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24384000" cy="13716000"/>
  <p:notesSz cx="6858000" cy="9144000"/>
  <p:embeddedFontLst>
    <p:embeddedFont>
      <p:font typeface="Gill Sans" panose="020B0502020104020203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000000"/>
          </p15:clr>
        </p15:guide>
        <p15:guide id="2" pos="76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60BF00-E651-4315-8957-8E3CE1A339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28F7C55B-74C2-4D01-9EB8-49ACCB8C77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4320"/>
        <p:guide pos="76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font" Target="fonts/font1.fntdata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 strike="noStrike" cap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2bfaed23c_0_6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2" name="Google Shape;172;g352bfaed23c_0_6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173" name="Google Shape;173;g352bfaed23c_0_67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066a2c8fe_0_4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3" name="Google Shape;183;g35066a2c8fe_0_4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184" name="Google Shape;184;g35066a2c8fe_0_44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2bfaed23c_0_8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2" name="Google Shape;192;g352bfaed23c_0_8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193" name="Google Shape;193;g352bfaed23c_0_88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2bfaed23c_0_8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2" name="Google Shape;202;g352bfaed23c_0_8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203" name="Google Shape;203;g352bfaed23c_0_80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4a1d7f12b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2" name="Google Shape;212;g354a1d7f12b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213" name="Google Shape;213;g354a1d7f12b_0_0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2bfaed23c_0_9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5" name="Google Shape;235;g352bfaed23c_0_9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236" name="Google Shape;236;g352bfaed23c_0_95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4de278a11_0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g354de278a11_0_17:notes"/>
          <p:cNvSpPr/>
          <p:nvPr>
            <p:ph type="sldImg" idx="2"/>
          </p:nvPr>
        </p:nvSpPr>
        <p:spPr>
          <a:xfrm>
            <a:off x="381655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2bfaed23c_0_1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1" name="Google Shape;271;g352bfaed23c_0_11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272" name="Google Shape;272;g352bfaed23c_0_116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4de278a11_0_14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9" name="Google Shape;279;g354de278a11_0_14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280" name="Google Shape;280;g354de278a11_0_140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4de278a11_0_15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7" name="Google Shape;287;g354de278a11_0_15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288" name="Google Shape;288;g354de278a11_0_158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066a2c8fe_0_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4" name="Google Shape;64;g35066a2c8fe_0_1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65" name="Google Shape;65;g35066a2c8fe_0_13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4de278a11_0_16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96" name="Google Shape;296;g354de278a11_0_16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297" name="Google Shape;297;g354de278a11_0_166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4de278a11_0_15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05" name="Google Shape;305;g354de278a11_0_15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06" name="Google Shape;306;g354de278a11_0_151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504852d44_0_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14" name="Google Shape;314;g35504852d44_0_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15" name="Google Shape;315;g35504852d44_0_9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504852d44_0_1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3" name="Google Shape;323;g35504852d44_0_1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24" name="Google Shape;324;g35504852d44_0_17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504852d44_0_2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2" name="Google Shape;332;g35504852d44_0_2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33" name="Google Shape;333;g35504852d44_0_24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504852d44_0_3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0" name="Google Shape;340;g35504852d44_0_3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41" name="Google Shape;341;g35504852d44_0_31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504852d44_0_3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7" name="Google Shape;347;g35504852d44_0_3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48" name="Google Shape;348;g35504852d44_0_38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504852d44_0_5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5" name="Google Shape;355;g35504852d44_0_5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56" name="Google Shape;356;g35504852d44_0_52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504852d44_0_5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63" name="Google Shape;363;g35504852d44_0_5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64" name="Google Shape;364;g35504852d44_0_59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504852d44_0_6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71" name="Google Shape;371;g35504852d44_0_6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72" name="Google Shape;372;g35504852d44_0_67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84" name="Google Shape;84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504852d44_0_7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79" name="Google Shape;379;g35504852d44_0_7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80" name="Google Shape;380;g35504852d44_0_74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504852d44_0_8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87" name="Google Shape;387;g35504852d44_0_8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88" name="Google Shape;388;g35504852d44_0_81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528cd5d79_0_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94" name="Google Shape;394;g35528cd5d79_0_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395" name="Google Shape;395;g35528cd5d79_0_2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528cd5d79_0_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02" name="Google Shape;402;g35528cd5d79_0_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403" name="Google Shape;403;g35528cd5d79_0_9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528cd5d79_0_2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10" name="Google Shape;410;g35528cd5d79_0_2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411" name="Google Shape;411;g35528cd5d79_0_23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528cd5d79_0_3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19" name="Google Shape;419;g35528cd5d79_0_3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420" name="Google Shape;420;g35528cd5d79_0_30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528cd5d79_0_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27" name="Google Shape;427;g35528cd5d79_0_1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428" name="Google Shape;428;g35528cd5d79_0_16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528cd5d79_0_3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35" name="Google Shape;435;g35528cd5d79_0_3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436" name="Google Shape;436;g35528cd5d79_0_37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528cd5d79_0_4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43" name="Google Shape;443;g35528cd5d79_0_4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444" name="Google Shape;444;g35528cd5d79_0_46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552e666255_0_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51" name="Google Shape;451;g3552e666255_0_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452" name="Google Shape;452;g3552e666255_0_6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066a2c8fe_0_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g35066a2c8fe_0_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93" name="Google Shape;93;g35066a2c8fe_0_6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552e666255_0_1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61" name="Google Shape;461;g3552e666255_0_1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462" name="Google Shape;462;g3552e666255_0_15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2" name="Google Shape;472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0" name="Google Shape;480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066a2c8fe_0_2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1" name="Google Shape;101;g35066a2c8fe_0_2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102" name="Google Shape;102;g35066a2c8fe_0_20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066a2c8fe_0_3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8" name="Google Shape;128;g35066a2c8fe_0_3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129" name="Google Shape;129;g35066a2c8fe_0_30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066a2c8fe_0_3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7" name="Google Shape;137;g35066a2c8fe_0_3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138" name="Google Shape;138;g35066a2c8fe_0_37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2bfaed23c_0_3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g352bfaed23c_0_3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147" name="Google Shape;147;g352bfaed23c_0_34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2bfaed23c_0_5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9" name="Google Shape;159;g352bfaed23c_0_5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 lang="en-US"/>
          </a:p>
        </p:txBody>
      </p:sp>
      <p:sp>
        <p:nvSpPr>
          <p:cNvPr id="160" name="Google Shape;160;g352bfaed23c_0_55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 panose="020B0502020104020203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</a:fld>
            <a:endParaRPr lang="en-US" sz="12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ítulo e Conteúdo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/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type="body" idx="1"/>
          </p:nvPr>
        </p:nvSpPr>
        <p:spPr>
          <a:xfrm>
            <a:off x="1739900" y="7061200"/>
            <a:ext cx="209042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Duas Partes de Conteúdo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type="body" idx="1"/>
          </p:nvPr>
        </p:nvSpPr>
        <p:spPr>
          <a:xfrm>
            <a:off x="1739900" y="7061200"/>
            <a:ext cx="103759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type="body" idx="2"/>
          </p:nvPr>
        </p:nvSpPr>
        <p:spPr>
          <a:xfrm>
            <a:off x="12268200" y="7061200"/>
            <a:ext cx="103759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Cabeçalho da Seção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 panose="020B0502020104020203"/>
              <a:buNone/>
              <a:defRPr sz="2400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 panose="020B0502020104020203"/>
              <a:buNone/>
              <a:defRPr sz="20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 panose="020B0502020104020203"/>
              <a:buNone/>
              <a:defRPr sz="18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 panose="020B0502020104020203"/>
              <a:buNone/>
              <a:defRPr sz="16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 panose="020B0502020104020203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ide de Título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 panose="020B0502020104020203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 panose="020B0502020104020203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 panose="020B0502020104020203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 panose="020B0502020104020203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 panose="020B0502020104020203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Texto e Título Vertical">
  <p:cSld name="VERTICAL_TITLE_AND_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title"/>
          </p:nvPr>
        </p:nvSpPr>
        <p:spPr>
          <a:xfrm rot="5400000">
            <a:off x="16856075" y="2860675"/>
            <a:ext cx="6350000" cy="52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type="body" idx="1"/>
          </p:nvPr>
        </p:nvSpPr>
        <p:spPr>
          <a:xfrm rot="5400000">
            <a:off x="6327775" y="-2289175"/>
            <a:ext cx="6350000" cy="1552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ítulo e Texto Vertical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type="body" idx="1"/>
          </p:nvPr>
        </p:nvSpPr>
        <p:spPr>
          <a:xfrm rot="5400000">
            <a:off x="11398250" y="-2597150"/>
            <a:ext cx="1587500" cy="20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Imagem com Legenda">
  <p:cSld name="PICTURE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/>
          <p:nvPr>
            <p:ph type="pic" idx="2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0"/>
          <p:cNvSpPr txBox="1"/>
          <p:nvPr>
            <p:ph type="body" idx="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 panose="020B0502020104020203"/>
              <a:buNone/>
              <a:defRPr sz="1600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 panose="020B0502020104020203"/>
              <a:buNone/>
              <a:defRPr sz="14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 panose="020B0502020104020203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 panose="020B0502020104020203"/>
              <a:buNone/>
              <a:defRPr sz="10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 panose="020B0502020104020203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údo com Legenda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type="body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1" name="Google Shape;31;p11"/>
          <p:cNvSpPr txBox="1"/>
          <p:nvPr>
            <p:ph type="body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 panose="020B0502020104020203"/>
              <a:buNone/>
              <a:defRPr sz="1600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 panose="020B0502020104020203"/>
              <a:buNone/>
              <a:defRPr sz="14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 panose="020B0502020104020203"/>
              <a:buNone/>
              <a:defRPr sz="1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 panose="020B0502020104020203"/>
              <a:buNone/>
              <a:defRPr sz="10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 panose="020B0502020104020203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Em Branco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omente Título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ação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 panose="020B0502020104020203"/>
              <a:buNone/>
              <a:defRPr sz="2400" b="1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 panose="020B0502020104020203"/>
              <a:buNone/>
              <a:defRPr sz="2000" b="1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 panose="020B0502020104020203"/>
              <a:buNone/>
              <a:defRPr sz="1800" b="1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 panose="020B0502020104020203"/>
              <a:buNone/>
              <a:defRPr sz="1600" b="1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 panose="020B0502020104020203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38" name="Google Shape;38;p14"/>
          <p:cNvSpPr txBox="1"/>
          <p:nvPr>
            <p:ph type="body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type="body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 panose="020B0502020104020203"/>
              <a:buNone/>
              <a:defRPr sz="2400" b="1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 panose="020B0502020104020203"/>
              <a:buNone/>
              <a:defRPr sz="2000" b="1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 panose="020B0502020104020203"/>
              <a:buNone/>
              <a:defRPr sz="1800" b="1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 panose="020B0502020104020203"/>
              <a:buNone/>
              <a:defRPr sz="1600" b="1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 panose="020B0502020104020203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0" name="Google Shape;40;p14"/>
          <p:cNvSpPr txBox="1"/>
          <p:nvPr>
            <p:ph type="body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type="body" idx="1"/>
          </p:nvPr>
        </p:nvSpPr>
        <p:spPr>
          <a:xfrm>
            <a:off x="1739900" y="7061200"/>
            <a:ext cx="209042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7.png"/><Relationship Id="rId2" Type="http://schemas.openxmlformats.org/officeDocument/2006/relationships/hyperlink" Target="mailto:maternidades.ses@gmail.com" TargetMode="External"/><Relationship Id="rId1" Type="http://schemas.openxmlformats.org/officeDocument/2006/relationships/hyperlink" Target="mailto:smulher.ses.pe@gmail.com" TargetMode="Externa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087600" y="849312"/>
            <a:ext cx="8877300" cy="121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806537" y="11833500"/>
            <a:ext cx="5207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8788062" y="5702300"/>
            <a:ext cx="4456112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2327213" y="10368912"/>
            <a:ext cx="104331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Arial" panose="020B0604020202020204"/>
              <a:buNone/>
            </a:pPr>
            <a:r>
              <a:rPr lang="en-US" sz="2600" b="0" i="0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SECRETARIA ESTADUAL DE SAÚDE DE PERNAMBUCO - SES/PE</a:t>
            </a:r>
            <a:endParaRPr lang="en-US" sz="2600" b="0" i="0" u="none" strike="noStrike" cap="none">
              <a:solidFill>
                <a:srgbClr val="FFC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Arial" panose="020B0604020202020204"/>
              <a:buNone/>
            </a:pPr>
            <a:r>
              <a:rPr lang="en-US" sz="2600" b="0" i="0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SECRETARIA EXECUTIVA DE ATENÇÃO À SAÚDE  – SEAS</a:t>
            </a:r>
            <a:endParaRPr lang="en-US" sz="2600" b="0" i="0" u="none" strike="noStrike" cap="none">
              <a:solidFill>
                <a:srgbClr val="FFC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Arial" panose="020B0604020202020204"/>
              <a:buNone/>
            </a:pPr>
            <a:r>
              <a:rPr lang="en-US" sz="2600" b="0" i="0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DIRETORIA GERAL DE LINHAS DE CUIDADO E ASSISTENCIAL</a:t>
            </a:r>
            <a:endParaRPr sz="2600" b="0" i="0" u="none" strike="noStrike" cap="none">
              <a:solidFill>
                <a:srgbClr val="FFC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rgbClr val="FFC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763874" y="8410475"/>
            <a:ext cx="109314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 panose="020B0604020202020204"/>
              <a:buNone/>
            </a:pPr>
            <a:r>
              <a:rPr lang="en-US" sz="7200" b="1">
                <a:solidFill>
                  <a:srgbClr val="FFFFFF"/>
                </a:solidFill>
              </a:rPr>
              <a:t>REDE ALYNE</a:t>
            </a:r>
            <a:endParaRPr sz="7200" b="1"/>
          </a:p>
        </p:txBody>
      </p:sp>
      <p:sp>
        <p:nvSpPr>
          <p:cNvPr id="58" name="Google Shape;58;p1"/>
          <p:cNvSpPr txBox="1"/>
          <p:nvPr/>
        </p:nvSpPr>
        <p:spPr>
          <a:xfrm>
            <a:off x="2170100" y="11833500"/>
            <a:ext cx="12859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None/>
            </a:pPr>
            <a:r>
              <a:rPr lang="en-US" sz="2800" b="1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Gerência de Atenção à Saúde da Mulher: </a:t>
            </a:r>
            <a:r>
              <a:rPr lang="en-US" sz="28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Cleonúsia Vasconcelos</a:t>
            </a:r>
            <a:endParaRPr lang="en-US" sz="2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462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None/>
            </a:pPr>
            <a:r>
              <a:rPr lang="en-US" sz="2800" b="1">
                <a:solidFill>
                  <a:schemeClr val="lt1"/>
                </a:solidFill>
              </a:rPr>
              <a:t>Política Materno Infantil</a:t>
            </a:r>
            <a:r>
              <a:rPr lang="en-US" sz="2800" b="1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2800">
                <a:solidFill>
                  <a:schemeClr val="lt1"/>
                </a:solidFill>
              </a:rPr>
              <a:t>Hérika Dantas</a:t>
            </a:r>
            <a:endParaRPr lang="en-US" sz="2800">
              <a:solidFill>
                <a:schemeClr val="lt1"/>
              </a:solidFill>
            </a:endParaRPr>
          </a:p>
        </p:txBody>
      </p:sp>
      <p:pic>
        <p:nvPicPr>
          <p:cNvPr id="59" name="Google Shape;59;p1" title="Captura de Tela 2025-04-26 às 11.16.54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19163" y="952850"/>
            <a:ext cx="14009098" cy="6997701"/>
          </a:xfrm>
          <a:prstGeom prst="rect">
            <a:avLst/>
          </a:prstGeom>
          <a:noFill/>
          <a:ln>
            <a:noFill/>
          </a:ln>
          <a:effectLst>
            <a:outerShdw blurRad="6286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60" name="Google Shape;60;p1" title="WhatsApp Image 2025-04-23 at 16.32.45.jpeg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307206" y="6065099"/>
            <a:ext cx="5537818" cy="12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806537" y="12507900"/>
            <a:ext cx="5207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2bfaed23c_0_67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DADOS DE MORTALIDADE INFANTIL E RAÇA/COR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176" name="Google Shape;176;g352bfaed23c_0_67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52bfaed23c_0_67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Google Shape;178;g352bfaed23c_0_67"/>
          <p:cNvGraphicFramePr/>
          <p:nvPr/>
        </p:nvGraphicFramePr>
        <p:xfrm>
          <a:off x="808538" y="5724600"/>
          <a:ext cx="22919075" cy="3000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4373075"/>
                <a:gridCol w="2582500"/>
                <a:gridCol w="2637650"/>
                <a:gridCol w="3161275"/>
                <a:gridCol w="2497450"/>
                <a:gridCol w="2996725"/>
                <a:gridCol w="2520525"/>
                <a:gridCol w="21498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/>
                        <a:t>RAÇA/COR</a:t>
                      </a:r>
                      <a:endParaRPr sz="43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/>
                        <a:t>BRANCA</a:t>
                      </a:r>
                      <a:endParaRPr sz="43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/>
                        <a:t>PRETA</a:t>
                      </a:r>
                      <a:endParaRPr sz="43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/>
                        <a:t>AMARELA</a:t>
                      </a:r>
                      <a:endParaRPr sz="43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/>
                        <a:t>PARDA</a:t>
                      </a:r>
                      <a:endParaRPr sz="43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/>
                        <a:t>INDÍGENA</a:t>
                      </a:r>
                      <a:endParaRPr sz="43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/>
                        <a:t>NÃO INF.</a:t>
                      </a:r>
                      <a:endParaRPr sz="43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/>
                        <a:t>TOTAL</a:t>
                      </a:r>
                      <a:endParaRPr sz="43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/>
                        <a:t>&lt; 28 DIAS</a:t>
                      </a:r>
                      <a:endParaRPr sz="4300"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170</a:t>
                      </a:r>
                      <a:endParaRPr sz="4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16</a:t>
                      </a:r>
                      <a:endParaRPr sz="4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1</a:t>
                      </a:r>
                      <a:endParaRPr sz="4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712</a:t>
                      </a:r>
                      <a:endParaRPr sz="4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12</a:t>
                      </a:r>
                      <a:endParaRPr sz="4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64</a:t>
                      </a:r>
                      <a:endParaRPr sz="4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975</a:t>
                      </a:r>
                      <a:endParaRPr sz="43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/>
                        <a:t>28 A &lt; 1 ANO</a:t>
                      </a:r>
                      <a:endParaRPr sz="4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176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11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0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344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3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22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556</a:t>
                      </a:r>
                      <a:endParaRPr sz="43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>
                          <a:solidFill>
                            <a:schemeClr val="dk1"/>
                          </a:solidFill>
                        </a:rPr>
                        <a:t>&lt; 1 ANO</a:t>
                      </a:r>
                      <a:endParaRPr sz="4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346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27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1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1.056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15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86</a:t>
                      </a:r>
                      <a:endParaRPr sz="4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/>
                        <a:t>1.531</a:t>
                      </a:r>
                      <a:endParaRPr sz="43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79" name="Google Shape;179;g352bfaed23c_0_67"/>
          <p:cNvSpPr txBox="1"/>
          <p:nvPr/>
        </p:nvSpPr>
        <p:spPr>
          <a:xfrm>
            <a:off x="1106438" y="4748825"/>
            <a:ext cx="223233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MORTALIDADE INFANTIL&lt; 1 ANO EM PERNAMBUCO, 2023.</a:t>
            </a:r>
            <a:endParaRPr sz="4800" b="1">
              <a:solidFill>
                <a:schemeClr val="dk1"/>
              </a:solidFill>
            </a:endParaRPr>
          </a:p>
        </p:txBody>
      </p:sp>
      <p:sp>
        <p:nvSpPr>
          <p:cNvPr id="180" name="Google Shape;180;g352bfaed23c_0_67"/>
          <p:cNvSpPr txBox="1"/>
          <p:nvPr/>
        </p:nvSpPr>
        <p:spPr>
          <a:xfrm>
            <a:off x="1106425" y="12936700"/>
            <a:ext cx="8412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Fonte: Sinasc. </a:t>
            </a:r>
            <a:endParaRPr sz="4800">
              <a:solidFill>
                <a:schemeClr val="dk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066a2c8fe_0_44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PRINCIPAIS CAUSAS DE MORTALIDADE MATERNA E INFANTIL &lt; 1 ANO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187" name="Google Shape;187;g35066a2c8fe_0_44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5066a2c8fe_0_44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g35066a2c8fe_0_44"/>
          <p:cNvGraphicFramePr/>
          <p:nvPr/>
        </p:nvGraphicFramePr>
        <p:xfrm>
          <a:off x="952500" y="2872950"/>
          <a:ext cx="22479000" cy="3000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10728850"/>
                <a:gridCol w="1175015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/>
                        <a:t>CAUSAS DE MORTALIDADE MATERNA</a:t>
                      </a:r>
                      <a:endParaRPr sz="4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/>
                        <a:t>CAUSAS DE MORTALIDADE INFANTIL &lt; 1 ANO</a:t>
                      </a:r>
                      <a:endParaRPr sz="40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Doenças infecciosas ou parasitárias complicando a gravidez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Recém-nascido afetado por afecção materna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Hipertensão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Bronquiolite aguda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Infecção puerperal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Malformações congênitas 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Hemorragia pós-parto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Transtornos relacionados à prematuridade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Embolia de origem obstétrica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Infecções neonatais</a:t>
                      </a:r>
                      <a:endParaRPr sz="4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2bfaed23c_0_88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EXAMES PRECONIZADOS NO PRÉ-NATAL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196" name="Google Shape;196;g352bfaed23c_0_88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52bfaed23c_0_88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52bfaed23c_0_88"/>
          <p:cNvSpPr/>
          <p:nvPr/>
        </p:nvSpPr>
        <p:spPr>
          <a:xfrm>
            <a:off x="474825" y="1617300"/>
            <a:ext cx="11343600" cy="1099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lt1"/>
                </a:solidFill>
              </a:rPr>
              <a:t>Exames para gestantes de risco habitual:</a:t>
            </a:r>
            <a:endParaRPr sz="2300" b="1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Teste rápido de gravidez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Tipagem sanguínea e fator RH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Hemograma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Glicemia de jejum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Teste oral de tolerância à glicose (TOTG)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Teste rápido de sífilis (insumo recebido do MS)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Teste rápido de HIV (insumo recebido do MS)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Teste rápido de hepatite B (insumo recebido do MS)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Teste rápido para Hepatite C (insumo recebido do MS)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VDRL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Sorologia para anti-HIV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HbsAg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Toxoplasmose IgG e IgM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Sumário de urina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Urocultura com antibiograma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Utrassom obstétrico para 100% das gestantes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Fita de Proteinúria (teste rápido)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C</a:t>
            </a:r>
            <a:r>
              <a:rPr lang="en-US" sz="2300">
                <a:solidFill>
                  <a:srgbClr val="FFFFFF"/>
                </a:solidFill>
              </a:rPr>
              <a:t>oombs indireto </a:t>
            </a:r>
            <a:r>
              <a:rPr lang="en-US" sz="2300">
                <a:solidFill>
                  <a:srgbClr val="FFFFFF"/>
                </a:solidFill>
              </a:rPr>
              <a:t>para gestantes que apresentarem RH negativo 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Sorologia para HTLV 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Citopatologia oncótica (se época de rastreio)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Parasitológico de fezes (se necessário)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Cultura de streptococcus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Rastreio de Chlamydia trachomatis 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99" name="Google Shape;199;g352bfaed23c_0_88"/>
          <p:cNvSpPr/>
          <p:nvPr/>
        </p:nvSpPr>
        <p:spPr>
          <a:xfrm>
            <a:off x="12302075" y="5564450"/>
            <a:ext cx="11343600" cy="4005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300" b="1">
                <a:solidFill>
                  <a:srgbClr val="FFFFFF"/>
                </a:solidFill>
              </a:rPr>
              <a:t>Exames adicionais para gestantes de alto-risco:</a:t>
            </a:r>
            <a:endParaRPr sz="2300" b="1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Contagem de plaquetas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Proteinúria de 24 horas)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Dosagens de ureia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 </a:t>
            </a:r>
            <a:r>
              <a:rPr lang="en-US" sz="2300">
                <a:solidFill>
                  <a:srgbClr val="FFFFFF"/>
                </a:solidFill>
              </a:rPr>
              <a:t>Dosagens de</a:t>
            </a:r>
            <a:r>
              <a:rPr lang="en-US" sz="2300">
                <a:solidFill>
                  <a:srgbClr val="FFFFFF"/>
                </a:solidFill>
              </a:rPr>
              <a:t> creatinina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 </a:t>
            </a:r>
            <a:r>
              <a:rPr lang="en-US" sz="2300">
                <a:solidFill>
                  <a:srgbClr val="FFFFFF"/>
                </a:solidFill>
              </a:rPr>
              <a:t>Dosagens de </a:t>
            </a:r>
            <a:r>
              <a:rPr lang="en-US" sz="2300">
                <a:solidFill>
                  <a:srgbClr val="FFFFFF"/>
                </a:solidFill>
              </a:rPr>
              <a:t>ácido úrico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Eletrocardiograma 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Ultrassom obstétrico com Doppler</a:t>
            </a:r>
            <a:endParaRPr sz="2300">
              <a:solidFill>
                <a:srgbClr val="FFFF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-US" sz="2300">
                <a:solidFill>
                  <a:srgbClr val="FFFFFF"/>
                </a:solidFill>
              </a:rPr>
              <a:t>Cardiotocografia anteparto (exame realizado intra-hospitalar)</a:t>
            </a:r>
            <a:endParaRPr sz="23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2bfaed23c_0_80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MODELAGEM REDE ALYNE 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206" name="Google Shape;206;g352bfaed23c_0_80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52bfaed23c_0_80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52bfaed23c_0_8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​​</a:t>
            </a:r>
            <a:endParaRPr lang="en-US"/>
          </a:p>
        </p:txBody>
      </p:sp>
      <p:graphicFrame>
        <p:nvGraphicFramePr>
          <p:cNvPr id="209" name="Google Shape;209;g352bfaed23c_0_80"/>
          <p:cNvGraphicFramePr/>
          <p:nvPr/>
        </p:nvGraphicFramePr>
        <p:xfrm>
          <a:off x="170600" y="1062000"/>
          <a:ext cx="24039500" cy="9448800"/>
        </p:xfrm>
        <a:graphic>
          <a:graphicData uri="http://schemas.openxmlformats.org/drawingml/2006/table">
            <a:tbl>
              <a:tblPr>
                <a:noFill/>
                <a:tableStyleId>{8560BF00-E651-4315-8957-8E3CE1A339CC}</a:tableStyleId>
              </a:tblPr>
              <a:tblGrid>
                <a:gridCol w="4890350"/>
                <a:gridCol w="19149150"/>
              </a:tblGrid>
              <a:tr h="371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Abrangência/compet</a:t>
                      </a:r>
                      <a:r>
                        <a:rPr lang="en-US" sz="2400" b="1"/>
                        <a:t>ência</a:t>
                      </a:r>
                      <a:r>
                        <a:rPr lang="en-US" sz="2400" b="1"/>
                        <a:t> por n</a:t>
                      </a:r>
                      <a:r>
                        <a:rPr lang="en-US" sz="2400" b="1"/>
                        <a:t>ível de referência</a:t>
                      </a:r>
                      <a:endParaRPr sz="2400" b="1"/>
                    </a:p>
                  </a:txBody>
                  <a:tcPr marL="34925" marR="34925" marT="34925" marB="3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Ação/Serviço</a:t>
                      </a:r>
                      <a:endParaRPr sz="2400" b="1"/>
                    </a:p>
                  </a:txBody>
                  <a:tcPr marL="34925" marR="34925" marT="34925" marB="3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Municipal</a:t>
                      </a:r>
                      <a:endParaRPr sz="2400" b="1"/>
                    </a:p>
                  </a:txBody>
                  <a:tcPr marL="34925" marR="34925" marT="34925" marB="3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P</a:t>
                      </a:r>
                      <a:r>
                        <a:rPr lang="en-US" sz="2400" b="1"/>
                        <a:t>ré-natal e consulta puerperal de risco habitual na Atenção Primária à Saúde - APS (consultas e exames) e pré-natal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e consulta puerperal de </a:t>
                      </a:r>
                      <a:r>
                        <a:rPr lang="en-US" sz="2400" b="1"/>
                        <a:t>alto risco de baixa complexidade com cuidado compartilhado com a atenç</a:t>
                      </a:r>
                      <a:r>
                        <a:rPr lang="en-US" sz="2400" b="1"/>
                        <a:t>ão especializada </a:t>
                      </a:r>
                      <a:r>
                        <a:rPr lang="en-US" sz="2400" b="1"/>
                        <a:t>(consultas e exames), parto de risco habitual (Maternidade e Centro de Parto Normal intra ou peri-hospitalar), acompanhamento de crescimento e desenvolvimento da criança na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APS</a:t>
                      </a:r>
                      <a:r>
                        <a:rPr lang="en-US" sz="2400" b="1"/>
                        <a:t>, cuidado compartilhado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com a atenção especializada </a:t>
                      </a:r>
                      <a:r>
                        <a:rPr lang="en-US" sz="2400" b="1"/>
                        <a:t>da criança de risco,  planejamento reprodutivo no âmbito da Atenção Primária. Transporte sanitário seguro, ambulância/SAMU (USB e/ou USA). Cadastro de Parteira tradicional. Ações de vigilância do óbito materno, infantil e fetal.</a:t>
                      </a:r>
                      <a:endParaRPr sz="2400" b="1"/>
                    </a:p>
                  </a:txBody>
                  <a:tcPr marL="34925" marR="34925" marT="34925" marB="3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Microrregional</a:t>
                      </a:r>
                      <a:endParaRPr sz="2400" b="1"/>
                    </a:p>
                  </a:txBody>
                  <a:tcPr marL="34925" marR="34925" marT="34925" marB="3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Pré-natal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e consulta puerperal </a:t>
                      </a:r>
                      <a:r>
                        <a:rPr lang="en-US" sz="2400" b="1"/>
                        <a:t>de alto risco de baixa complexidade (consultas e exames) e acompanhamento da criança de alto risco (consulta de acompanhamento do especialista e exames), assistência ao parto de risco habitual (Maternidade), planejamento reprodutivo e apoio diagnóstico complementar de média complexidade. Ações de vigilância do óbito materno, infantil e fetal.</a:t>
                      </a:r>
                      <a:endParaRPr sz="2400" b="1"/>
                    </a:p>
                  </a:txBody>
                  <a:tcPr marL="34925" marR="34925" marT="34925" marB="3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Regional</a:t>
                      </a:r>
                      <a:endParaRPr sz="2400" b="1"/>
                    </a:p>
                  </a:txBody>
                  <a:tcPr marL="34925" marR="34925" marT="34925" marB="3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Pré-natal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e consulta puerperal </a:t>
                      </a:r>
                      <a:r>
                        <a:rPr lang="en-US" sz="2400" b="1"/>
                        <a:t>de alto risco de alta complexidade (consultas e exames) e acompanhamento da criança de alto risco (consulta de acompanhamento do especialista e exames). Refer</a:t>
                      </a:r>
                      <a:r>
                        <a:rPr lang="en-US" sz="2400" b="1"/>
                        <a:t>ência de p</a:t>
                      </a:r>
                      <a:r>
                        <a:rPr lang="en-US" sz="2400" b="1"/>
                        <a:t>lanejamento reprodutivo para os munic</a:t>
                      </a:r>
                      <a:r>
                        <a:rPr lang="en-US" sz="2400" b="1"/>
                        <a:t>ípios que não possuem referência própria</a:t>
                      </a:r>
                      <a:r>
                        <a:rPr lang="en-US" sz="2400" b="1"/>
                        <a:t>. Referência para o SAMU (USB e/ou USA). Refer</a:t>
                      </a:r>
                      <a:r>
                        <a:rPr lang="en-US" sz="2400" b="1"/>
                        <a:t>ência de p</a:t>
                      </a:r>
                      <a:r>
                        <a:rPr lang="en-US" sz="2400" b="1"/>
                        <a:t>arto de risco habitual (Maternidade e Centro de Parto Normal intrahospitalar)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para os municípios que não possuem referência própria</a:t>
                      </a:r>
                      <a:r>
                        <a:rPr lang="en-US" sz="2400" b="1"/>
                        <a:t>. Regulação Ambulatorial. Ações de vigilância do óbito materno, infantil e fetal.</a:t>
                      </a:r>
                      <a:endParaRPr sz="2400" b="1"/>
                    </a:p>
                  </a:txBody>
                  <a:tcPr marL="34925" marR="34925" marT="34925" marB="3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Macrorregional</a:t>
                      </a:r>
                      <a:endParaRPr sz="2400" b="1"/>
                    </a:p>
                  </a:txBody>
                  <a:tcPr marL="34925" marR="34925" marT="34925" marB="3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P</a:t>
                      </a:r>
                      <a:r>
                        <a:rPr lang="en-US" sz="2400" b="1"/>
                        <a:t>arto de alto risco de alta complexidade e apoio diagnóstico complementar de alta complexidade, UTI adulto, Unidade de Terapia Intensiva Neonatal (UTIN), Unidade de Cuidados Intermediários Convencional (UCINCo) e Unidade de Cuidados Intermediários Canguru (UCINCa), Banco de Leite Humano.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Regulação Hospitalar. Transporte inter-hospitalar (UTI móvel). </a:t>
                      </a:r>
                      <a:r>
                        <a:rPr lang="en-US" sz="2400" b="1"/>
                        <a:t>Casa da Gestante, Bebê e Puérpera (CGBP). Ações de vigilância do óbito materno, infantil e fetal.</a:t>
                      </a:r>
                      <a:endParaRPr sz="2400" b="1"/>
                    </a:p>
                  </a:txBody>
                  <a:tcPr marL="34925" marR="34925" marT="34925" marB="3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Macrorregional Interestadual</a:t>
                      </a:r>
                      <a:endParaRPr sz="2400" b="1"/>
                    </a:p>
                  </a:txBody>
                  <a:tcPr marL="34925" marR="34925" marT="34925" marB="3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arto de alto risco de alta complexidade. Apoio diagnóstico o complementar para a alta complexidade. UTI Adulto, Unidade de Terapia Intensiva Neonatal (UTIN), Unidade de Cuidados Intermediários Convencional (UCINCo) e Unidade de Cuidados Intermediários Canguru (UCINCa), Banco de Leite Humano. Regulação Hospitalar. Transporte inter-hospitalar (UTI m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óvel).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Casa da Gestante, Bebê e Puérpera (CGBP).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Ações de vigilância do óbito materno, infantil e fetal.</a:t>
                      </a:r>
                      <a:endParaRPr sz="2400" b="1">
                        <a:solidFill>
                          <a:schemeClr val="dk1"/>
                        </a:solidFill>
                      </a:endParaRPr>
                    </a:p>
                  </a:txBody>
                  <a:tcPr marL="34925" marR="34925" marT="34925" marB="3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/>
                        <a:t>Estadual</a:t>
                      </a:r>
                      <a:endParaRPr sz="2400" b="1"/>
                    </a:p>
                  </a:txBody>
                  <a:tcPr marL="34925" marR="34925" marT="34925" marB="3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arto de alto risco de alta complexidade (necessidade de equipe multidisciplinar). Acretismo placent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ário.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Medicina fetal, procedimento cirúrgico neonatal, reprodução assistida, genética médica e apoio diagnóstico complementar de alta complexidade.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Regulação Hospitalar. A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ções de vigilância do óbito materno, infantil e fetal.</a:t>
                      </a:r>
                      <a:endParaRPr sz="2400" b="1">
                        <a:solidFill>
                          <a:schemeClr val="dk1"/>
                        </a:solidFill>
                      </a:endParaRPr>
                    </a:p>
                  </a:txBody>
                  <a:tcPr marL="34925" marR="34925" marT="34925" marB="3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4a1d7f12b_0_0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COMPONENTES</a:t>
            </a:r>
            <a:r>
              <a:rPr lang="en-US" sz="5300" b="1">
                <a:solidFill>
                  <a:srgbClr val="FFFFFF"/>
                </a:solidFill>
              </a:rPr>
              <a:t> 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216" name="Google Shape;216;g354a1d7f12b_0_0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54a1d7f12b_0_0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54a1d7f12b_0_0"/>
          <p:cNvSpPr/>
          <p:nvPr/>
        </p:nvSpPr>
        <p:spPr>
          <a:xfrm>
            <a:off x="8758213" y="7546400"/>
            <a:ext cx="5906400" cy="2842200"/>
          </a:xfrm>
          <a:prstGeom prst="flowChartConnector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</a:rPr>
              <a:t>REDE ALYNE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19" name="Google Shape;219;g354a1d7f12b_0_0"/>
          <p:cNvSpPr/>
          <p:nvPr/>
        </p:nvSpPr>
        <p:spPr>
          <a:xfrm>
            <a:off x="2335275" y="6632000"/>
            <a:ext cx="4250700" cy="24714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ASSISTÊNCIA AO </a:t>
            </a: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PRÉ</a:t>
            </a: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-NATAL</a:t>
            </a:r>
            <a:endParaRPr sz="3000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20" name="Google Shape;220;g354a1d7f12b_0_0"/>
          <p:cNvSpPr/>
          <p:nvPr/>
        </p:nvSpPr>
        <p:spPr>
          <a:xfrm>
            <a:off x="17643075" y="6245425"/>
            <a:ext cx="4250700" cy="24714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UNIDADE NEONATAL</a:t>
            </a:r>
            <a:endParaRPr sz="3000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21" name="Google Shape;221;g354a1d7f12b_0_0"/>
          <p:cNvSpPr/>
          <p:nvPr/>
        </p:nvSpPr>
        <p:spPr>
          <a:xfrm>
            <a:off x="4065425" y="2894775"/>
            <a:ext cx="4250700" cy="24714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AGPAR/ASEG</a:t>
            </a:r>
            <a:endParaRPr sz="3000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22" name="Google Shape;222;g354a1d7f12b_0_0"/>
          <p:cNvSpPr/>
          <p:nvPr/>
        </p:nvSpPr>
        <p:spPr>
          <a:xfrm>
            <a:off x="15599963" y="2894775"/>
            <a:ext cx="4250700" cy="24714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HOSPITAIS</a:t>
            </a:r>
            <a:endParaRPr sz="3000" b="1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MATERNIDADES</a:t>
            </a:r>
            <a:endParaRPr sz="3000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23" name="Google Shape;223;g354a1d7f12b_0_0"/>
          <p:cNvSpPr/>
          <p:nvPr/>
        </p:nvSpPr>
        <p:spPr>
          <a:xfrm>
            <a:off x="9832700" y="2415750"/>
            <a:ext cx="4250700" cy="24714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CPNi</a:t>
            </a:r>
            <a:endParaRPr sz="3000" b="1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CPNp</a:t>
            </a:r>
            <a:endParaRPr sz="3000" b="1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24" name="Google Shape;224;g354a1d7f12b_0_0"/>
          <p:cNvSpPr/>
          <p:nvPr/>
        </p:nvSpPr>
        <p:spPr>
          <a:xfrm>
            <a:off x="6777400" y="7822825"/>
            <a:ext cx="1359300" cy="64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25" name="Google Shape;225;g354a1d7f12b_0_0"/>
          <p:cNvSpPr/>
          <p:nvPr/>
        </p:nvSpPr>
        <p:spPr>
          <a:xfrm rot="2700000">
            <a:off x="7903962" y="6088741"/>
            <a:ext cx="1359342" cy="64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26" name="Google Shape;226;g354a1d7f12b_0_0"/>
          <p:cNvSpPr/>
          <p:nvPr/>
        </p:nvSpPr>
        <p:spPr>
          <a:xfrm rot="5272510">
            <a:off x="11278373" y="6186689"/>
            <a:ext cx="1359335" cy="6424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27" name="Google Shape;227;g354a1d7f12b_0_0"/>
          <p:cNvSpPr/>
          <p:nvPr/>
        </p:nvSpPr>
        <p:spPr>
          <a:xfrm rot="7237396">
            <a:off x="14567794" y="6476502"/>
            <a:ext cx="1359270" cy="6427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28" name="Google Shape;228;g354a1d7f12b_0_0"/>
          <p:cNvSpPr/>
          <p:nvPr/>
        </p:nvSpPr>
        <p:spPr>
          <a:xfrm rot="8944322">
            <a:off x="15811763" y="7990512"/>
            <a:ext cx="1400303" cy="7263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29" name="Google Shape;229;g354a1d7f12b_0_0"/>
          <p:cNvSpPr/>
          <p:nvPr/>
        </p:nvSpPr>
        <p:spPr>
          <a:xfrm>
            <a:off x="3447400" y="10074950"/>
            <a:ext cx="4250700" cy="24714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SISTEMA LOGÍSTICO/</a:t>
            </a:r>
            <a:endParaRPr sz="3000" b="1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GOVERNANÇA</a:t>
            </a:r>
            <a:endParaRPr sz="3000" b="1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30" name="Google Shape;230;g354a1d7f12b_0_0"/>
          <p:cNvSpPr/>
          <p:nvPr/>
        </p:nvSpPr>
        <p:spPr>
          <a:xfrm rot="-1581009">
            <a:off x="8056994" y="10543329"/>
            <a:ext cx="1359226" cy="6425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31" name="Google Shape;231;g354a1d7f12b_0_0"/>
          <p:cNvSpPr/>
          <p:nvPr/>
        </p:nvSpPr>
        <p:spPr>
          <a:xfrm>
            <a:off x="16829900" y="9778163"/>
            <a:ext cx="4250700" cy="20151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CASA DA GESTANTE, BEBÊ E PUÉRPERA</a:t>
            </a:r>
            <a:endParaRPr sz="3000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232" name="Google Shape;232;g354a1d7f12b_0_0"/>
          <p:cNvSpPr/>
          <p:nvPr/>
        </p:nvSpPr>
        <p:spPr>
          <a:xfrm rot="-9372496">
            <a:off x="14547314" y="10296015"/>
            <a:ext cx="1400301" cy="7262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2bfaed23c_0_95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COMPONENTE - Sistema Logístico 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239" name="Google Shape;239;g352bfaed23c_0_95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52bfaed23c_0_95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52bfaed23c_0_95"/>
          <p:cNvSpPr txBox="1"/>
          <p:nvPr/>
        </p:nvSpPr>
        <p:spPr>
          <a:xfrm>
            <a:off x="657900" y="1814175"/>
            <a:ext cx="21192000" cy="10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Atribuições:</a:t>
            </a:r>
            <a:endParaRPr sz="4800">
              <a:solidFill>
                <a:schemeClr val="dk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800">
                <a:solidFill>
                  <a:schemeClr val="dk1"/>
                </a:solidFill>
              </a:rPr>
              <a:t>I</a:t>
            </a:r>
            <a:r>
              <a:rPr lang="en-US" sz="3000">
                <a:solidFill>
                  <a:schemeClr val="dk1"/>
                </a:solidFill>
              </a:rPr>
              <a:t> - nortear suas ações e atividades com base na Política Nacional de Regulação do SUS  e na Política Nacional de Atenção Especializada em Saúde (PNAES);</a:t>
            </a:r>
            <a:endParaRPr sz="3000">
              <a:solidFill>
                <a:schemeClr val="dk1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</a:rPr>
              <a:t>II - promover a articulação entre os estados, municípios e Distrito Federal visando garantir acesso equânime, integral e universal aos diversos pontos de atenção à saúde para gestantes, puérperas e recém-nascidos;</a:t>
            </a:r>
            <a:endParaRPr sz="3000">
              <a:solidFill>
                <a:schemeClr val="dk1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</a:rPr>
              <a:t>III - utilizar a regra "Vaga Sempre" considerando a vinculação aos pontos de atenção e a garantia de transferência segura na impossibilidade de internação na unidade em que foi vinculada;</a:t>
            </a:r>
            <a:endParaRPr sz="3000">
              <a:solidFill>
                <a:schemeClr val="dk1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</a:rPr>
              <a:t>IV - seguir pactuações elaboradas pelos mecanismos de gestão da rede e protocolos com fluxos específicos para acesso e vinculação de gestantes, puérperas e recém-nascidos, de forma integrada entre os componentes com regulação hospitalar e ambulatorial que garanta acesso e resolutividade;</a:t>
            </a:r>
            <a:endParaRPr sz="3000">
              <a:solidFill>
                <a:schemeClr val="dk1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</a:rPr>
              <a:t>V - instituir grades de referência, em nível macrorregional e coordenadas pelos estados em articulação com os municípios, para gestantes, puérperas e recém-nascidos; e</a:t>
            </a:r>
            <a:endParaRPr sz="3000">
              <a:solidFill>
                <a:schemeClr val="dk1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</a:rPr>
              <a:t>VI - promover a articulação e pactuação para o transporte inter-hospitalar de gestantes, puérperas e recém-nascidos que necessitem de cuidados intensivos, de forma regionalizada, a fim de ampliar o acesso em todo o território nacional.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g354de278a11_0_17"/>
          <p:cNvGrpSpPr/>
          <p:nvPr/>
        </p:nvGrpSpPr>
        <p:grpSpPr>
          <a:xfrm>
            <a:off x="33773" y="33860"/>
            <a:ext cx="24315725" cy="986930"/>
            <a:chOff x="0" y="82550"/>
            <a:chExt cx="9144000" cy="370205"/>
          </a:xfrm>
        </p:grpSpPr>
        <p:sp>
          <p:nvSpPr>
            <p:cNvPr id="247" name="Google Shape;247;g354de278a11_0_17"/>
            <p:cNvSpPr/>
            <p:nvPr/>
          </p:nvSpPr>
          <p:spPr>
            <a:xfrm>
              <a:off x="0" y="82550"/>
              <a:ext cx="9144000" cy="370205"/>
            </a:xfrm>
            <a:custGeom>
              <a:avLst/>
              <a:gdLst/>
              <a:ahLst/>
              <a:cxnLst/>
              <a:rect l="l" t="t" r="r" b="b"/>
              <a:pathLst>
                <a:path w="9144000" h="370205" extrusionOk="0">
                  <a:moveTo>
                    <a:pt x="9144000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9144000" y="3698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g354de278a11_0_17"/>
            <p:cNvSpPr/>
            <p:nvPr/>
          </p:nvSpPr>
          <p:spPr>
            <a:xfrm>
              <a:off x="0" y="82550"/>
              <a:ext cx="9144000" cy="370205"/>
            </a:xfrm>
            <a:custGeom>
              <a:avLst/>
              <a:gdLst/>
              <a:ahLst/>
              <a:cxnLst/>
              <a:rect l="l" t="t" r="r" b="b"/>
              <a:pathLst>
                <a:path w="9144000" h="370205" extrusionOk="0">
                  <a:moveTo>
                    <a:pt x="0" y="0"/>
                  </a:moveTo>
                  <a:lnTo>
                    <a:pt x="9144000" y="0"/>
                  </a:lnTo>
                  <a:lnTo>
                    <a:pt x="9144000" y="369888"/>
                  </a:lnTo>
                  <a:lnTo>
                    <a:pt x="0" y="3698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9" name="Google Shape;249;g354de278a11_0_17"/>
          <p:cNvSpPr txBox="1"/>
          <p:nvPr/>
        </p:nvSpPr>
        <p:spPr>
          <a:xfrm>
            <a:off x="14314101" y="3768450"/>
            <a:ext cx="9437700" cy="7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25" rIns="0" bIns="0" anchor="t" anchorCtr="0">
            <a:spAutoFit/>
          </a:bodyPr>
          <a:lstStyle/>
          <a:p>
            <a:pPr marL="3810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 desenho de rede deve levar em conta alguns elementos norteadores para otimizar recursos e garantir uma assistência segura ao parto.</a:t>
            </a:r>
            <a:endParaRPr sz="3300">
              <a:solidFill>
                <a:schemeClr val="dk1"/>
              </a:solidFill>
            </a:endParaRPr>
          </a:p>
          <a:p>
            <a:pPr marL="38100" marR="0" lvl="0" indent="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Importante também levar em conta:</a:t>
            </a:r>
            <a:endParaRPr sz="3300">
              <a:solidFill>
                <a:schemeClr val="dk1"/>
              </a:solidFill>
            </a:endParaRPr>
          </a:p>
          <a:p>
            <a:pPr marL="800100" marR="0" lvl="0" indent="-7366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en-US" sz="4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recursos financeiros</a:t>
            </a:r>
            <a:endParaRPr sz="3300">
              <a:solidFill>
                <a:schemeClr val="dk1"/>
              </a:solidFill>
            </a:endParaRPr>
          </a:p>
          <a:p>
            <a:pPr marL="800100" marR="0" lvl="0" indent="-7366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en-US" sz="4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qualificação da assistência</a:t>
            </a:r>
            <a:endParaRPr sz="3300">
              <a:solidFill>
                <a:schemeClr val="dk1"/>
              </a:solidFill>
            </a:endParaRPr>
          </a:p>
          <a:p>
            <a:pPr marL="800100" marR="0" lvl="0" indent="-7366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en-US" sz="4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adequação de equipe</a:t>
            </a:r>
            <a:endParaRPr sz="3300">
              <a:solidFill>
                <a:schemeClr val="dk1"/>
              </a:solidFill>
            </a:endParaRPr>
          </a:p>
          <a:p>
            <a:pPr marL="38100" marR="1270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800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g354de278a11_0_17"/>
          <p:cNvSpPr txBox="1"/>
          <p:nvPr/>
        </p:nvSpPr>
        <p:spPr>
          <a:xfrm>
            <a:off x="33773" y="34701"/>
            <a:ext cx="243168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75" tIns="121850" rIns="243775" bIns="121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Elementos norteadores para o Plano de Regulação Assistencial </a:t>
            </a:r>
            <a:endParaRPr sz="5300" b="1">
              <a:solidFill>
                <a:srgbClr val="FFFFFF"/>
              </a:solidFill>
            </a:endParaRPr>
          </a:p>
        </p:txBody>
      </p:sp>
      <p:grpSp>
        <p:nvGrpSpPr>
          <p:cNvPr id="251" name="Google Shape;251;g354de278a11_0_17"/>
          <p:cNvGrpSpPr/>
          <p:nvPr/>
        </p:nvGrpSpPr>
        <p:grpSpPr>
          <a:xfrm>
            <a:off x="2033791" y="2285780"/>
            <a:ext cx="10717646" cy="9259910"/>
            <a:chOff x="439138" y="2578"/>
            <a:chExt cx="4019067" cy="3473465"/>
          </a:xfrm>
        </p:grpSpPr>
        <p:sp>
          <p:nvSpPr>
            <p:cNvPr id="252" name="Google Shape;252;g354de278a11_0_17"/>
            <p:cNvSpPr/>
            <p:nvPr/>
          </p:nvSpPr>
          <p:spPr>
            <a:xfrm>
              <a:off x="1869372" y="2578"/>
              <a:ext cx="1158600" cy="753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75" tIns="243775" rIns="243775" bIns="243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g354de278a11_0_17"/>
            <p:cNvSpPr txBox="1"/>
            <p:nvPr/>
          </p:nvSpPr>
          <p:spPr>
            <a:xfrm>
              <a:off x="1906134" y="39340"/>
              <a:ext cx="10851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 panose="020B0604020202020204"/>
                <a:buNone/>
              </a:pPr>
              <a:r>
                <a:rPr lang="en-US" sz="27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VAZIO ASSISTENCIAL</a:t>
              </a:r>
              <a:endParaRPr sz="3700"/>
            </a:p>
          </p:txBody>
        </p:sp>
        <p:sp>
          <p:nvSpPr>
            <p:cNvPr id="254" name="Google Shape;254;g354de278a11_0_17"/>
            <p:cNvSpPr/>
            <p:nvPr/>
          </p:nvSpPr>
          <p:spPr>
            <a:xfrm>
              <a:off x="944819" y="379112"/>
              <a:ext cx="3007800" cy="300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429" y="4764"/>
                  </a:moveTo>
                  <a:lnTo>
                    <a:pt x="83429" y="4764"/>
                  </a:lnTo>
                  <a:cubicBezTo>
                    <a:pt x="94000" y="9248"/>
                    <a:pt x="103062" y="16671"/>
                    <a:pt x="109540" y="2615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75" tIns="243775" rIns="243775" bIns="243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g354de278a11_0_17"/>
            <p:cNvSpPr/>
            <p:nvPr/>
          </p:nvSpPr>
          <p:spPr>
            <a:xfrm>
              <a:off x="3299605" y="1041703"/>
              <a:ext cx="1158600" cy="753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75" tIns="243775" rIns="243775" bIns="243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g354de278a11_0_17"/>
            <p:cNvSpPr txBox="1"/>
            <p:nvPr/>
          </p:nvSpPr>
          <p:spPr>
            <a:xfrm>
              <a:off x="3336367" y="1078465"/>
              <a:ext cx="10851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 panose="020B0604020202020204"/>
                <a:buNone/>
              </a:pPr>
              <a:r>
                <a:rPr lang="en-US" sz="27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COBERTURA DE LEITOS OBSTÉTRICOS</a:t>
              </a:r>
              <a:endParaRPr sz="3700"/>
            </a:p>
          </p:txBody>
        </p:sp>
        <p:sp>
          <p:nvSpPr>
            <p:cNvPr id="257" name="Google Shape;257;g354de278a11_0_17"/>
            <p:cNvSpPr/>
            <p:nvPr/>
          </p:nvSpPr>
          <p:spPr>
            <a:xfrm>
              <a:off x="944819" y="379112"/>
              <a:ext cx="3007800" cy="300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18" y="56865"/>
                  </a:moveTo>
                  <a:lnTo>
                    <a:pt x="119918" y="56865"/>
                  </a:lnTo>
                  <a:cubicBezTo>
                    <a:pt x="120591" y="69729"/>
                    <a:pt x="117106" y="82468"/>
                    <a:pt x="109978" y="9319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75" tIns="243775" rIns="243775" bIns="243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g354de278a11_0_17"/>
            <p:cNvSpPr/>
            <p:nvPr/>
          </p:nvSpPr>
          <p:spPr>
            <a:xfrm>
              <a:off x="2753305" y="2723043"/>
              <a:ext cx="1158600" cy="753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75" tIns="243775" rIns="243775" bIns="243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g354de278a11_0_17"/>
            <p:cNvSpPr txBox="1"/>
            <p:nvPr/>
          </p:nvSpPr>
          <p:spPr>
            <a:xfrm>
              <a:off x="2790067" y="2759805"/>
              <a:ext cx="10851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 panose="020B0604020202020204"/>
                <a:buNone/>
              </a:pPr>
              <a:r>
                <a:rPr lang="en-US" sz="27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DISTÂNCIA  SEGURA</a:t>
              </a:r>
              <a:endParaRPr sz="27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 panose="020B0604020202020204"/>
                <a:buNone/>
              </a:pPr>
              <a:r>
                <a:rPr lang="en-US" sz="27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≤ 100 KM</a:t>
              </a:r>
              <a:endParaRPr sz="27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g354de278a11_0_17"/>
            <p:cNvSpPr/>
            <p:nvPr/>
          </p:nvSpPr>
          <p:spPr>
            <a:xfrm>
              <a:off x="944819" y="379112"/>
              <a:ext cx="3007800" cy="300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917" y="118805"/>
                  </a:moveTo>
                  <a:cubicBezTo>
                    <a:pt x="64052" y="120399"/>
                    <a:pt x="55948" y="120399"/>
                    <a:pt x="48084" y="11880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75" tIns="243775" rIns="243775" bIns="243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g354de278a11_0_17"/>
            <p:cNvSpPr/>
            <p:nvPr/>
          </p:nvSpPr>
          <p:spPr>
            <a:xfrm>
              <a:off x="985439" y="2723043"/>
              <a:ext cx="1158600" cy="753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75" tIns="243775" rIns="243775" bIns="243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g354de278a11_0_17"/>
            <p:cNvSpPr txBox="1"/>
            <p:nvPr/>
          </p:nvSpPr>
          <p:spPr>
            <a:xfrm>
              <a:off x="1022201" y="2759805"/>
              <a:ext cx="10851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 panose="020B0604020202020204"/>
                <a:buNone/>
              </a:pPr>
              <a:r>
                <a:rPr lang="en-US" sz="27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FLUXO DE NASCIMENTO</a:t>
              </a:r>
              <a:endParaRPr sz="27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g354de278a11_0_17"/>
            <p:cNvSpPr/>
            <p:nvPr/>
          </p:nvSpPr>
          <p:spPr>
            <a:xfrm>
              <a:off x="944819" y="379112"/>
              <a:ext cx="3007800" cy="300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2" y="93199"/>
                  </a:moveTo>
                  <a:lnTo>
                    <a:pt x="10022" y="93199"/>
                  </a:lnTo>
                  <a:cubicBezTo>
                    <a:pt x="2894" y="82469"/>
                    <a:pt x="-591" y="69730"/>
                    <a:pt x="82" y="5686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75" tIns="243775" rIns="243775" bIns="243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g354de278a11_0_17"/>
            <p:cNvSpPr/>
            <p:nvPr/>
          </p:nvSpPr>
          <p:spPr>
            <a:xfrm>
              <a:off x="439138" y="1041703"/>
              <a:ext cx="1158600" cy="753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75" tIns="243775" rIns="243775" bIns="243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g354de278a11_0_17"/>
            <p:cNvSpPr txBox="1"/>
            <p:nvPr/>
          </p:nvSpPr>
          <p:spPr>
            <a:xfrm>
              <a:off x="475900" y="1078465"/>
              <a:ext cx="10851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 panose="020B0604020202020204"/>
                <a:buNone/>
              </a:pPr>
              <a:r>
                <a:rPr lang="en-US" sz="27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POSSIBILIDADE DE  ATENDER A MAIS DE  UM MUNICÍPIO</a:t>
              </a:r>
              <a:endParaRPr sz="27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g354de278a11_0_17"/>
            <p:cNvSpPr/>
            <p:nvPr/>
          </p:nvSpPr>
          <p:spPr>
            <a:xfrm>
              <a:off x="944819" y="379112"/>
              <a:ext cx="3007800" cy="300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59" y="26151"/>
                  </a:moveTo>
                  <a:cubicBezTo>
                    <a:pt x="16937" y="16670"/>
                    <a:pt x="25999" y="9247"/>
                    <a:pt x="36570" y="476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75" tIns="243775" rIns="243775" bIns="243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67" name="Google Shape;267;g354de278a11_0_17" title="WhatsApp Image 2025-04-23 at 16.32.45.jpe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54de278a11_0_17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352bfaed23c_0_116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52bfaed23c_0_116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352bfaed23c_0_1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34450" y="283350"/>
            <a:ext cx="21464474" cy="120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354de278a11_0_140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54de278a11_0_140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54de278a11_0_1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88275" y="358850"/>
            <a:ext cx="21666701" cy="1218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4de278a11_0_158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291" name="Google Shape;291;g354de278a11_0_158"/>
          <p:cNvGraphicFramePr/>
          <p:nvPr/>
        </p:nvGraphicFramePr>
        <p:xfrm>
          <a:off x="950850" y="1993850"/>
          <a:ext cx="22479000" cy="55487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3746500"/>
                <a:gridCol w="3746500"/>
                <a:gridCol w="3315950"/>
                <a:gridCol w="4177050"/>
                <a:gridCol w="3746500"/>
                <a:gridCol w="37465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Fernando de Noronha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Abreu e Lima</a:t>
                      </a:r>
                      <a:endParaRPr sz="4000"/>
                    </a:p>
                  </a:txBody>
                  <a:tcPr marL="91425" marR="91425" marT="91425" marB="91425"/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Maternidade Barros Lima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HAM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HAM</a:t>
                      </a:r>
                      <a:br>
                        <a:rPr lang="en-US" sz="4000"/>
                      </a:br>
                      <a:r>
                        <a:rPr lang="en-US" sz="4000"/>
                        <a:t>HBL</a:t>
                      </a:r>
                      <a:br>
                        <a:rPr lang="en-US" sz="4000"/>
                      </a:br>
                      <a:r>
                        <a:rPr lang="en-US" sz="4000"/>
                        <a:t>HC</a:t>
                      </a:r>
                      <a:br>
                        <a:rPr lang="en-US" sz="4000"/>
                      </a:br>
                      <a:r>
                        <a:rPr lang="en-US" sz="4000"/>
                        <a:t>IMIP</a:t>
                      </a:r>
                      <a:br>
                        <a:rPr lang="en-US" sz="4000"/>
                      </a:br>
                      <a:r>
                        <a:rPr lang="en-US" sz="4000"/>
                        <a:t>CISAM</a:t>
                      </a:r>
                      <a:br>
                        <a:rPr lang="en-US" sz="4000"/>
                      </a:br>
                      <a:r>
                        <a:rPr lang="en-US" sz="4000"/>
                        <a:t>HJMO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HC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CISAM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HJMO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HC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CISAM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HJMO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Igarassu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Itapissuma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279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Ilha de Itamaracá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Araçoiaba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sz="3600">
                          <a:solidFill>
                            <a:schemeClr val="dk1"/>
                          </a:solidFill>
                        </a:rPr>
                        <a:t>Hospital Ermírio Coutinho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60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Paulista</a:t>
                      </a:r>
                      <a:endParaRPr sz="4000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Tricentenário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CISAM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Olinda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292" name="Google Shape;292;g354de278a11_0_158" title="WhatsApp Image 2025-04-23 at 16.32.45.jpe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7474050" y="12785200"/>
            <a:ext cx="3525124" cy="7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54de278a11_0_158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349950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066a2c8fe_0_13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</a:t>
            </a:r>
            <a:r>
              <a:rPr lang="en-US" sz="5300" b="1">
                <a:solidFill>
                  <a:srgbClr val="FFFFFF"/>
                </a:solidFill>
              </a:rPr>
              <a:t>ONCEITO DE REDE DE ATENÇÃO À SAÚDE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68" name="Google Shape;68;g35066a2c8fe_0_13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35066a2c8fe_0_13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35066a2c8fe_0_13"/>
          <p:cNvSpPr/>
          <p:nvPr/>
        </p:nvSpPr>
        <p:spPr>
          <a:xfrm>
            <a:off x="9314700" y="8229625"/>
            <a:ext cx="5906400" cy="2842200"/>
          </a:xfrm>
          <a:prstGeom prst="flowChartConnector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</a:rPr>
              <a:t>REDE MATERNO INFANTIL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71" name="Google Shape;71;g35066a2c8fe_0_13"/>
          <p:cNvSpPr/>
          <p:nvPr/>
        </p:nvSpPr>
        <p:spPr>
          <a:xfrm>
            <a:off x="2094475" y="8415025"/>
            <a:ext cx="4250700" cy="24714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ORGANIZADA </a:t>
            </a:r>
            <a:endParaRPr sz="3000" b="1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por critério de eficiência microeconômica na aplicação de recurso</a:t>
            </a:r>
            <a:endParaRPr sz="3000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72" name="Google Shape;72;g35066a2c8fe_0_13"/>
          <p:cNvSpPr/>
          <p:nvPr/>
        </p:nvSpPr>
        <p:spPr>
          <a:xfrm>
            <a:off x="18360100" y="8415025"/>
            <a:ext cx="4250700" cy="24714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VOLT</a:t>
            </a: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ADA </a:t>
            </a:r>
            <a:endParaRPr sz="3000" b="1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para a necessidade populacional de cada espaø regional singular</a:t>
            </a:r>
            <a:endParaRPr sz="3000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73" name="Google Shape;73;g35066a2c8fe_0_13"/>
          <p:cNvSpPr/>
          <p:nvPr/>
        </p:nvSpPr>
        <p:spPr>
          <a:xfrm>
            <a:off x="4065425" y="3966150"/>
            <a:ext cx="4250700" cy="24714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INTEGR</a:t>
            </a: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ADA </a:t>
            </a:r>
            <a:endParaRPr sz="3000" b="1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a partir da complementaridade de diferentes densidades tecnol</a:t>
            </a:r>
            <a:r>
              <a:rPr lang="en-US" sz="3000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ógicas</a:t>
            </a:r>
            <a:endParaRPr sz="3000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74" name="Google Shape;74;g35066a2c8fe_0_13"/>
          <p:cNvSpPr/>
          <p:nvPr/>
        </p:nvSpPr>
        <p:spPr>
          <a:xfrm>
            <a:off x="15951163" y="3966150"/>
            <a:ext cx="4250700" cy="24714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CONSTRUÍDA</a:t>
            </a:r>
            <a:endParaRPr sz="3000" b="1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mediante planejamento, gestão e financiamento intergovernamentais cooperativo</a:t>
            </a:r>
            <a:endParaRPr sz="3000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75" name="Google Shape;75;g35066a2c8fe_0_13"/>
          <p:cNvSpPr/>
          <p:nvPr/>
        </p:nvSpPr>
        <p:spPr>
          <a:xfrm>
            <a:off x="9832700" y="2415750"/>
            <a:ext cx="4250700" cy="24714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OBJETIVADA</a:t>
            </a:r>
            <a:endParaRPr sz="3000" b="1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pela provis</a:t>
            </a:r>
            <a:r>
              <a:rPr lang="en-US" sz="3000">
                <a:solidFill>
                  <a:schemeClr val="lt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ão de atenção contínua, integral, de qualidade, responsável e humanizada à saúde</a:t>
            </a:r>
            <a:endParaRPr sz="3000">
              <a:solidFill>
                <a:schemeClr val="lt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76" name="Google Shape;76;g35066a2c8fe_0_13"/>
          <p:cNvSpPr/>
          <p:nvPr/>
        </p:nvSpPr>
        <p:spPr>
          <a:xfrm>
            <a:off x="7072075" y="9341700"/>
            <a:ext cx="1359300" cy="64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77" name="Google Shape;77;g35066a2c8fe_0_13"/>
          <p:cNvSpPr/>
          <p:nvPr/>
        </p:nvSpPr>
        <p:spPr>
          <a:xfrm rot="2700000">
            <a:off x="8459562" y="7159741"/>
            <a:ext cx="1359342" cy="64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78" name="Google Shape;78;g35066a2c8fe_0_13"/>
          <p:cNvSpPr/>
          <p:nvPr/>
        </p:nvSpPr>
        <p:spPr>
          <a:xfrm rot="5272510">
            <a:off x="11278373" y="6186689"/>
            <a:ext cx="1359335" cy="6424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79" name="Google Shape;79;g35066a2c8fe_0_13"/>
          <p:cNvSpPr/>
          <p:nvPr/>
        </p:nvSpPr>
        <p:spPr>
          <a:xfrm rot="7237396">
            <a:off x="14648731" y="7159727"/>
            <a:ext cx="1359270" cy="6427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80" name="Google Shape;80;g35066a2c8fe_0_13"/>
          <p:cNvSpPr/>
          <p:nvPr/>
        </p:nvSpPr>
        <p:spPr>
          <a:xfrm rot="10800000">
            <a:off x="16104425" y="9341700"/>
            <a:ext cx="1359300" cy="64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4de278a11_0_166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Plano de Regulação Assistencial -  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300" name="Google Shape;300;g354de278a11_0_166"/>
          <p:cNvGraphicFramePr/>
          <p:nvPr/>
        </p:nvGraphicFramePr>
        <p:xfrm>
          <a:off x="890975" y="1492550"/>
          <a:ext cx="23025550" cy="10282025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3802275"/>
                <a:gridCol w="3893875"/>
                <a:gridCol w="3832350"/>
                <a:gridCol w="3278400"/>
                <a:gridCol w="4386300"/>
                <a:gridCol w="3832350"/>
              </a:tblGrid>
              <a:tr h="16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83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Recife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MBL, MBF, MAM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HMR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 HMR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HMR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Policlínica</a:t>
                      </a:r>
                      <a:r>
                        <a:rPr lang="en-US" sz="4000"/>
                        <a:t> Lessa de  Andrade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MBL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HMR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122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Vitória de Santo Antão</a:t>
                      </a:r>
                      <a:endParaRPr sz="4000"/>
                    </a:p>
                  </a:txBody>
                  <a:tcPr marL="91425" marR="91425" marT="91425" marB="91425"/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João Murilo de Oliveira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João Murilo de Oliveira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HC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IMIP*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CISAM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HJMO*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HC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CISAM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HJMO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HC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CISAM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HJMO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</a:tr>
              <a:tr h="122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Chã de Alegria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69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Chã Grande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22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Gloria do Goitá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69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Pombos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69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Moreno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301" name="Google Shape;301;g354de278a11_0_166" title="WhatsApp Image 2025-04-23 at 16.32.45.jpe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7474050" y="12792325"/>
            <a:ext cx="3525124" cy="7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54de278a11_0_166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349950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" name="Google Shape;310;g354de278a11_0_151"/>
          <p:cNvGraphicFramePr/>
          <p:nvPr/>
        </p:nvGraphicFramePr>
        <p:xfrm>
          <a:off x="647095" y="1184150"/>
          <a:ext cx="22840950" cy="12094845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3371850"/>
                <a:gridCol w="4139925"/>
                <a:gridCol w="3832350"/>
                <a:gridCol w="3862700"/>
                <a:gridCol w="3802000"/>
                <a:gridCol w="3832350"/>
              </a:tblGrid>
              <a:tr h="1898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92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São Lourenço da Mata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Petronila Campos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HC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HC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IMIP*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CISAM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HJMO*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Guararapes*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HC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CISAM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HJMO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HC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CISAM</a:t>
                      </a:r>
                      <a:br>
                        <a:rPr lang="en-US" sz="4000">
                          <a:solidFill>
                            <a:schemeClr val="dk1"/>
                          </a:solidFill>
                        </a:rPr>
                      </a:b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HJMO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5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Camaragibe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CPN Camaragibe + HPC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 HBL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59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Cabo de Santo Agostinho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Maternidade Pe Geraldo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HC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54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Ipojuca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Maternidade Mãe Lídia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HC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92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Jaboatão dos Guararapes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CPN Rita Barradas + Hospital Guararapes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Guararapes*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Guararapes*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sp>
        <p:nvSpPr>
          <p:cNvPr id="311" name="Google Shape;311;g354de278a11_0_151"/>
          <p:cNvSpPr txBox="1"/>
          <p:nvPr/>
        </p:nvSpPr>
        <p:spPr>
          <a:xfrm>
            <a:off x="3175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Plano de Regulação Assistencial -  I Região de Saúde</a:t>
            </a:r>
            <a:endParaRPr sz="5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504852d44_0_9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II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318" name="Google Shape;318;g35504852d44_0_9"/>
          <p:cNvGraphicFramePr/>
          <p:nvPr/>
        </p:nvGraphicFramePr>
        <p:xfrm>
          <a:off x="950850" y="1447300"/>
          <a:ext cx="22786525" cy="5334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41925"/>
                <a:gridCol w="2903325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3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3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3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35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35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3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3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3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Bom Jardim</a:t>
                      </a:r>
                      <a:endParaRPr sz="3500"/>
                    </a:p>
                  </a:txBody>
                  <a:tcPr marL="91425" marR="91425" marT="91425" marB="91425"/>
                </a:tc>
                <a:tc row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Hospital Regional</a:t>
                      </a:r>
                      <a:endParaRPr sz="3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José Fernandes Salsa</a:t>
                      </a:r>
                      <a:endParaRPr sz="3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CPN Paudalho</a:t>
                      </a:r>
                      <a:endParaRPr sz="3500"/>
                    </a:p>
                  </a:txBody>
                  <a:tcPr marL="91425" marR="91425" marT="91425" marB="91425" anchor="ctr"/>
                </a:tc>
                <a:tc row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 HAM</a:t>
                      </a:r>
                      <a:endParaRPr sz="3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IMIP</a:t>
                      </a:r>
                      <a:endParaRPr sz="3500"/>
                    </a:p>
                  </a:txBody>
                  <a:tcPr marL="91425" marR="91425" marT="91425" marB="91425" anchor="ctr"/>
                </a:tc>
                <a:tc row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HAM</a:t>
                      </a:r>
                      <a:endParaRPr sz="3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IMIP</a:t>
                      </a:r>
                      <a:endParaRPr sz="35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Hospital Guararapes *</a:t>
                      </a:r>
                      <a:endParaRPr sz="3500"/>
                    </a:p>
                  </a:txBody>
                  <a:tcPr marL="91425" marR="91425" marT="91425" marB="91425" anchor="ctr"/>
                </a:tc>
                <a:tc row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</a:rPr>
                        <a:t>HAM</a:t>
                      </a:r>
                      <a:endParaRPr sz="35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</a:rPr>
                        <a:t>IMIP</a:t>
                      </a:r>
                      <a:endParaRPr sz="35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</a:rPr>
                        <a:t>Hospital Guararapes *</a:t>
                      </a:r>
                      <a:endParaRPr sz="3500"/>
                    </a:p>
                  </a:txBody>
                  <a:tcPr marL="91425" marR="91425" marT="91425" marB="91425" anchor="ctr"/>
                </a:tc>
                <a:tc row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</a:rPr>
                        <a:t>HAM</a:t>
                      </a:r>
                      <a:endParaRPr sz="35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</a:rPr>
                        <a:t>IMIP</a:t>
                      </a:r>
                      <a:endParaRPr sz="35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</a:rPr>
                        <a:t>Hospital Guararapes *</a:t>
                      </a:r>
                      <a:endParaRPr sz="3500"/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Casinhas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Cumaru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Feira Nova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João Alfredo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Lagoa de Itaenga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Lagoa do Carro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Limoeiro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Orobó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Passira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Salgadinho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Surubim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 marL="91425" marR="91425" marT="91425" marB="91425" anchor="ctr"/>
                </a:tc>
                <a:tc vMerge="1">
                  <a:tcPr marL="91425" marR="91425" marT="91425" marB="91425" anchor="ctr"/>
                </a:tc>
                <a:tc vMerge="1">
                  <a:tcPr marL="91425" marR="91425" marT="91425" marB="91425" anchor="ctr"/>
                </a:tc>
                <a:tc vMerge="1"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Vertente do Lério</a:t>
                      </a:r>
                      <a:endParaRPr sz="35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 marL="91425" marR="91425" marT="91425" marB="91425" anchor="ctr"/>
                </a:tc>
                <a:tc vMerge="1">
                  <a:tcPr marL="91425" marR="91425" marT="91425" marB="91425" anchor="ctr"/>
                </a:tc>
                <a:tc vMerge="1">
                  <a:tcPr marL="91425" marR="91425" marT="91425" marB="91425" anchor="ctr"/>
                </a:tc>
                <a:tc vMerge="1">
                  <a:tcPr marL="91425" marR="91425" marT="91425" marB="91425" anchor="ctr"/>
                </a:tc>
              </a:tr>
            </a:tbl>
          </a:graphicData>
        </a:graphic>
      </p:graphicFrame>
      <p:pic>
        <p:nvPicPr>
          <p:cNvPr id="319" name="Google Shape;319;g35504852d44_0_9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35504852d44_0_9"/>
          <p:cNvSpPr txBox="1"/>
          <p:nvPr/>
        </p:nvSpPr>
        <p:spPr>
          <a:xfrm>
            <a:off x="1375825" y="12956575"/>
            <a:ext cx="121407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*Quando nascidos em hospitais de baixo risco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504852d44_0_17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II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327" name="Google Shape;327;g35504852d44_0_17"/>
          <p:cNvGraphicFramePr/>
          <p:nvPr/>
        </p:nvGraphicFramePr>
        <p:xfrm>
          <a:off x="1058725" y="2188125"/>
          <a:ext cx="22017725" cy="7571925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4964900"/>
                <a:gridCol w="3519050"/>
                <a:gridCol w="2805375"/>
                <a:gridCol w="3941550"/>
                <a:gridCol w="3486050"/>
                <a:gridCol w="3300800"/>
              </a:tblGrid>
              <a:tr h="196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77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Buenos Aires</a:t>
                      </a:r>
                      <a:endParaRPr sz="4000"/>
                    </a:p>
                  </a:txBody>
                  <a:tcPr marL="91425" marR="91425" marT="91425" marB="91425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Ermírio Coutinho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CPN Paudalho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 HAM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HAM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Guararapes *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Guararapes 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Guararapes </a:t>
                      </a:r>
                      <a:endParaRPr sz="4000"/>
                    </a:p>
                  </a:txBody>
                  <a:tcPr marL="91425" marR="91425" marT="91425" marB="91425" anchor="ctr"/>
                </a:tc>
              </a:tr>
              <a:tr h="77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Carpina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7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Machados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7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Nazaré da Mata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96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Tracunhaém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7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Vicência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7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Paudalho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328" name="Google Shape;328;g35504852d44_0_17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5504852d44_0_17"/>
          <p:cNvSpPr txBox="1"/>
          <p:nvPr/>
        </p:nvSpPr>
        <p:spPr>
          <a:xfrm>
            <a:off x="1375825" y="12956575"/>
            <a:ext cx="121407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*Quando nascidos em hospitais de baixo risco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504852d44_0_24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III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336" name="Google Shape;336;g35504852d44_0_24"/>
          <p:cNvGraphicFramePr/>
          <p:nvPr/>
        </p:nvGraphicFramePr>
        <p:xfrm>
          <a:off x="950850" y="1447300"/>
          <a:ext cx="22786525" cy="4572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41925"/>
                <a:gridCol w="2903325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Água Preta</a:t>
                      </a:r>
                      <a:endParaRPr sz="4000"/>
                    </a:p>
                  </a:txBody>
                  <a:tcPr marL="91425" marR="91425" marT="91425" marB="91425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Regional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Dr S</a:t>
                      </a:r>
                      <a:r>
                        <a:rPr lang="en-US" sz="4000"/>
                        <a:t>í</a:t>
                      </a:r>
                      <a:r>
                        <a:rPr lang="en-US" sz="4000"/>
                        <a:t>lvio Magalhães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HBL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HAM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   HRP *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Amaraji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Barreiros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Belém de Maria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Catende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Cortês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Escada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Gameleira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Jaqueira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Joaquim Nabuco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Lagoa dos Gatos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337" name="Google Shape;337;g35504852d44_0_24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504852d44_0_31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III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344" name="Google Shape;344;g35504852d44_0_31"/>
          <p:cNvGraphicFramePr/>
          <p:nvPr/>
        </p:nvGraphicFramePr>
        <p:xfrm>
          <a:off x="950850" y="1294900"/>
          <a:ext cx="22448275" cy="11486175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061975"/>
                <a:gridCol w="3587850"/>
                <a:gridCol w="2860225"/>
                <a:gridCol w="4018625"/>
                <a:gridCol w="3554225"/>
                <a:gridCol w="3365375"/>
              </a:tblGrid>
              <a:tr h="1933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*UCINCo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7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Maraial</a:t>
                      </a:r>
                      <a:endParaRPr sz="4000"/>
                    </a:p>
                  </a:txBody>
                  <a:tcPr marL="91425" marR="91425" marT="91425" marB="91425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Regional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Dr S</a:t>
                      </a:r>
                      <a:r>
                        <a:rPr lang="en-US" sz="4000"/>
                        <a:t>í</a:t>
                      </a:r>
                      <a:r>
                        <a:rPr lang="en-US" sz="4000"/>
                        <a:t>lvio Magalhães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HBL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HAM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HRP *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IMIP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</a:tr>
              <a:tr h="7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Palmares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Primavera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Quipapá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Ribeirão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Rio Formoso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São Benedito do Sul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34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São José da Coroa Grande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Tamandaré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Xexeu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34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Sirinhaém</a:t>
                      </a:r>
                      <a:endParaRPr sz="4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Maternidade Mãe Lídia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504852d44_0_38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IV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351" name="Google Shape;351;g35504852d44_0_38"/>
          <p:cNvGraphicFramePr/>
          <p:nvPr/>
        </p:nvGraphicFramePr>
        <p:xfrm>
          <a:off x="950850" y="1447300"/>
          <a:ext cx="22786525" cy="4572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41925"/>
                <a:gridCol w="2903325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Altinho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 Mulher do Agreste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Barra do Guabiraba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Bonito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Brejo da Madre de Deus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Cachoeirinha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Camocim de São Félix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Cupira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Frei Miguelinho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Ibitajuba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Jataúba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Jurema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352" name="Google Shape;352;g35504852d44_0_38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504852d44_0_52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IV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359" name="Google Shape;359;g35504852d44_0_52"/>
          <p:cNvGraphicFramePr/>
          <p:nvPr/>
        </p:nvGraphicFramePr>
        <p:xfrm>
          <a:off x="798738" y="1742275"/>
          <a:ext cx="22786525" cy="3810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41925"/>
                <a:gridCol w="2903325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Panelas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 Mulher do Agreste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  <a:tc row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  <a:tc row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 row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Riacho das Almas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Sairé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Sta Maria do Cambucá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São Caitano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São Joaquim do Monte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Taquaritinha do Norte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Toritama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Vertentes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360" name="Google Shape;360;g35504852d44_0_52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504852d44_0_59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IV Região de Saúde</a:t>
            </a:r>
            <a:endParaRPr sz="5300" b="1">
              <a:solidFill>
                <a:srgbClr val="FFFFFF"/>
              </a:solidFill>
            </a:endParaRPr>
          </a:p>
        </p:txBody>
      </p:sp>
      <p:pic>
        <p:nvPicPr>
          <p:cNvPr id="367" name="Google Shape;367;g35504852d44_0_59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8" name="Google Shape;368;g35504852d44_0_59"/>
          <p:cNvGraphicFramePr/>
          <p:nvPr/>
        </p:nvGraphicFramePr>
        <p:xfrm>
          <a:off x="890975" y="1492550"/>
          <a:ext cx="23025550" cy="9798775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3802275"/>
                <a:gridCol w="3893875"/>
                <a:gridCol w="3832350"/>
                <a:gridCol w="3278400"/>
                <a:gridCol w="3740475"/>
                <a:gridCol w="4478175"/>
              </a:tblGrid>
              <a:tr h="16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0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Belo Jardim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Júlio Alves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 Mulher do Agreste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95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São Bento do Una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95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Tacaimbó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98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Pesqueira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Lídio Paraíba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05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Alagoinha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05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Poção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05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Sanharó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05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Agrestina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LINASP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504852d44_0_67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IV Região de Saúde</a:t>
            </a:r>
            <a:endParaRPr sz="5300" b="1">
              <a:solidFill>
                <a:srgbClr val="FFFFFF"/>
              </a:solidFill>
            </a:endParaRPr>
          </a:p>
        </p:txBody>
      </p:sp>
      <p:pic>
        <p:nvPicPr>
          <p:cNvPr id="375" name="Google Shape;375;g35504852d44_0_67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6" name="Google Shape;376;g35504852d44_0_67"/>
          <p:cNvGraphicFramePr/>
          <p:nvPr/>
        </p:nvGraphicFramePr>
        <p:xfrm>
          <a:off x="767950" y="1492550"/>
          <a:ext cx="22902550" cy="1170245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3781975"/>
                <a:gridCol w="3873075"/>
                <a:gridCol w="3811875"/>
                <a:gridCol w="3260900"/>
                <a:gridCol w="3720475"/>
                <a:gridCol w="4454250"/>
              </a:tblGrid>
              <a:tr h="1980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980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Bezerros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U. M. São José Dr Rinaldo Pacheco Vaz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 Mulher do Agreste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da Mulher do Agreste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258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Gravatá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Municipal Paulo da Veiga Pessoa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58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Caruaru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e Maternidade Santa Dulce dos Pobres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58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Sta Cruz do Capibaribe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Raymundo Francelino Aragão</a:t>
                      </a:r>
                      <a:endParaRPr sz="4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PRINCÍPIOS DA LINHA DE CUIDADO MATERNO INFANTIL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87" name="Google Shape;87;p2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23847425" cy="1107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 title="WhatsApp Image 2025-04-23 at 16.32.45.jpe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504852d44_0_74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V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383" name="Google Shape;383;g35504852d44_0_74"/>
          <p:cNvGraphicFramePr/>
          <p:nvPr/>
        </p:nvGraphicFramePr>
        <p:xfrm>
          <a:off x="950850" y="1447300"/>
          <a:ext cx="22786525" cy="4572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41925"/>
                <a:gridCol w="2903325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Águas Belas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Regional Dom Moura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Jesus Nazareno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Jesus Nazareno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-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-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Angelim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Bom Conselho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Brejão 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Caetés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Calçado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Canhotinho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Capoeiras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Correntes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Iati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Itaíba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384" name="Google Shape;384;g35504852d44_0_74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504852d44_0_81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V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391" name="Google Shape;391;g35504852d44_0_81"/>
          <p:cNvGraphicFramePr/>
          <p:nvPr/>
        </p:nvGraphicFramePr>
        <p:xfrm>
          <a:off x="950850" y="1062000"/>
          <a:ext cx="22140700" cy="11574725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4992625"/>
                <a:gridCol w="3538700"/>
                <a:gridCol w="2821050"/>
                <a:gridCol w="3963550"/>
                <a:gridCol w="3505525"/>
                <a:gridCol w="3319250"/>
              </a:tblGrid>
              <a:tr h="188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74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Jucati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Regional Dom Moura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Jesus Nazareno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Jesus Nazareno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-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-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  <a:tr h="74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Jupi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4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Lagoa do Ouro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4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Lajedo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4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Palmerina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4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Paranatama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4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Saloá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4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São João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4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Terezinha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022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Garanhuns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Palmira Sales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Regional Dom Moura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528cd5d79_0_2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VI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398" name="Google Shape;398;g35528cd5d79_0_2"/>
          <p:cNvGraphicFramePr/>
          <p:nvPr/>
        </p:nvGraphicFramePr>
        <p:xfrm>
          <a:off x="981100" y="1062000"/>
          <a:ext cx="22786525" cy="5334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41925"/>
                <a:gridCol w="2903325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Arcoverde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HRRBC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BARÃO DE LUCENA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BARÃO DE LUCENA</a:t>
                      </a:r>
                      <a:endParaRPr lang="en-US"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 row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BARÃO DE LUCENA</a:t>
                      </a:r>
                      <a:endParaRPr lang="en-US"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 row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BARÃO DE LUCENA</a:t>
                      </a:r>
                      <a:endParaRPr lang="en-US"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Buíque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Custódia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Ibimirim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Pedra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Sertânia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Tupanatinga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Venturosa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Inajá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HOMUPE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Jatobá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Manari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Petrolândia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Tacaratu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399" name="Google Shape;399;g35528cd5d79_0_2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528cd5d79_0_9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VII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406" name="Google Shape;406;g35528cd5d79_0_9"/>
          <p:cNvGraphicFramePr/>
          <p:nvPr/>
        </p:nvGraphicFramePr>
        <p:xfrm>
          <a:off x="905500" y="1742350"/>
          <a:ext cx="22786525" cy="3048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41925"/>
                <a:gridCol w="2903325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Bel</a:t>
                      </a:r>
                      <a:r>
                        <a:rPr lang="en-US" sz="4000"/>
                        <a:t>ém de São Francisco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HRIS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HRIS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HRIS*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HRIS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HRIS</a:t>
                      </a:r>
                      <a:endParaRPr sz="4000"/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Cedro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Mirandiba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Salgueiro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Serrita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Terra Nova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Verdejante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407" name="Google Shape;407;g35528cd5d79_0_9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528cd5d79_0_23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*Plano de Regulação Assistencial -  VIII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414" name="Google Shape;414;g35528cd5d79_0_23"/>
          <p:cNvGraphicFramePr/>
          <p:nvPr/>
        </p:nvGraphicFramePr>
        <p:xfrm>
          <a:off x="798738" y="1386025"/>
          <a:ext cx="22786525" cy="3048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41925"/>
                <a:gridCol w="2903325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Petrolina</a:t>
                      </a:r>
                      <a:endParaRPr sz="4000"/>
                    </a:p>
                  </a:txBody>
                  <a:tcPr marL="34925" marR="34925" marT="22850" marB="228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CPN Maria das Dores de Souza*</a:t>
                      </a:r>
                      <a:endParaRPr sz="4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Dom  Malan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Dom  Malan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Dom  Malan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Dom  Malan</a:t>
                      </a:r>
                      <a:endParaRPr sz="4000"/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Afrânio</a:t>
                      </a:r>
                      <a:endParaRPr sz="4000"/>
                    </a:p>
                  </a:txBody>
                  <a:tcPr marL="34925" marR="34925" marT="22850" marB="22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Dom  Malan*</a:t>
                      </a:r>
                      <a:endParaRPr sz="4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Cabrobó</a:t>
                      </a:r>
                      <a:endParaRPr sz="4000"/>
                    </a:p>
                  </a:txBody>
                  <a:tcPr marL="34925" marR="34925" marT="22850" marB="22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Dormentes</a:t>
                      </a:r>
                      <a:endParaRPr sz="4000"/>
                    </a:p>
                  </a:txBody>
                  <a:tcPr marL="34925" marR="34925" marT="22850" marB="22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Lagoa Grande</a:t>
                      </a:r>
                      <a:endParaRPr sz="4000"/>
                    </a:p>
                  </a:txBody>
                  <a:tcPr marL="34925" marR="34925" marT="22850" marB="22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Orocó</a:t>
                      </a:r>
                      <a:endParaRPr sz="4000"/>
                    </a:p>
                  </a:txBody>
                  <a:tcPr marL="34925" marR="34925" marT="22850" marB="22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Santa Maria da Boa Vista</a:t>
                      </a:r>
                      <a:endParaRPr sz="4000"/>
                    </a:p>
                  </a:txBody>
                  <a:tcPr marL="34925" marR="34925" marT="22850" marB="228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415" name="Google Shape;415;g35528cd5d79_0_23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35528cd5d79_0_23"/>
          <p:cNvSpPr txBox="1"/>
          <p:nvPr/>
        </p:nvSpPr>
        <p:spPr>
          <a:xfrm>
            <a:off x="798750" y="10155950"/>
            <a:ext cx="16540200" cy="58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*Rede PEBA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528cd5d79_0_30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IX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423" name="Google Shape;423;g35528cd5d79_0_30"/>
          <p:cNvGraphicFramePr/>
          <p:nvPr/>
        </p:nvGraphicFramePr>
        <p:xfrm>
          <a:off x="905500" y="1742350"/>
          <a:ext cx="22786525" cy="4572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20950"/>
                <a:gridCol w="2924300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Bodoc</a:t>
                      </a:r>
                      <a:r>
                        <a:rPr lang="en-US" sz="4000"/>
                        <a:t>ó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HRFB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Dom Malan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Dom Malan</a:t>
                      </a:r>
                      <a:endParaRPr lang="en-US"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Dom Malan</a:t>
                      </a:r>
                      <a:endParaRPr lang="en-US"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Hospital Dom Malan</a:t>
                      </a:r>
                      <a:endParaRPr lang="en-US"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Exu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Granito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Moreil</a:t>
                      </a:r>
                      <a:r>
                        <a:rPr lang="en-US" sz="4000"/>
                        <a:t>ândia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Ouricuri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Parnamirim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Santa Cruz 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Filomena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Araripina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Santa Maria</a:t>
                      </a:r>
                      <a:endParaRPr sz="4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Ipubi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Trindade</a:t>
                      </a:r>
                      <a:endParaRPr sz="4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424" name="Google Shape;424;g35528cd5d79_0_30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528cd5d79_0_16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X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431" name="Google Shape;431;g35528cd5d79_0_16"/>
          <p:cNvGraphicFramePr/>
          <p:nvPr/>
        </p:nvGraphicFramePr>
        <p:xfrm>
          <a:off x="905500" y="1273675"/>
          <a:ext cx="22786525" cy="4953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41925"/>
                <a:gridCol w="2903325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Afogados da Ingazeira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Regional </a:t>
                      </a:r>
                      <a:r>
                        <a:rPr lang="en-US" sz="4000"/>
                        <a:t>Emília Câmara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 e IMIP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 e IMIP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-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-</a:t>
                      </a:r>
                      <a:endParaRPr sz="4000"/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Brejinho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Carnaíba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Iguaracy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Itapetim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Quixaba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Santa Terezinha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São José do egito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 Solidão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Tabira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Tuparetama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Ingazeira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pic>
        <p:nvPicPr>
          <p:cNvPr id="432" name="Google Shape;432;g35528cd5d79_0_16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528cd5d79_0_37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XI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439" name="Google Shape;439;g35528cd5d79_0_37"/>
          <p:cNvGraphicFramePr/>
          <p:nvPr/>
        </p:nvGraphicFramePr>
        <p:xfrm>
          <a:off x="965975" y="1319000"/>
          <a:ext cx="22786525" cy="4191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38250"/>
                <a:gridCol w="3641925"/>
                <a:gridCol w="2903325"/>
                <a:gridCol w="4079175"/>
                <a:gridCol w="3607775"/>
                <a:gridCol w="3416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Betânia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HOSPAM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 e IMIP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HBL e IMIP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-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-</a:t>
                      </a:r>
                      <a:endParaRPr sz="4000"/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Calumbi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Carnaubeira da Penha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Floresta 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Flores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Itacuruba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Santa Cruz da Baixa Verde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São José do Belmonte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Serra Talhada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Triunfo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440" name="Google Shape;440;g35528cd5d79_0_37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5528cd5d79_0_46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 Plano de Regulação Assistencial -  XII Região de Saúde</a:t>
            </a:r>
            <a:endParaRPr sz="5300" b="1">
              <a:solidFill>
                <a:srgbClr val="FFFFFF"/>
              </a:solidFill>
            </a:endParaRPr>
          </a:p>
        </p:txBody>
      </p:sp>
      <p:graphicFrame>
        <p:nvGraphicFramePr>
          <p:cNvPr id="447" name="Google Shape;447;g35528cd5d79_0_46"/>
          <p:cNvGraphicFramePr/>
          <p:nvPr/>
        </p:nvGraphicFramePr>
        <p:xfrm>
          <a:off x="945538" y="1385800"/>
          <a:ext cx="22639725" cy="117189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5105150"/>
                <a:gridCol w="3618450"/>
                <a:gridCol w="2884625"/>
                <a:gridCol w="4052900"/>
                <a:gridCol w="3584525"/>
                <a:gridCol w="3394075"/>
              </a:tblGrid>
              <a:tr h="195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RH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 Parto 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Referência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UTIN/ UCINCo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UCINCa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AGPAR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solidFill>
                            <a:schemeClr val="lt1"/>
                          </a:solidFill>
                        </a:rPr>
                        <a:t>ASEG</a:t>
                      </a:r>
                      <a:endParaRPr sz="4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</a:tr>
              <a:tr h="77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Camutanga</a:t>
                      </a:r>
                      <a:endParaRPr sz="4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000"/>
                        <a:t>HOSPITAL REGIONAL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BELARMINO CORREIA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endParaRPr sz="4000"/>
                    </a:p>
                  </a:txBody>
                  <a:tcPr marL="91425" marR="91425" marT="91425" marB="91425" anchor="ctr"/>
                </a:tc>
                <a:tc row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HAM</a:t>
                      </a:r>
                      <a:endParaRPr sz="4000"/>
                    </a:p>
                  </a:txBody>
                  <a:tcPr marL="91425" marR="91425" marT="91425" marB="91425" anchor="ctr"/>
                </a:tc>
              </a:tr>
              <a:tr h="77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Condado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7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Goiana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7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Itamb</a:t>
                      </a:r>
                      <a:r>
                        <a:rPr lang="en-US" sz="4000"/>
                        <a:t>é</a:t>
                      </a:r>
                      <a:endParaRPr sz="4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7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Itaquitinga</a:t>
                      </a:r>
                      <a:endParaRPr sz="4000"/>
                    </a:p>
                  </a:txBody>
                  <a:tcPr marL="91425" marR="91425" marT="91425" marB="91425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7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Aliança 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1ª ESCOLHA: HOSPITAL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REGIONAL BELARMINO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CORREIA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2ª ESCOLHA: HOSPITAL</a:t>
                      </a:r>
                      <a:endParaRPr sz="4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ERMÍRIO COUTINHO</a:t>
                      </a:r>
                      <a:endParaRPr sz="4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7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Ferreiro 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97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Macaparana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97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</a:t>
                      </a:r>
                      <a:r>
                        <a:rPr lang="en-US" sz="4000"/>
                        <a:t>ão Vicente Férrer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41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Timba</a:t>
                      </a:r>
                      <a:r>
                        <a:rPr lang="en-US" sz="4000"/>
                        <a:t>úba</a:t>
                      </a:r>
                      <a:endParaRPr sz="4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448" name="Google Shape;448;g35528cd5d79_0_46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057275" y="12785200"/>
            <a:ext cx="2079908" cy="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552e666255_0_6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PROPOSTA DE NOVAS HABILITAÇÕES</a:t>
            </a:r>
            <a:endParaRPr sz="5300" b="1">
              <a:solidFill>
                <a:schemeClr val="lt1"/>
              </a:solidFill>
            </a:endParaRPr>
          </a:p>
        </p:txBody>
      </p:sp>
      <p:pic>
        <p:nvPicPr>
          <p:cNvPr id="455" name="Google Shape;455;g3552e666255_0_6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3552e666255_0_6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7" name="Google Shape;457;g3552e666255_0_6"/>
          <p:cNvGraphicFramePr/>
          <p:nvPr/>
        </p:nvGraphicFramePr>
        <p:xfrm>
          <a:off x="952475" y="1950125"/>
          <a:ext cx="10728850" cy="4953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107288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/>
                        <a:t> AGPAR</a:t>
                      </a:r>
                      <a:endParaRPr sz="40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Agamenon Magalhães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Barão de Lucena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das Clínicas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João Murilo de Oliveira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CISAM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 Mulher do Recife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Policlínica</a:t>
                      </a:r>
                      <a:r>
                        <a:rPr lang="en-US" sz="4000"/>
                        <a:t> Lessa de Andrade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Maternidade Barros Lima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Guararapes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 Mulher do Agreste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Dom Malan</a:t>
                      </a:r>
                      <a:endParaRPr sz="4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458" name="Google Shape;458;g3552e666255_0_6"/>
          <p:cNvGraphicFramePr/>
          <p:nvPr/>
        </p:nvGraphicFramePr>
        <p:xfrm>
          <a:off x="12325150" y="1950125"/>
          <a:ext cx="10728850" cy="3735575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10728850"/>
              </a:tblGrid>
              <a:tr h="687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/>
                        <a:t> ASEG</a:t>
                      </a:r>
                      <a:endParaRPr sz="40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Agamenon Magalhães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Barão de Lucena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das Clínicas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João Murilo de Oliveira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CISAM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 Mulher do Agreste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Dom Malan</a:t>
                      </a:r>
                      <a:endParaRPr sz="4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066a2c8fe_0_6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ESQUEMATIZAÇÃO DA LINHA DE CUIDADO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96" name="Google Shape;96;g35066a2c8fe_0_6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35066a2c8fe_0_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143000" y="1214400"/>
            <a:ext cx="22449954" cy="11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5066a2c8fe_0_6" title="WhatsApp Image 2025-04-23 at 16.32.45.jpe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52e666255_0_15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lt1"/>
                </a:solidFill>
              </a:rPr>
              <a:t>PROPOSTA DE NOVAS HABILITAÇÕES</a:t>
            </a:r>
            <a:endParaRPr sz="5300" b="1">
              <a:solidFill>
                <a:schemeClr val="lt1"/>
              </a:solidFill>
            </a:endParaRPr>
          </a:p>
        </p:txBody>
      </p:sp>
      <p:pic>
        <p:nvPicPr>
          <p:cNvPr id="465" name="Google Shape;465;g3552e666255_0_15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3552e666255_0_15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7" name="Google Shape;467;g3552e666255_0_15"/>
          <p:cNvGraphicFramePr/>
          <p:nvPr/>
        </p:nvGraphicFramePr>
        <p:xfrm>
          <a:off x="973450" y="2285700"/>
          <a:ext cx="10728850" cy="3048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107288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/>
                        <a:t> CPNI Tipo II</a:t>
                      </a:r>
                      <a:endParaRPr sz="40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Maternidade Barros Lima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Maternidade Bandeira Filho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Maternidade Arnaldo Marques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 Mulher do Recife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Petronila Campos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IMIP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CISAM</a:t>
                      </a:r>
                      <a:endParaRPr sz="4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468" name="Google Shape;468;g3552e666255_0_15"/>
          <p:cNvGraphicFramePr/>
          <p:nvPr/>
        </p:nvGraphicFramePr>
        <p:xfrm>
          <a:off x="12325150" y="2285700"/>
          <a:ext cx="10728850" cy="3000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107288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/>
                        <a:t> CPN Perihospitalar</a:t>
                      </a:r>
                      <a:endParaRPr sz="40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CPN Camaragibe</a:t>
                      </a:r>
                      <a:endParaRPr sz="4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CPN Jaboatão</a:t>
                      </a:r>
                      <a:endParaRPr sz="4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469" name="Google Shape;469;g3552e666255_0_15"/>
          <p:cNvGraphicFramePr/>
          <p:nvPr/>
        </p:nvGraphicFramePr>
        <p:xfrm>
          <a:off x="12325150" y="5455400"/>
          <a:ext cx="10728850" cy="3000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107288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/>
                        <a:t>UTIN/ UCINCo/ UCINCa</a:t>
                      </a:r>
                      <a:endParaRPr sz="40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Hospital da Mulher do Agreste</a:t>
                      </a:r>
                      <a:endParaRPr sz="4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"/>
          <p:cNvSpPr txBox="1"/>
          <p:nvPr/>
        </p:nvSpPr>
        <p:spPr>
          <a:xfrm>
            <a:off x="292100" y="533400"/>
            <a:ext cx="22712362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25" tIns="243725" rIns="243725" bIns="2437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0" i="0" u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475" name="Google Shape;475;p3"/>
          <p:cNvSpPr txBox="1"/>
          <p:nvPr/>
        </p:nvSpPr>
        <p:spPr>
          <a:xfrm>
            <a:off x="5123400" y="3752550"/>
            <a:ext cx="14137200" cy="57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Arial" panose="020B0604020202020204"/>
              <a:buNone/>
            </a:pPr>
            <a:r>
              <a:rPr lang="en-US" sz="5300" b="1" i="0" u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OBRIGADA!</a:t>
            </a:r>
            <a:endParaRPr lang="en-US" sz="5300" b="1" i="0" u="none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Gill Sans" panose="020B0502020104020203"/>
              <a:buNone/>
            </a:pPr>
            <a:endParaRPr sz="5300" b="1" i="0" u="none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Gill Sans" panose="020B0502020104020203"/>
              <a:buNone/>
            </a:pPr>
            <a:endParaRPr sz="5300" b="1" i="0" u="none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Arial" panose="020B0604020202020204"/>
              <a:buNone/>
            </a:pPr>
            <a:r>
              <a:rPr lang="en-US" sz="5300" b="1" i="0" u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Telefone: (81)3184-0569</a:t>
            </a:r>
            <a:endParaRPr lang="en-US" sz="5300" b="1" i="0" u="none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Gill Sans" panose="020B0502020104020203"/>
              <a:buNone/>
            </a:pPr>
            <a:endParaRPr sz="5300" b="1" i="0" u="none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Arial" panose="020B0604020202020204"/>
              <a:buNone/>
            </a:pPr>
            <a:r>
              <a:rPr lang="en-US" sz="5300" b="1" i="0" u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E-mail: </a:t>
            </a:r>
            <a:r>
              <a:rPr lang="en-US" sz="5300" b="1" i="0" u="sng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smulher.ses.pe@gmail.com</a:t>
            </a:r>
            <a:endParaRPr sz="5300"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Gill Sans" panose="020B0502020104020203"/>
              <a:buNone/>
            </a:pPr>
            <a:endParaRPr sz="5300"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chemeClr val="accent1"/>
                </a:solidFill>
              </a:rPr>
              <a:t>E-mail:</a:t>
            </a:r>
            <a:r>
              <a:rPr lang="en-US" sz="5300" b="1" u="sng">
                <a:solidFill>
                  <a:schemeClr val="accent1"/>
                </a:solidFill>
                <a:hlinkClick r:id="rId2"/>
              </a:rPr>
              <a:t>maternidades.ses@gmail.com</a:t>
            </a:r>
            <a:endParaRPr sz="5300"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Arial" panose="020B0604020202020204"/>
              <a:buNone/>
            </a:pPr>
            <a:endParaRPr sz="5300" b="1">
              <a:solidFill>
                <a:schemeClr val="accent1"/>
              </a:solidFill>
            </a:endParaRPr>
          </a:p>
        </p:txBody>
      </p:sp>
      <p:pic>
        <p:nvPicPr>
          <p:cNvPr id="476" name="Google Shape;476;p3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" descr="Logotipo&#10;&#10;Descrição gerada automaticamente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8961100" y="12218987"/>
            <a:ext cx="1917700" cy="135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961562" y="5867400"/>
            <a:ext cx="4456112" cy="19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066a2c8fe_0_20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PLANO DE AÇÃO REDE ALYNE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105" name="Google Shape;105;g35066a2c8fe_0_20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5066a2c8fe_0_20" title="Captura de Tela 2025-05-01 às 08.41.03.pn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543925" y="1327925"/>
            <a:ext cx="7600950" cy="107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5066a2c8fe_0_20"/>
          <p:cNvSpPr/>
          <p:nvPr/>
        </p:nvSpPr>
        <p:spPr>
          <a:xfrm>
            <a:off x="574450" y="2177850"/>
            <a:ext cx="6227700" cy="864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GOVERNANÇA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08" name="Google Shape;108;g35066a2c8fe_0_20"/>
          <p:cNvSpPr/>
          <p:nvPr/>
        </p:nvSpPr>
        <p:spPr>
          <a:xfrm>
            <a:off x="574450" y="3902100"/>
            <a:ext cx="6227700" cy="864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APRESENTAÇÃO DO TERRITÓRIO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09" name="Google Shape;109;g35066a2c8fe_0_20"/>
          <p:cNvSpPr/>
          <p:nvPr/>
        </p:nvSpPr>
        <p:spPr>
          <a:xfrm>
            <a:off x="574450" y="5693325"/>
            <a:ext cx="6227700" cy="864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PERFIL DEMOGRÁFICO E SOCIOECONÔMICO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10" name="Google Shape;110;g35066a2c8fe_0_20"/>
          <p:cNvSpPr/>
          <p:nvPr/>
        </p:nvSpPr>
        <p:spPr>
          <a:xfrm>
            <a:off x="574450" y="7364275"/>
            <a:ext cx="6227700" cy="864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ESTRATÉGIAS ASSISTENCIAIS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11" name="Google Shape;111;g35066a2c8fe_0_20"/>
          <p:cNvSpPr/>
          <p:nvPr/>
        </p:nvSpPr>
        <p:spPr>
          <a:xfrm>
            <a:off x="387250" y="9208800"/>
            <a:ext cx="6227700" cy="864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POPULAÇÃO DE REFERÊNCIA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12" name="Google Shape;112;g35066a2c8fe_0_20"/>
          <p:cNvSpPr/>
          <p:nvPr/>
        </p:nvSpPr>
        <p:spPr>
          <a:xfrm>
            <a:off x="574450" y="11053325"/>
            <a:ext cx="6227700" cy="864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SITUAÇÃO DE SAÚDE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13" name="Google Shape;113;g35066a2c8fe_0_20"/>
          <p:cNvSpPr/>
          <p:nvPr/>
        </p:nvSpPr>
        <p:spPr>
          <a:xfrm>
            <a:off x="18073850" y="2217475"/>
            <a:ext cx="5653500" cy="86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PONTOS DE ATENÇÃO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14" name="Google Shape;114;g35066a2c8fe_0_20"/>
          <p:cNvSpPr/>
          <p:nvPr/>
        </p:nvSpPr>
        <p:spPr>
          <a:xfrm rot="-5400000">
            <a:off x="17385200" y="2403925"/>
            <a:ext cx="885300" cy="492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115" name="Google Shape;115;g35066a2c8fe_0_20"/>
          <p:cNvSpPr/>
          <p:nvPr/>
        </p:nvSpPr>
        <p:spPr>
          <a:xfrm>
            <a:off x="18073850" y="3902100"/>
            <a:ext cx="5653500" cy="86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INVESTIMENTO EM OBRAS E EQUIPAMENTOS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16" name="Google Shape;116;g35066a2c8fe_0_20"/>
          <p:cNvSpPr/>
          <p:nvPr/>
        </p:nvSpPr>
        <p:spPr>
          <a:xfrm rot="-5400000">
            <a:off x="17385200" y="4088550"/>
            <a:ext cx="885300" cy="492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117" name="Google Shape;117;g35066a2c8fe_0_20"/>
          <p:cNvSpPr/>
          <p:nvPr/>
        </p:nvSpPr>
        <p:spPr>
          <a:xfrm rot="-5400000">
            <a:off x="17385188" y="5879775"/>
            <a:ext cx="885300" cy="492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118" name="Google Shape;118;g35066a2c8fe_0_20"/>
          <p:cNvSpPr/>
          <p:nvPr/>
        </p:nvSpPr>
        <p:spPr>
          <a:xfrm>
            <a:off x="18073850" y="5685338"/>
            <a:ext cx="5653500" cy="86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SISTEMA LOGÍSTICO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19" name="Google Shape;119;g35066a2c8fe_0_20"/>
          <p:cNvSpPr/>
          <p:nvPr/>
        </p:nvSpPr>
        <p:spPr>
          <a:xfrm>
            <a:off x="18073850" y="7468575"/>
            <a:ext cx="5653500" cy="86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DESENHO DE REDE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20" name="Google Shape;120;g35066a2c8fe_0_20"/>
          <p:cNvSpPr/>
          <p:nvPr/>
        </p:nvSpPr>
        <p:spPr>
          <a:xfrm>
            <a:off x="18073850" y="9153225"/>
            <a:ext cx="5653500" cy="86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DOMI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21" name="Google Shape;121;g35066a2c8fe_0_20"/>
          <p:cNvSpPr/>
          <p:nvPr/>
        </p:nvSpPr>
        <p:spPr>
          <a:xfrm>
            <a:off x="18073850" y="10755163"/>
            <a:ext cx="5653500" cy="86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ANEXOS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22" name="Google Shape;122;g35066a2c8fe_0_20"/>
          <p:cNvSpPr/>
          <p:nvPr/>
        </p:nvSpPr>
        <p:spPr>
          <a:xfrm rot="-5400000">
            <a:off x="17385188" y="7671000"/>
            <a:ext cx="885300" cy="492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123" name="Google Shape;123;g35066a2c8fe_0_20"/>
          <p:cNvSpPr/>
          <p:nvPr/>
        </p:nvSpPr>
        <p:spPr>
          <a:xfrm rot="-5400000">
            <a:off x="17385188" y="9311400"/>
            <a:ext cx="885300" cy="492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124" name="Google Shape;124;g35066a2c8fe_0_20"/>
          <p:cNvSpPr/>
          <p:nvPr/>
        </p:nvSpPr>
        <p:spPr>
          <a:xfrm rot="-5400000">
            <a:off x="17385188" y="10941613"/>
            <a:ext cx="885300" cy="492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pic>
        <p:nvPicPr>
          <p:cNvPr id="125" name="Google Shape;125;g35066a2c8fe_0_20" title="WhatsApp Image 2025-04-23 at 16.32.45.jpe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066a2c8fe_0_30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GOVERNANÇA DA REDE ALYNE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132" name="Google Shape;132;g35066a2c8fe_0_30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5066a2c8fe_0_30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5066a2c8fe_0_30"/>
          <p:cNvSpPr txBox="1"/>
          <p:nvPr/>
        </p:nvSpPr>
        <p:spPr>
          <a:xfrm>
            <a:off x="741400" y="2051225"/>
            <a:ext cx="22810500" cy="10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➢"/>
            </a:pPr>
            <a:r>
              <a:rPr lang="en-US" sz="4800" b="1">
                <a:solidFill>
                  <a:schemeClr val="dk1"/>
                </a:solidFill>
              </a:rPr>
              <a:t>GERENTES DE GERES</a:t>
            </a:r>
            <a:endParaRPr sz="4800" b="1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➢"/>
            </a:pPr>
            <a:r>
              <a:rPr lang="en-US" sz="4800" b="1">
                <a:solidFill>
                  <a:schemeClr val="dk1"/>
                </a:solidFill>
              </a:rPr>
              <a:t>COORDENAÇÃO DE ATENÇÃO À SAÚDE</a:t>
            </a:r>
            <a:endParaRPr sz="4800" b="1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➢"/>
            </a:pPr>
            <a:r>
              <a:rPr lang="en-US" sz="4800" b="1">
                <a:solidFill>
                  <a:schemeClr val="dk1"/>
                </a:solidFill>
              </a:rPr>
              <a:t>SECRETÁRIOS DE SAÚDE QUE COMPÕEM A REGIÃO DE SAÚDE</a:t>
            </a:r>
            <a:endParaRPr sz="4800" b="1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➢"/>
            </a:pPr>
            <a:r>
              <a:rPr lang="en-US" sz="4800" b="1">
                <a:solidFill>
                  <a:schemeClr val="dk1"/>
                </a:solidFill>
              </a:rPr>
              <a:t>COMPONENTES DO GRUPO CONDUTOR REDE ALYNE REGIONAL</a:t>
            </a:r>
            <a:endParaRPr sz="4800" b="1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➢"/>
            </a:pPr>
            <a:r>
              <a:rPr lang="en-US" sz="4800" b="1">
                <a:solidFill>
                  <a:schemeClr val="dk1"/>
                </a:solidFill>
              </a:rPr>
              <a:t>COMPONENTES DO GRUPO CONDUTOR REDE ALYNE ESTADUAL</a:t>
            </a:r>
            <a:endParaRPr sz="4800" b="1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➢"/>
            </a:pPr>
            <a:r>
              <a:rPr lang="en-US" sz="4800" b="1">
                <a:solidFill>
                  <a:schemeClr val="dk1"/>
                </a:solidFill>
              </a:rPr>
              <a:t>COMPONENTES DO GRUPO CONDUTOR REGIONAL </a:t>
            </a:r>
            <a:r>
              <a:rPr lang="en-US" sz="4800" b="1">
                <a:solidFill>
                  <a:schemeClr val="dk1"/>
                </a:solidFill>
              </a:rPr>
              <a:t>PRI </a:t>
            </a:r>
            <a:endParaRPr sz="4800" b="1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➢"/>
            </a:pPr>
            <a:r>
              <a:rPr lang="en-US" sz="4800" b="1">
                <a:solidFill>
                  <a:schemeClr val="dk1"/>
                </a:solidFill>
              </a:rPr>
              <a:t>COMPONENTES DO GRUPO CONDUTOR MACRORREGIONAL </a:t>
            </a:r>
            <a:r>
              <a:rPr lang="en-US" sz="4800" b="1">
                <a:solidFill>
                  <a:schemeClr val="dk1"/>
                </a:solidFill>
              </a:rPr>
              <a:t>PRI </a:t>
            </a:r>
            <a:endParaRPr sz="4800" b="1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➢"/>
            </a:pPr>
            <a:r>
              <a:rPr lang="en-US" sz="4800" b="1">
                <a:solidFill>
                  <a:schemeClr val="dk1"/>
                </a:solidFill>
              </a:rPr>
              <a:t>COMPONENTES DO GRUPO CONDUTOR CENTRAL </a:t>
            </a:r>
            <a:r>
              <a:rPr lang="en-US" sz="4800" b="1">
                <a:solidFill>
                  <a:schemeClr val="dk1"/>
                </a:solidFill>
              </a:rPr>
              <a:t>PRI </a:t>
            </a:r>
            <a:endParaRPr sz="4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066a2c8fe_0_37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POPULAÇÃO DE REFERÊNCIA REDE ALYNE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141" name="Google Shape;141;g35066a2c8fe_0_37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5066a2c8fe_0_37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" name="Google Shape;143;g35066a2c8fe_0_37"/>
          <p:cNvGraphicFramePr/>
          <p:nvPr/>
        </p:nvGraphicFramePr>
        <p:xfrm>
          <a:off x="3471700" y="2455163"/>
          <a:ext cx="16677500" cy="7455450"/>
        </p:xfrm>
        <a:graphic>
          <a:graphicData uri="http://schemas.openxmlformats.org/drawingml/2006/table">
            <a:tbl>
              <a:tblPr>
                <a:noFill/>
                <a:tableStyleId>{8560BF00-E651-4315-8957-8E3CE1A339CC}</a:tableStyleId>
              </a:tblPr>
              <a:tblGrid>
                <a:gridCol w="16677500"/>
              </a:tblGrid>
              <a:tr h="1242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4800"/>
                        <a:t>População total de pessoas com útero</a:t>
                      </a:r>
                      <a:endParaRPr sz="48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42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4800"/>
                        <a:t>Pessoas com útero em idade fértil</a:t>
                      </a:r>
                      <a:endParaRPr sz="48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42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4800"/>
                        <a:t>Gestantes (identificar ind</a:t>
                      </a:r>
                      <a:r>
                        <a:rPr lang="en-US" sz="4800"/>
                        <a:t>ígenas, quilombolas, em situação de rua, privadas de liberdade)</a:t>
                      </a:r>
                      <a:endParaRPr sz="48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42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4800"/>
                        <a:t>Gestantes de risco habitual</a:t>
                      </a:r>
                      <a:endParaRPr sz="48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42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4800"/>
                        <a:t>Gestantes de alto risco</a:t>
                      </a:r>
                      <a:endParaRPr sz="48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42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4800"/>
                        <a:t>Crianças de zero a dois anos</a:t>
                      </a:r>
                      <a:endParaRPr sz="48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2bfaed23c_0_34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DADOS DE NATALIDADE E RAÇA/COR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150" name="Google Shape;150;g352bfaed23c_0_34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52bfaed23c_0_34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52;g352bfaed23c_0_34"/>
          <p:cNvGraphicFramePr/>
          <p:nvPr/>
        </p:nvGraphicFramePr>
        <p:xfrm>
          <a:off x="950850" y="2653000"/>
          <a:ext cx="22479000" cy="3000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ANO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2019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2020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2021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2022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2O23</a:t>
                      </a:r>
                      <a:endParaRPr sz="46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N.V. PE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133.434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128.537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126.250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117.491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116.237</a:t>
                      </a:r>
                      <a:endParaRPr sz="4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I MACRO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75.829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75.352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70.365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64.688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63.960</a:t>
                      </a:r>
                      <a:endParaRPr sz="4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>
                          <a:solidFill>
                            <a:schemeClr val="dk1"/>
                          </a:solidFill>
                        </a:rPr>
                        <a:t>II MACRO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27.984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27.257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26.968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25.570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25.963</a:t>
                      </a:r>
                      <a:endParaRPr sz="4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>
                          <a:solidFill>
                            <a:schemeClr val="dk1"/>
                          </a:solidFill>
                        </a:rPr>
                        <a:t>III MACRO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12.579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12.481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12.380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11.590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11.262</a:t>
                      </a:r>
                      <a:endParaRPr sz="4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>
                          <a:solidFill>
                            <a:schemeClr val="dk1"/>
                          </a:solidFill>
                        </a:rPr>
                        <a:t>IV MACRO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17.029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16.437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16.518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15.632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15.043</a:t>
                      </a:r>
                      <a:endParaRPr sz="46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53" name="Google Shape;153;g352bfaed23c_0_34"/>
          <p:cNvSpPr txBox="1"/>
          <p:nvPr/>
        </p:nvSpPr>
        <p:spPr>
          <a:xfrm>
            <a:off x="3211200" y="1659650"/>
            <a:ext cx="179583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SÉRIE HISTÓRICA DE NASCIDOS VIVOS EM PERNAMBUCO</a:t>
            </a:r>
            <a:endParaRPr sz="4800" b="1">
              <a:solidFill>
                <a:schemeClr val="dk1"/>
              </a:solidFill>
            </a:endParaRPr>
          </a:p>
        </p:txBody>
      </p:sp>
      <p:sp>
        <p:nvSpPr>
          <p:cNvPr id="154" name="Google Shape;154;g352bfaed23c_0_34"/>
          <p:cNvSpPr txBox="1"/>
          <p:nvPr/>
        </p:nvSpPr>
        <p:spPr>
          <a:xfrm>
            <a:off x="9519150" y="8353800"/>
            <a:ext cx="53424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RAÇA/COR 2023</a:t>
            </a:r>
            <a:endParaRPr sz="4800" b="1">
              <a:solidFill>
                <a:schemeClr val="dk1"/>
              </a:solidFill>
            </a:endParaRPr>
          </a:p>
        </p:txBody>
      </p:sp>
      <p:graphicFrame>
        <p:nvGraphicFramePr>
          <p:cNvPr id="155" name="Google Shape;155;g352bfaed23c_0_34"/>
          <p:cNvGraphicFramePr/>
          <p:nvPr/>
        </p:nvGraphicFramePr>
        <p:xfrm>
          <a:off x="950850" y="9415800"/>
          <a:ext cx="22478925" cy="3000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4913475"/>
                <a:gridCol w="2834850"/>
                <a:gridCol w="2353600"/>
                <a:gridCol w="3253825"/>
                <a:gridCol w="2232500"/>
                <a:gridCol w="3338950"/>
                <a:gridCol w="3551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NÃO INFORMADO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BRANCA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PRETA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AMARELA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PARDA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INDÍGENA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IGNORADO</a:t>
                      </a:r>
                      <a:endParaRPr sz="46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600">
                          <a:solidFill>
                            <a:schemeClr val="dk1"/>
                          </a:solidFill>
                        </a:rPr>
                        <a:t>1,4%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600">
                          <a:solidFill>
                            <a:schemeClr val="dk1"/>
                          </a:solidFill>
                        </a:rPr>
                        <a:t>18,7%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600">
                          <a:solidFill>
                            <a:schemeClr val="dk1"/>
                          </a:solidFill>
                        </a:rPr>
                        <a:t>7%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4600">
                          <a:solidFill>
                            <a:schemeClr val="dk1"/>
                          </a:solidFill>
                        </a:rPr>
                        <a:t>0,3%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71,4%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0,1%</a:t>
                      </a:r>
                      <a:endParaRPr sz="46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56" name="Google Shape;156;g352bfaed23c_0_34"/>
          <p:cNvSpPr txBox="1"/>
          <p:nvPr/>
        </p:nvSpPr>
        <p:spPr>
          <a:xfrm>
            <a:off x="1106425" y="12936700"/>
            <a:ext cx="8412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Fonte: Sinasc. </a:t>
            </a:r>
            <a:endParaRPr sz="4800">
              <a:solidFill>
                <a:schemeClr val="dk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2bfaed23c_0_55"/>
          <p:cNvSpPr txBox="1"/>
          <p:nvPr/>
        </p:nvSpPr>
        <p:spPr>
          <a:xfrm>
            <a:off x="0" y="0"/>
            <a:ext cx="24380700" cy="10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725" tIns="121825" rIns="243725" bIns="121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Arial" panose="020B0604020202020204"/>
              <a:buNone/>
            </a:pPr>
            <a:r>
              <a:rPr lang="en-US" sz="5300" b="1">
                <a:solidFill>
                  <a:srgbClr val="FFFFFF"/>
                </a:solidFill>
              </a:rPr>
              <a:t>DADOS DE MORTALIDADE MATERNA E RAÇA/COR</a:t>
            </a:r>
            <a:endParaRPr lang="en-US" sz="5300" b="1">
              <a:solidFill>
                <a:srgbClr val="FFFFFF"/>
              </a:solidFill>
            </a:endParaRPr>
          </a:p>
        </p:txBody>
      </p:sp>
      <p:pic>
        <p:nvPicPr>
          <p:cNvPr id="163" name="Google Shape;163;g352bfaed23c_0_55" descr="Tela de celular com texto preto sobre fundo branco&#10;&#10;Descrição gerada automaticamente com confiança média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05825" y="12357100"/>
            <a:ext cx="2833687" cy="10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52bfaed23c_0_55" title="WhatsApp Image 2025-04-23 at 16.32.45.jpe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829900" y="12546350"/>
            <a:ext cx="4015524" cy="90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5" name="Google Shape;165;g352bfaed23c_0_55"/>
          <p:cNvGraphicFramePr/>
          <p:nvPr/>
        </p:nvGraphicFramePr>
        <p:xfrm>
          <a:off x="950850" y="2653000"/>
          <a:ext cx="22479000" cy="3000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3746500"/>
                <a:gridCol w="3746500"/>
                <a:gridCol w="3746500"/>
                <a:gridCol w="3746500"/>
                <a:gridCol w="3746500"/>
                <a:gridCol w="37465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ANO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2019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2020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2021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2022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2O23</a:t>
                      </a:r>
                      <a:endParaRPr sz="46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PE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63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99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95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56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73</a:t>
                      </a:r>
                      <a:endParaRPr sz="4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I MACRO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34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59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63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26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52</a:t>
                      </a:r>
                      <a:endParaRPr sz="4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>
                          <a:solidFill>
                            <a:schemeClr val="dk1"/>
                          </a:solidFill>
                        </a:rPr>
                        <a:t>II MACRO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14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20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14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15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9</a:t>
                      </a:r>
                      <a:endParaRPr sz="4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>
                          <a:solidFill>
                            <a:schemeClr val="dk1"/>
                          </a:solidFill>
                        </a:rPr>
                        <a:t>III MACRO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7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10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5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5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7</a:t>
                      </a:r>
                      <a:endParaRPr sz="46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>
                          <a:solidFill>
                            <a:schemeClr val="dk1"/>
                          </a:solidFill>
                        </a:rPr>
                        <a:t>IV MACRO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8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10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13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10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5</a:t>
                      </a:r>
                      <a:endParaRPr sz="46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66" name="Google Shape;166;g352bfaed23c_0_55"/>
          <p:cNvSpPr txBox="1"/>
          <p:nvPr/>
        </p:nvSpPr>
        <p:spPr>
          <a:xfrm>
            <a:off x="1106425" y="1659650"/>
            <a:ext cx="223233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SÉRIE HISTÓRICA DA MORTALIDADE MATERNA EM PERNAMBUCO</a:t>
            </a:r>
            <a:endParaRPr sz="4800" b="1">
              <a:solidFill>
                <a:schemeClr val="dk1"/>
              </a:solidFill>
            </a:endParaRPr>
          </a:p>
        </p:txBody>
      </p:sp>
      <p:sp>
        <p:nvSpPr>
          <p:cNvPr id="167" name="Google Shape;167;g352bfaed23c_0_55"/>
          <p:cNvSpPr txBox="1"/>
          <p:nvPr/>
        </p:nvSpPr>
        <p:spPr>
          <a:xfrm>
            <a:off x="6326725" y="8155025"/>
            <a:ext cx="11882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MORTALIDADE POR </a:t>
            </a:r>
            <a:r>
              <a:rPr lang="en-US" sz="4800" b="1">
                <a:solidFill>
                  <a:schemeClr val="dk1"/>
                </a:solidFill>
              </a:rPr>
              <a:t>RAÇA/COR 2023</a:t>
            </a:r>
            <a:endParaRPr sz="4800" b="1">
              <a:solidFill>
                <a:schemeClr val="dk1"/>
              </a:solidFill>
            </a:endParaRPr>
          </a:p>
        </p:txBody>
      </p:sp>
      <p:graphicFrame>
        <p:nvGraphicFramePr>
          <p:cNvPr id="168" name="Google Shape;168;g352bfaed23c_0_55"/>
          <p:cNvGraphicFramePr/>
          <p:nvPr/>
        </p:nvGraphicFramePr>
        <p:xfrm>
          <a:off x="950850" y="9415800"/>
          <a:ext cx="22478925" cy="3000000"/>
        </p:xfrm>
        <a:graphic>
          <a:graphicData uri="http://schemas.openxmlformats.org/drawingml/2006/table">
            <a:tbl>
              <a:tblPr>
                <a:noFill/>
                <a:tableStyleId>{28F7C55B-74C2-4D01-9EB8-49ACCB8C778B}</a:tableStyleId>
              </a:tblPr>
              <a:tblGrid>
                <a:gridCol w="4913475"/>
                <a:gridCol w="2834850"/>
                <a:gridCol w="2353600"/>
                <a:gridCol w="3253825"/>
                <a:gridCol w="2232500"/>
                <a:gridCol w="3338950"/>
                <a:gridCol w="3551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NÃO INFORMADO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BRANCA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PRETA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AMARELA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PARDA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INDÍGENA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IGNORADO</a:t>
                      </a:r>
                      <a:endParaRPr sz="46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>
                          <a:solidFill>
                            <a:schemeClr val="dk1"/>
                          </a:solidFill>
                        </a:rPr>
                        <a:t>1%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>
                          <a:solidFill>
                            <a:schemeClr val="dk1"/>
                          </a:solidFill>
                        </a:rPr>
                        <a:t>18%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lang="en-US" sz="4600">
                          <a:solidFill>
                            <a:schemeClr val="dk1"/>
                          </a:solidFill>
                        </a:rPr>
                        <a:t>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>
                          <a:solidFill>
                            <a:schemeClr val="dk1"/>
                          </a:solidFill>
                        </a:rPr>
                        <a:t>0%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51</a:t>
                      </a:r>
                      <a:r>
                        <a:rPr lang="en-US" sz="4600"/>
                        <a:t>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0</a:t>
                      </a:r>
                      <a:r>
                        <a:rPr lang="en-US" sz="4600"/>
                        <a:t>%</a:t>
                      </a:r>
                      <a:endParaRPr sz="4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/>
                        <a:t>0%</a:t>
                      </a:r>
                      <a:endParaRPr sz="46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69" name="Google Shape;169;g352bfaed23c_0_55"/>
          <p:cNvSpPr txBox="1"/>
          <p:nvPr/>
        </p:nvSpPr>
        <p:spPr>
          <a:xfrm>
            <a:off x="1106425" y="12936700"/>
            <a:ext cx="8412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Fonte: Sinasc. </a:t>
            </a:r>
            <a:endParaRPr sz="4800">
              <a:solidFill>
                <a:schemeClr val="dk1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952A7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3D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31873</Words>
  <Application>WPS Presentation</Application>
  <PresentationFormat/>
  <Paragraphs>3677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2" baseType="lpstr">
      <vt:lpstr>Arial</vt:lpstr>
      <vt:lpstr>SimSun</vt:lpstr>
      <vt:lpstr>Wingdings</vt:lpstr>
      <vt:lpstr>Arial</vt:lpstr>
      <vt:lpstr>Gill Sans</vt:lpstr>
      <vt:lpstr>Microsoft YaHei</vt:lpstr>
      <vt:lpstr>Arial Unicode MS</vt:lpstr>
      <vt:lpstr>Noto Sans Symbols</vt:lpstr>
      <vt:lpstr>Noto Sans</vt:lpstr>
      <vt:lpstr>Title &amp; Subtitle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luzy.maciel</dc:creator>
  <cp:lastModifiedBy>USUARIO</cp:lastModifiedBy>
  <cp:revision>2</cp:revision>
  <dcterms:created xsi:type="dcterms:W3CDTF">2025-05-06T03:44:00Z</dcterms:created>
  <dcterms:modified xsi:type="dcterms:W3CDTF">2025-05-06T03:50:27Z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2205FF6CC9EC4FB1BE8FE034BAADBE27_13</vt:lpwstr>
  </property>
  <property fmtid="{D5CDD505-2E9C-101B-9397-08002B2CF9AE}" pid="3" name="KSOProductBuildVer">
    <vt:lpwstr>1046-12.2.0.20795</vt:lpwstr>
  </property>
</Properties>
</file>