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8288000" cy="10287000"/>
  <p:notesSz cx="6858000" cy="9144000"/>
  <p:embeddedFontLst>
    <p:embeddedFont>
      <p:font typeface="Courier Prime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League Spartan" panose="020B0604020202020204" charset="0"/>
      <p:regular r:id="rId41"/>
      <p:bold r:id="rId42"/>
    </p:embeddedFont>
    <p:embeddedFont>
      <p:font typeface="NTR" panose="020B0604020202020204" charset="0"/>
      <p:regular r:id="rId43"/>
    </p:embeddedFont>
    <p:embeddedFont>
      <p:font typeface="Caveat" panose="020B0604020202020204" charset="0"/>
      <p:regular r:id="rId44"/>
      <p:bold r:id="rId45"/>
    </p:embeddedFont>
    <p:embeddedFont>
      <p:font typeface="Montserrat SemiBold" panose="020B0604020202020204" charset="0"/>
      <p:regular r:id="rId46"/>
      <p:bold r:id="rId47"/>
      <p:italic r:id="rId48"/>
      <p:boldItalic r:id="rId49"/>
    </p:embeddedFont>
    <p:embeddedFont>
      <p:font typeface="Montserrat" panose="020B0604020202020204" charset="0"/>
      <p:regular r:id="rId50"/>
      <p:bold r:id="rId51"/>
      <p:italic r:id="rId52"/>
      <p:boldItalic r:id="rId53"/>
    </p:embeddedFont>
    <p:embeddedFont>
      <p:font typeface="Oswald" panose="020B060402020202020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gf6P8EKCRtVyCwxfY9qvTBOO6+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DC5088-3A08-4DDA-9FDC-19A62FFEDB1F}">
  <a:tblStyle styleId="{C1DC5088-3A08-4DDA-9FDC-19A62FFEDB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5160D1-76C4-465A-BD10-61F717537C8C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472C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472C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7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50e720125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350e720125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04efcffc13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304efcffc13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04efcffc13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304efcffc13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4efcffc13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304efcffc13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04efcffc13_0_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304efcffc13_0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04efcffc13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304efcffc13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04efcffc13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304efcffc13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51a4c3d4b3_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351a4c3d4b3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51a4c3d4b3_6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351a4c3d4b3_6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56d61ec17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356d61ec17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0d85ac76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50d85ac76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56d61ec17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g356d61ec17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6d61ec175_0_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g356d61ec175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56d61ec175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g356d61ec175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56d61ec175_0_1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g356d61ec175_0_1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56d61ec175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g356d61ec175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56d61ec175_0_1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g356d61ec175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56d61ec175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g356d61ec175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56d61ec175_0_1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356d61ec175_0_1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56d61ec175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g356d61ec175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56d61ec175_0_1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g356d61ec175_0_1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6d61ec175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356d61ec175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6d61ec175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56d61ec175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0e72012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350e72012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0e720125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350e720125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4efcffc13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04efcffc13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04efcffc13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304efcffc13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4efcffc1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304efcffc1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40.png"/><Relationship Id="rId5" Type="http://schemas.openxmlformats.org/officeDocument/2006/relationships/image" Target="../media/image56.png"/><Relationship Id="rId10" Type="http://schemas.openxmlformats.org/officeDocument/2006/relationships/image" Target="../media/image61.jpg"/><Relationship Id="rId4" Type="http://schemas.openxmlformats.org/officeDocument/2006/relationships/image" Target="../media/image4.png"/><Relationship Id="rId9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48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5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3.png"/><Relationship Id="rId10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2.png"/><Relationship Id="rId4" Type="http://schemas.openxmlformats.org/officeDocument/2006/relationships/image" Target="../media/image5.pn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7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3529"/>
            <a:ext cx="18288000" cy="10279940"/>
          </a:xfrm>
          <a:custGeom>
            <a:avLst/>
            <a:gdLst/>
            <a:ahLst/>
            <a:cxnLst/>
            <a:rect l="l" t="t" r="r" b="b"/>
            <a:pathLst>
              <a:path w="18288000" h="10279940" extrusionOk="0">
                <a:moveTo>
                  <a:pt x="0" y="0"/>
                </a:moveTo>
                <a:lnTo>
                  <a:pt x="18288000" y="0"/>
                </a:lnTo>
                <a:lnTo>
                  <a:pt x="18288000" y="10279940"/>
                </a:lnTo>
                <a:lnTo>
                  <a:pt x="0" y="10279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6" r="-15"/>
            </a:stretch>
          </a:blipFill>
          <a:ln>
            <a:noFill/>
          </a:ln>
        </p:spPr>
      </p:sp>
      <p:grpSp>
        <p:nvGrpSpPr>
          <p:cNvPr id="85" name="Google Shape;85;p1"/>
          <p:cNvGrpSpPr/>
          <p:nvPr/>
        </p:nvGrpSpPr>
        <p:grpSpPr>
          <a:xfrm>
            <a:off x="1243150" y="3516729"/>
            <a:ext cx="15710400" cy="3581400"/>
            <a:chOff x="-1390467" y="0"/>
            <a:chExt cx="20947200" cy="4775200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18288000" cy="4775200"/>
            </a:xfrm>
            <a:custGeom>
              <a:avLst/>
              <a:gdLst/>
              <a:ahLst/>
              <a:cxnLst/>
              <a:rect l="l" t="t" r="r" b="b"/>
              <a:pathLst>
                <a:path w="18288000" h="4775200" extrusionOk="0">
                  <a:moveTo>
                    <a:pt x="0" y="0"/>
                  </a:moveTo>
                  <a:lnTo>
                    <a:pt x="18288000" y="0"/>
                  </a:lnTo>
                  <a:lnTo>
                    <a:pt x="18288000" y="4775200"/>
                  </a:lnTo>
                  <a:lnTo>
                    <a:pt x="0" y="4775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7" name="Google Shape;87;p1"/>
            <p:cNvSpPr txBox="1"/>
            <p:nvPr/>
          </p:nvSpPr>
          <p:spPr>
            <a:xfrm>
              <a:off x="-1390467" y="641028"/>
              <a:ext cx="20947200" cy="352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400" dirty="0">
                  <a:solidFill>
                    <a:srgbClr val="FFFFFF"/>
                  </a:solidFill>
                </a:rPr>
                <a:t>INTEGRAÇÃO ATENÇÃO BÁSICA E VIGILÂNCIA NO RECIFE</a:t>
              </a:r>
              <a:endParaRPr sz="7400" dirty="0"/>
            </a:p>
          </p:txBody>
        </p:sp>
      </p:grpSp>
      <p:grpSp>
        <p:nvGrpSpPr>
          <p:cNvPr id="88" name="Google Shape;88;p1"/>
          <p:cNvGrpSpPr/>
          <p:nvPr/>
        </p:nvGrpSpPr>
        <p:grpSpPr>
          <a:xfrm>
            <a:off x="2286000" y="7525178"/>
            <a:ext cx="13716000" cy="2864719"/>
            <a:chOff x="0" y="0"/>
            <a:chExt cx="18288000" cy="3819625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18288000" cy="3311524"/>
            </a:xfrm>
            <a:custGeom>
              <a:avLst/>
              <a:gdLst/>
              <a:ahLst/>
              <a:cxnLst/>
              <a:rect l="l" t="t" r="r" b="b"/>
              <a:pathLst>
                <a:path w="18288000" h="3311524" extrusionOk="0">
                  <a:moveTo>
                    <a:pt x="0" y="0"/>
                  </a:moveTo>
                  <a:lnTo>
                    <a:pt x="18288000" y="0"/>
                  </a:lnTo>
                  <a:lnTo>
                    <a:pt x="18288000" y="3311524"/>
                  </a:lnTo>
                  <a:lnTo>
                    <a:pt x="0" y="33115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90" name="Google Shape;90;p1"/>
            <p:cNvSpPr txBox="1"/>
            <p:nvPr/>
          </p:nvSpPr>
          <p:spPr>
            <a:xfrm>
              <a:off x="0" y="555625"/>
              <a:ext cx="18288000" cy="32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</a:rPr>
                <a:t>Juliana Martins</a:t>
              </a:r>
              <a:endParaRPr sz="3600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</a:rPr>
                <a:t>Secretária Executiva de Atenção Básica</a:t>
              </a:r>
              <a:endParaRPr sz="3600">
                <a:solidFill>
                  <a:srgbClr val="FFFFFF"/>
                </a:solidFill>
              </a:endParaRPr>
            </a:p>
          </p:txBody>
        </p:sp>
      </p:grpSp>
      <p:sp>
        <p:nvSpPr>
          <p:cNvPr id="91" name="Google Shape;91;p1"/>
          <p:cNvSpPr/>
          <p:nvPr/>
        </p:nvSpPr>
        <p:spPr>
          <a:xfrm>
            <a:off x="3321845" y="1313268"/>
            <a:ext cx="11644312" cy="1871662"/>
          </a:xfrm>
          <a:custGeom>
            <a:avLst/>
            <a:gdLst/>
            <a:ahLst/>
            <a:cxnLst/>
            <a:rect l="l" t="t" r="r" b="b"/>
            <a:pathLst>
              <a:path w="11644312" h="1871662" extrusionOk="0">
                <a:moveTo>
                  <a:pt x="0" y="0"/>
                </a:moveTo>
                <a:lnTo>
                  <a:pt x="11644312" y="0"/>
                </a:lnTo>
                <a:lnTo>
                  <a:pt x="11644312" y="1871662"/>
                </a:lnTo>
                <a:lnTo>
                  <a:pt x="0" y="1871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05" b="-104"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>
            <a:off x="4437775" y="1838550"/>
            <a:ext cx="3465600" cy="113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0950" y="2006425"/>
            <a:ext cx="3294799" cy="74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350e7201254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225" y="1755650"/>
            <a:ext cx="14233301" cy="80062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50e7201254_0_122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414" name="Google Shape;414;g350e7201254_0_122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415" name="Google Shape;415;g350e7201254_0_122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416" name="Google Shape;416;g350e7201254_0_122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417" name="Google Shape;417;g350e7201254_0_122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18" name="Google Shape;418;g350e7201254_0_122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Qualificação da Atenção Básica</a:t>
              </a:r>
              <a:endParaRPr sz="4800"/>
            </a:p>
          </p:txBody>
        </p:sp>
      </p:grpSp>
      <p:sp>
        <p:nvSpPr>
          <p:cNvPr id="419" name="Google Shape;419;g350e7201254_0_122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g350e7201254_0_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04efcffc13_0_748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426" name="Google Shape;426;g304efcffc13_0_748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427" name="Google Shape;427;g304efcffc13_0_748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428" name="Google Shape;428;g304efcffc13_0_748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429" name="Google Shape;429;g304efcffc13_0_748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30" name="Google Shape;430;g304efcffc13_0_748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Qualificação da Atenção Básica - MACC</a:t>
              </a:r>
              <a:endParaRPr sz="4800"/>
            </a:p>
          </p:txBody>
        </p:sp>
      </p:grpSp>
      <p:sp>
        <p:nvSpPr>
          <p:cNvPr id="431" name="Google Shape;431;g304efcffc13_0_748"/>
          <p:cNvSpPr/>
          <p:nvPr/>
        </p:nvSpPr>
        <p:spPr>
          <a:xfrm>
            <a:off x="1669878" y="2353411"/>
            <a:ext cx="6784500" cy="6339000"/>
          </a:xfrm>
          <a:prstGeom prst="ellipse">
            <a:avLst/>
          </a:prstGeom>
          <a:noFill/>
          <a:ln w="38100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304efcffc13_0_748"/>
          <p:cNvSpPr/>
          <p:nvPr/>
        </p:nvSpPr>
        <p:spPr>
          <a:xfrm>
            <a:off x="2762092" y="3426397"/>
            <a:ext cx="4602300" cy="4293900"/>
          </a:xfrm>
          <a:prstGeom prst="ellipse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304efcffc13_0_748"/>
          <p:cNvSpPr/>
          <p:nvPr/>
        </p:nvSpPr>
        <p:spPr>
          <a:xfrm>
            <a:off x="3492468" y="1878851"/>
            <a:ext cx="3321054" cy="757998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Atenção Básica como ordenadora do cuidado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304efcffc13_0_748"/>
          <p:cNvSpPr/>
          <p:nvPr/>
        </p:nvSpPr>
        <p:spPr>
          <a:xfrm>
            <a:off x="628746" y="3253095"/>
            <a:ext cx="2144448" cy="757998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Gestão por resultado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304efcffc13_0_748"/>
          <p:cNvSpPr/>
          <p:nvPr/>
        </p:nvSpPr>
        <p:spPr>
          <a:xfrm>
            <a:off x="93550" y="5143841"/>
            <a:ext cx="1972674" cy="757998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Vigilância em saúde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304efcffc13_0_748"/>
          <p:cNvSpPr/>
          <p:nvPr/>
        </p:nvSpPr>
        <p:spPr>
          <a:xfrm>
            <a:off x="432243" y="7135706"/>
            <a:ext cx="2466396" cy="914706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Gestão Democrática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(co-gestão)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304efcffc13_0_748"/>
          <p:cNvSpPr/>
          <p:nvPr/>
        </p:nvSpPr>
        <p:spPr>
          <a:xfrm>
            <a:off x="7407332" y="3253095"/>
            <a:ext cx="2631744" cy="757998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Acesso com responsabilização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304efcffc13_0_748"/>
          <p:cNvSpPr/>
          <p:nvPr/>
        </p:nvSpPr>
        <p:spPr>
          <a:xfrm>
            <a:off x="7988353" y="5194401"/>
            <a:ext cx="1723896" cy="757998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Telessaúde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304efcffc13_0_748"/>
          <p:cNvSpPr/>
          <p:nvPr/>
        </p:nvSpPr>
        <p:spPr>
          <a:xfrm>
            <a:off x="7333297" y="7135706"/>
            <a:ext cx="1972674" cy="757998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Classificação de risco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04efcffc13_0_748"/>
          <p:cNvSpPr/>
          <p:nvPr/>
        </p:nvSpPr>
        <p:spPr>
          <a:xfrm>
            <a:off x="3474700" y="8289168"/>
            <a:ext cx="3203442" cy="757998"/>
          </a:xfrm>
          <a:prstGeom prst="flowChartTerminator">
            <a:avLst/>
          </a:prstGeom>
          <a:solidFill>
            <a:srgbClr val="001236"/>
          </a:solidFill>
          <a:ln w="9525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Mudança de paradigma assistencial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g304efcffc13_0_7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8323" y="3923665"/>
            <a:ext cx="574163" cy="572602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304efcffc13_0_748"/>
          <p:cNvSpPr/>
          <p:nvPr/>
        </p:nvSpPr>
        <p:spPr>
          <a:xfrm>
            <a:off x="4410466" y="5541367"/>
            <a:ext cx="1331964" cy="478656"/>
          </a:xfrm>
          <a:prstGeom prst="flowChartTerminator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MACC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304efcffc13_0_748"/>
          <p:cNvSpPr txBox="1"/>
          <p:nvPr/>
        </p:nvSpPr>
        <p:spPr>
          <a:xfrm>
            <a:off x="10428397" y="1878851"/>
            <a:ext cx="7600800" cy="7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Modelo de Atenção às Condições Crônicas (MACC)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MACC propõe o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acesso coordenado pela Atenção Básica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estratificação de riscos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 integral da pessoa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visando a garantia do acesso, à atenção contínua, de qualidade e integral, bem como a melhoria do desempenho integrado da Rede de Atenção à Saúde (RAS) para atender às necessidades em saúde de maneira mais efetiva e qualificada às condições crônicas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304efcffc13_0_748"/>
          <p:cNvSpPr/>
          <p:nvPr/>
        </p:nvSpPr>
        <p:spPr>
          <a:xfrm>
            <a:off x="2762092" y="3426397"/>
            <a:ext cx="4602300" cy="4293900"/>
          </a:xfrm>
          <a:prstGeom prst="ellipse">
            <a:avLst/>
          </a:prstGeom>
          <a:noFill/>
          <a:ln w="76200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g304efcffc13_0_748"/>
          <p:cNvGrpSpPr/>
          <p:nvPr/>
        </p:nvGrpSpPr>
        <p:grpSpPr>
          <a:xfrm>
            <a:off x="2950659" y="3555801"/>
            <a:ext cx="4080261" cy="4011227"/>
            <a:chOff x="-1046376" y="1489536"/>
            <a:chExt cx="2587029" cy="2448558"/>
          </a:xfrm>
        </p:grpSpPr>
        <p:pic>
          <p:nvPicPr>
            <p:cNvPr id="446" name="Google Shape;446;g304efcffc13_0_748"/>
            <p:cNvPicPr preferRelativeResize="0"/>
            <p:nvPr/>
          </p:nvPicPr>
          <p:blipFill rotWithShape="1">
            <a:blip r:embed="rId6">
              <a:alphaModFix/>
            </a:blip>
            <a:srcRect l="21586" t="38424" r="40594" b="21437"/>
            <a:stretch/>
          </p:blipFill>
          <p:spPr>
            <a:xfrm>
              <a:off x="-1046376" y="2676210"/>
              <a:ext cx="361250" cy="194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g304efcffc13_0_7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63648" y="3512729"/>
              <a:ext cx="450800" cy="425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g304efcffc13_0_74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18178" y="2999681"/>
              <a:ext cx="429708" cy="24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g304efcffc13_0_74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47553" y="2714348"/>
              <a:ext cx="393100" cy="284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g304efcffc13_0_748"/>
            <p:cNvPicPr preferRelativeResize="0"/>
            <p:nvPr/>
          </p:nvPicPr>
          <p:blipFill rotWithShape="1">
            <a:blip r:embed="rId10">
              <a:alphaModFix/>
            </a:blip>
            <a:srcRect t="28653" b="21565"/>
            <a:stretch/>
          </p:blipFill>
          <p:spPr>
            <a:xfrm>
              <a:off x="826813" y="3176121"/>
              <a:ext cx="575850" cy="286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g304efcffc13_0_74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43252" y="2041603"/>
              <a:ext cx="894713" cy="528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g304efcffc13_0_74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81389" y="3462131"/>
              <a:ext cx="308450" cy="339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g304efcffc13_0_74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89881" y="2193743"/>
              <a:ext cx="308450" cy="342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g304efcffc13_0_74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9017" y="1489536"/>
              <a:ext cx="542354" cy="277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g304efcffc13_0_74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69848" y="1767439"/>
              <a:ext cx="450800" cy="21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g304efcffc13_0_748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587901" y="3385023"/>
              <a:ext cx="450800" cy="247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7" name="Google Shape;457;g304efcffc13_0_74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035850" y="4845138"/>
            <a:ext cx="962563" cy="36856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04efcffc13_0_748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g304efcffc13_0_74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04efcffc13_0_814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465" name="Google Shape;465;g304efcffc13_0_814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466" name="Google Shape;466;g304efcffc13_0_814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467" name="Google Shape;467;g304efcffc13_0_814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468" name="Google Shape;468;g304efcffc13_0_814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69" name="Google Shape;469;g304efcffc13_0_814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Qualificação da Atenção Básica</a:t>
              </a:r>
              <a:endParaRPr sz="4800"/>
            </a:p>
          </p:txBody>
        </p:sp>
      </p:grpSp>
      <p:sp>
        <p:nvSpPr>
          <p:cNvPr id="470" name="Google Shape;470;g304efcffc13_0_814"/>
          <p:cNvSpPr txBox="1"/>
          <p:nvPr/>
        </p:nvSpPr>
        <p:spPr>
          <a:xfrm>
            <a:off x="0" y="8642975"/>
            <a:ext cx="1828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https://escoladesaude.recife.pe.gov.br/documentos-institucionais/</a:t>
            </a:r>
            <a:endParaRPr sz="1600"/>
          </a:p>
        </p:txBody>
      </p:sp>
      <p:pic>
        <p:nvPicPr>
          <p:cNvPr id="471" name="Google Shape;471;g304efcffc13_0_8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9424" y="2060436"/>
            <a:ext cx="4656234" cy="658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304efcffc13_0_8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99037" y="2060437"/>
            <a:ext cx="4641449" cy="654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304efcffc13_0_8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7513" y="2041923"/>
            <a:ext cx="4628530" cy="6582527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04efcffc13_0_814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g304efcffc13_0_8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04efcffc13_0_792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481" name="Google Shape;481;g304efcffc13_0_792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482" name="Google Shape;482;g304efcffc13_0_792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483" name="Google Shape;483;g304efcffc13_0_792"/>
          <p:cNvSpPr txBox="1"/>
          <p:nvPr/>
        </p:nvSpPr>
        <p:spPr>
          <a:xfrm>
            <a:off x="6477150" y="2662050"/>
            <a:ext cx="53337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FF"/>
                </a:solidFill>
                <a:highlight>
                  <a:srgbClr val="001236"/>
                </a:highlight>
                <a:latin typeface="Calibri"/>
                <a:ea typeface="Calibri"/>
                <a:cs typeface="Calibri"/>
                <a:sym typeface="Calibri"/>
              </a:rPr>
              <a:t>2. Recife Reconhece</a:t>
            </a:r>
            <a:endParaRPr sz="2300">
              <a:solidFill>
                <a:srgbClr val="FFFFFF"/>
              </a:solidFill>
              <a:highlight>
                <a:srgbClr val="00123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Estratégias para valorizar as boas práticas desenvolvida na rede de Atenção Básica</a:t>
            </a:r>
            <a:endParaRPr sz="2300" b="1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Realização de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3 edições do Recife Reconhece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(2022, 2023 e 2024)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272  trabalhos inscritos, 50 finalistas e 10 premiados nas edições</a:t>
            </a:r>
            <a:endParaRPr sz="2300" b="1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Produção dos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“Catálogos de boas práticas da I e II Exposição do Recife Reconhece”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com o relato das práticas finalistas e o 3º o Catálogo em fase de produção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Produção dos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vídeos das experiências finalistas da 1ª edição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do Recife Reconhece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304efcffc13_0_792"/>
          <p:cNvSpPr txBox="1"/>
          <p:nvPr/>
        </p:nvSpPr>
        <p:spPr>
          <a:xfrm>
            <a:off x="12178050" y="3614200"/>
            <a:ext cx="5478600" cy="3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FF"/>
                </a:solidFill>
                <a:highlight>
                  <a:srgbClr val="001236"/>
                </a:highlight>
                <a:latin typeface="Calibri"/>
                <a:ea typeface="Calibri"/>
                <a:cs typeface="Calibri"/>
                <a:sym typeface="Calibri"/>
              </a:rPr>
              <a:t>3. Recife Experimenta</a:t>
            </a:r>
            <a:endParaRPr sz="2300">
              <a:solidFill>
                <a:srgbClr val="FFFFFF"/>
              </a:solidFill>
              <a:highlight>
                <a:srgbClr val="00123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Pilotos de inovações assistenciais e de gestão co criados com a rede</a:t>
            </a:r>
            <a:endParaRPr sz="2300" b="1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Realização do 1º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Seminário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 sobre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“Facilitação do Acesso, Acolhimento e Processo de Trabalho na Atenção Básica”</a:t>
            </a:r>
            <a:endParaRPr sz="2300" b="1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Realização da 1ª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Oficina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Matriz Formativa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gestores e gestoras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da Atenção Básica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15 encontros/oficinas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profissionais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da Atenção Básica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Produção do 1º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“Guia de Acolhimento da Atenção Básica do Recife”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cocriado com participação de 6 unidades e cerca de 40 profissionais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5" name="Google Shape;485;g304efcffc13_0_792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486" name="Google Shape;486;g304efcffc13_0_792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87" name="Google Shape;487;g304efcffc13_0_792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Qualificação da Atenção Básica - Qualifica AB</a:t>
              </a:r>
              <a:endParaRPr sz="4800"/>
            </a:p>
          </p:txBody>
        </p:sp>
      </p:grpSp>
      <p:sp>
        <p:nvSpPr>
          <p:cNvPr id="488" name="Google Shape;488;g304efcffc13_0_792"/>
          <p:cNvSpPr txBox="1"/>
          <p:nvPr/>
        </p:nvSpPr>
        <p:spPr>
          <a:xfrm>
            <a:off x="841650" y="1867325"/>
            <a:ext cx="5268300" cy="5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603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AutoNum type="arabicPeriod"/>
            </a:pPr>
            <a:r>
              <a:rPr lang="en-US" sz="2300">
                <a:solidFill>
                  <a:srgbClr val="FFFFFF"/>
                </a:solidFill>
                <a:highlight>
                  <a:srgbClr val="001236"/>
                </a:highlight>
                <a:latin typeface="Calibri"/>
                <a:ea typeface="Calibri"/>
                <a:cs typeface="Calibri"/>
                <a:sym typeface="Calibri"/>
              </a:rPr>
              <a:t>Recife Monitora</a:t>
            </a:r>
            <a:endParaRPr sz="2300">
              <a:solidFill>
                <a:srgbClr val="FFFFFF"/>
              </a:solidFill>
              <a:highlight>
                <a:srgbClr val="00123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Sistema de avaliação da qualidade da Atenção Básica que permite o monitoramento de resultados no nível de cada equipe de saúde</a:t>
            </a:r>
            <a:endParaRPr sz="2300" b="1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Criação do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site do Recife Monitora</a:t>
            </a:r>
            <a:endParaRPr sz="2300" b="1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Realização de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5 ciclos de avaliação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da qualidade entre 2023 e 2024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Os Ciclos de avaliação são realizados a cada quadrimestre, com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3 eixos de análise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: a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autoavaliação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de equipes de saúde; a avaliação da </a:t>
            </a: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satisfação do usuário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e a avaliação do desempenho das equipes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Classificação da zona de qualidade</a:t>
            </a:r>
            <a:r>
              <a:rPr lang="en-US" sz="23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 de acordo com o escore de pontuação alcançado</a:t>
            </a: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3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g304efcffc13_0_7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97041" y="1867333"/>
            <a:ext cx="4159559" cy="180223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304efcffc13_0_792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g304efcffc13_0_7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04efcffc13_0_857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497" name="Google Shape;497;g304efcffc13_0_857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498" name="Google Shape;498;g304efcffc13_0_857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499" name="Google Shape;499;g304efcffc13_0_857"/>
          <p:cNvSpPr txBox="1"/>
          <p:nvPr/>
        </p:nvSpPr>
        <p:spPr>
          <a:xfrm>
            <a:off x="0" y="8642975"/>
            <a:ext cx="1828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https://escoladesaude.recife.pe.gov.br/documentos-institucionais/</a:t>
            </a:r>
            <a:endParaRPr sz="1600"/>
          </a:p>
        </p:txBody>
      </p:sp>
      <p:pic>
        <p:nvPicPr>
          <p:cNvPr id="500" name="Google Shape;500;g304efcffc13_0_8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8500" y="1908048"/>
            <a:ext cx="4714261" cy="65825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g304efcffc13_0_857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502" name="Google Shape;502;g304efcffc13_0_857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503" name="Google Shape;503;g304efcffc13_0_857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Qualificação da Atenção Básica</a:t>
              </a:r>
              <a:endParaRPr sz="4800"/>
            </a:p>
          </p:txBody>
        </p:sp>
      </p:grpSp>
      <p:pic>
        <p:nvPicPr>
          <p:cNvPr id="504" name="Google Shape;504;g304efcffc13_0_8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46545" y="1928436"/>
            <a:ext cx="4641446" cy="658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304efcffc13_0_8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91" y="1908048"/>
            <a:ext cx="4605938" cy="658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304efcffc13_0_8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032" y="1923126"/>
            <a:ext cx="4554469" cy="6552362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04efcffc13_0_857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g304efcffc13_0_8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04efcffc13_0_874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514" name="Google Shape;514;g304efcffc13_0_874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09" b="-609"/>
            </a:stretch>
          </a:blipFill>
          <a:ln>
            <a:noFill/>
          </a:ln>
        </p:spPr>
      </p:sp>
      <p:pic>
        <p:nvPicPr>
          <p:cNvPr id="515" name="Google Shape;515;g304efcffc13_0_874"/>
          <p:cNvPicPr preferRelativeResize="0"/>
          <p:nvPr/>
        </p:nvPicPr>
        <p:blipFill rotWithShape="1">
          <a:blip r:embed="rId5">
            <a:alphaModFix/>
          </a:blip>
          <a:srcRect l="-836" t="16002" b="5670"/>
          <a:stretch/>
        </p:blipFill>
        <p:spPr>
          <a:xfrm>
            <a:off x="9238007" y="3428411"/>
            <a:ext cx="8686981" cy="401353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304efcffc13_0_874"/>
          <p:cNvSpPr txBox="1"/>
          <p:nvPr/>
        </p:nvSpPr>
        <p:spPr>
          <a:xfrm rot="-558">
            <a:off x="9881909" y="1891594"/>
            <a:ext cx="73992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Conecta Saúde - Profissionais e Gestores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04efcffc13_0_874"/>
          <p:cNvSpPr txBox="1"/>
          <p:nvPr/>
        </p:nvSpPr>
        <p:spPr>
          <a:xfrm rot="-558">
            <a:off x="782171" y="1891594"/>
            <a:ext cx="73992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Conecta Recife - Cidadão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304efcffc13_0_874"/>
          <p:cNvSpPr txBox="1"/>
          <p:nvPr/>
        </p:nvSpPr>
        <p:spPr>
          <a:xfrm>
            <a:off x="1383675" y="4466700"/>
            <a:ext cx="6196200" cy="135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 ou pelo site conecta.recife.pe.gov.br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304efcffc13_0_874"/>
          <p:cNvSpPr txBox="1"/>
          <p:nvPr/>
        </p:nvSpPr>
        <p:spPr>
          <a:xfrm>
            <a:off x="10025000" y="7705900"/>
            <a:ext cx="7113000" cy="937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conectasaude.recife.pe.gov.br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g304efcffc13_0_8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4100" y="2799700"/>
            <a:ext cx="5375325" cy="162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304efcffc13_0_8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9205" y="6430754"/>
            <a:ext cx="4625132" cy="10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304efcffc13_0_874"/>
          <p:cNvSpPr txBox="1"/>
          <p:nvPr/>
        </p:nvSpPr>
        <p:spPr>
          <a:xfrm>
            <a:off x="1383675" y="7626775"/>
            <a:ext cx="6196200" cy="1234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Prefeitura do Recife </a:t>
            </a:r>
            <a:endParaRPr sz="36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81991171407</a:t>
            </a:r>
            <a:endParaRPr sz="4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304efcffc13_0_874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g304efcffc13_0_8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304efcffc13_0_874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526" name="Google Shape;526;g304efcffc13_0_874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527" name="Google Shape;527;g304efcffc13_0_874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528" name="Google Shape;528;g304efcffc13_0_874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pic>
        <p:nvPicPr>
          <p:cNvPr id="529" name="Google Shape;529;g304efcffc13_0_8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488500" y="339200"/>
            <a:ext cx="3792753" cy="10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04efcffc13_0_900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535" name="Google Shape;535;g304efcffc13_0_900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09" b="-609"/>
            </a:stretch>
          </a:blipFill>
          <a:ln>
            <a:noFill/>
          </a:ln>
        </p:spPr>
      </p:sp>
      <p:grpSp>
        <p:nvGrpSpPr>
          <p:cNvPr id="536" name="Google Shape;536;g304efcffc13_0_900"/>
          <p:cNvGrpSpPr/>
          <p:nvPr/>
        </p:nvGrpSpPr>
        <p:grpSpPr>
          <a:xfrm>
            <a:off x="117626" y="7912000"/>
            <a:ext cx="2314950" cy="1498800"/>
            <a:chOff x="4398325" y="1397100"/>
            <a:chExt cx="1157475" cy="749400"/>
          </a:xfrm>
        </p:grpSpPr>
        <p:sp>
          <p:nvSpPr>
            <p:cNvPr id="537" name="Google Shape;537;g304efcffc13_0_900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g304efcffc13_0_900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g304efcffc13_0_900"/>
          <p:cNvGrpSpPr/>
          <p:nvPr/>
        </p:nvGrpSpPr>
        <p:grpSpPr>
          <a:xfrm>
            <a:off x="66826" y="4099850"/>
            <a:ext cx="2314950" cy="1498800"/>
            <a:chOff x="4398325" y="1397100"/>
            <a:chExt cx="1157475" cy="749400"/>
          </a:xfrm>
        </p:grpSpPr>
        <p:sp>
          <p:nvSpPr>
            <p:cNvPr id="540" name="Google Shape;540;g304efcffc13_0_900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304efcffc13_0_900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g304efcffc13_0_900"/>
          <p:cNvSpPr txBox="1"/>
          <p:nvPr/>
        </p:nvSpPr>
        <p:spPr>
          <a:xfrm>
            <a:off x="2446850" y="2218250"/>
            <a:ext cx="6502200" cy="18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Minha Saúde Conectada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304efcffc13_0_900"/>
          <p:cNvSpPr txBox="1"/>
          <p:nvPr/>
        </p:nvSpPr>
        <p:spPr>
          <a:xfrm>
            <a:off x="2599250" y="4356000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Meus Agendamentos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304efcffc13_0_900"/>
          <p:cNvSpPr txBox="1"/>
          <p:nvPr/>
        </p:nvSpPr>
        <p:spPr>
          <a:xfrm>
            <a:off x="2599250" y="6337200"/>
            <a:ext cx="57270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Meus Resultados de exames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304efcffc13_0_900"/>
          <p:cNvSpPr txBox="1"/>
          <p:nvPr/>
        </p:nvSpPr>
        <p:spPr>
          <a:xfrm>
            <a:off x="2599250" y="8166000"/>
            <a:ext cx="57270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Agendamento </a:t>
            </a:r>
            <a:r>
              <a:rPr lang="en-US" sz="3600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Online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304efcffc13_0_900"/>
          <p:cNvSpPr txBox="1"/>
          <p:nvPr/>
        </p:nvSpPr>
        <p:spPr>
          <a:xfrm>
            <a:off x="11264000" y="2886325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Fale com sua Equipe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304efcffc13_0_900"/>
          <p:cNvSpPr txBox="1"/>
          <p:nvPr/>
        </p:nvSpPr>
        <p:spPr>
          <a:xfrm>
            <a:off x="11076375" y="7499038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Conecta Medicamentos*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g304efcffc13_0_900"/>
          <p:cNvGrpSpPr/>
          <p:nvPr/>
        </p:nvGrpSpPr>
        <p:grpSpPr>
          <a:xfrm>
            <a:off x="152376" y="2057400"/>
            <a:ext cx="2314950" cy="1498800"/>
            <a:chOff x="4398325" y="1397100"/>
            <a:chExt cx="1157475" cy="749400"/>
          </a:xfrm>
        </p:grpSpPr>
        <p:sp>
          <p:nvSpPr>
            <p:cNvPr id="549" name="Google Shape;549;g304efcffc13_0_900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304efcffc13_0_900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1" name="Google Shape;551;g304efcffc13_0_9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500" y="4397324"/>
            <a:ext cx="1142750" cy="114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304efcffc13_0_9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000" y="8217000"/>
            <a:ext cx="1142750" cy="1142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3" name="Google Shape;553;g304efcffc13_0_900"/>
          <p:cNvGrpSpPr/>
          <p:nvPr/>
        </p:nvGrpSpPr>
        <p:grpSpPr>
          <a:xfrm>
            <a:off x="8796650" y="2594125"/>
            <a:ext cx="2314950" cy="1498800"/>
            <a:chOff x="4398325" y="1397100"/>
            <a:chExt cx="1157475" cy="749400"/>
          </a:xfrm>
        </p:grpSpPr>
        <p:sp>
          <p:nvSpPr>
            <p:cNvPr id="554" name="Google Shape;554;g304efcffc13_0_900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g304efcffc13_0_900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g304efcffc13_0_900"/>
          <p:cNvGrpSpPr/>
          <p:nvPr/>
        </p:nvGrpSpPr>
        <p:grpSpPr>
          <a:xfrm>
            <a:off x="8796651" y="7079938"/>
            <a:ext cx="2314950" cy="1498800"/>
            <a:chOff x="4398325" y="1397100"/>
            <a:chExt cx="1157475" cy="749400"/>
          </a:xfrm>
        </p:grpSpPr>
        <p:sp>
          <p:nvSpPr>
            <p:cNvPr id="557" name="Google Shape;557;g304efcffc13_0_900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g304efcffc13_0_900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g304efcffc13_0_900"/>
          <p:cNvGrpSpPr/>
          <p:nvPr/>
        </p:nvGrpSpPr>
        <p:grpSpPr>
          <a:xfrm>
            <a:off x="152376" y="6049450"/>
            <a:ext cx="2314950" cy="1498800"/>
            <a:chOff x="4398325" y="1397100"/>
            <a:chExt cx="1157475" cy="749400"/>
          </a:xfrm>
        </p:grpSpPr>
        <p:sp>
          <p:nvSpPr>
            <p:cNvPr id="560" name="Google Shape;560;g304efcffc13_0_900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304efcffc13_0_900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2" name="Google Shape;562;g304efcffc13_0_9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2650" y="6336450"/>
            <a:ext cx="1142750" cy="114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304efcffc13_0_9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82777" y="7406585"/>
            <a:ext cx="1015800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304efcffc13_0_9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0672" y="2797651"/>
            <a:ext cx="1471718" cy="1142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5" name="Google Shape;565;g304efcffc13_0_900"/>
          <p:cNvGrpSpPr/>
          <p:nvPr/>
        </p:nvGrpSpPr>
        <p:grpSpPr>
          <a:xfrm>
            <a:off x="8796651" y="4995000"/>
            <a:ext cx="2314950" cy="1498800"/>
            <a:chOff x="4398325" y="1397100"/>
            <a:chExt cx="1157475" cy="749400"/>
          </a:xfrm>
        </p:grpSpPr>
        <p:sp>
          <p:nvSpPr>
            <p:cNvPr id="566" name="Google Shape;566;g304efcffc13_0_900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g304efcffc13_0_900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g304efcffc13_0_900"/>
          <p:cNvSpPr txBox="1"/>
          <p:nvPr/>
        </p:nvSpPr>
        <p:spPr>
          <a:xfrm>
            <a:off x="11076375" y="5261700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Jornada da Vida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g304efcffc13_0_90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70675" y="5383125"/>
            <a:ext cx="1334525" cy="94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304efcffc13_0_90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1188" y="2506998"/>
            <a:ext cx="2040200" cy="86867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304efcffc13_0_900"/>
          <p:cNvSpPr txBox="1"/>
          <p:nvPr/>
        </p:nvSpPr>
        <p:spPr>
          <a:xfrm>
            <a:off x="14902350" y="3923700"/>
            <a:ext cx="3093600" cy="3286200"/>
          </a:xfrm>
          <a:prstGeom prst="rect">
            <a:avLst/>
          </a:prstGeom>
          <a:noFill/>
          <a:ln w="38100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+128 </a:t>
            </a: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serviços no </a:t>
            </a:r>
            <a:r>
              <a:rPr lang="en-US" sz="3600" b="1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Conecta Recife</a:t>
            </a:r>
            <a:endParaRPr sz="3600" b="1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304efcffc13_0_900"/>
          <p:cNvSpPr txBox="1"/>
          <p:nvPr/>
        </p:nvSpPr>
        <p:spPr>
          <a:xfrm>
            <a:off x="14949150" y="29775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</a:rPr>
              <a:t>Cidadão</a:t>
            </a:r>
            <a:endParaRPr/>
          </a:p>
        </p:txBody>
      </p:sp>
      <p:sp>
        <p:nvSpPr>
          <p:cNvPr id="573" name="Google Shape;573;g304efcffc13_0_900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g304efcffc13_0_9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304efcffc13_0_900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576" name="Google Shape;576;g304efcffc13_0_900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577" name="Google Shape;577;g304efcffc13_0_900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578" name="Google Shape;578;g304efcffc13_0_900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pic>
        <p:nvPicPr>
          <p:cNvPr id="579" name="Google Shape;579;g304efcffc13_0_90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488500" y="339200"/>
            <a:ext cx="3792753" cy="10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51a4c3d4b3_6_2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585" name="Google Shape;585;g351a4c3d4b3_6_2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586" name="Google Shape;586;g351a4c3d4b3_6_2"/>
          <p:cNvSpPr txBox="1"/>
          <p:nvPr/>
        </p:nvSpPr>
        <p:spPr>
          <a:xfrm>
            <a:off x="14923000" y="2977500"/>
            <a:ext cx="3149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</a:rPr>
              <a:t>Profissionais</a:t>
            </a:r>
            <a:endParaRPr/>
          </a:p>
        </p:txBody>
      </p:sp>
      <p:grpSp>
        <p:nvGrpSpPr>
          <p:cNvPr id="587" name="Google Shape;587;g351a4c3d4b3_6_2"/>
          <p:cNvGrpSpPr/>
          <p:nvPr/>
        </p:nvGrpSpPr>
        <p:grpSpPr>
          <a:xfrm>
            <a:off x="117626" y="2106050"/>
            <a:ext cx="2314950" cy="1498800"/>
            <a:chOff x="4398325" y="1397100"/>
            <a:chExt cx="1157475" cy="749400"/>
          </a:xfrm>
        </p:grpSpPr>
        <p:sp>
          <p:nvSpPr>
            <p:cNvPr id="588" name="Google Shape;588;g351a4c3d4b3_6_2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351a4c3d4b3_6_2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g351a4c3d4b3_6_2"/>
          <p:cNvSpPr txBox="1"/>
          <p:nvPr/>
        </p:nvSpPr>
        <p:spPr>
          <a:xfrm>
            <a:off x="2599250" y="4322500"/>
            <a:ext cx="4535400" cy="1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Prontuário em Rede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351a4c3d4b3_6_2"/>
          <p:cNvSpPr txBox="1"/>
          <p:nvPr/>
        </p:nvSpPr>
        <p:spPr>
          <a:xfrm>
            <a:off x="2650050" y="2362200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Portal Conecta Saúde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g351a4c3d4b3_6_2"/>
          <p:cNvSpPr txBox="1"/>
          <p:nvPr/>
        </p:nvSpPr>
        <p:spPr>
          <a:xfrm>
            <a:off x="2599250" y="6337200"/>
            <a:ext cx="55605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Teleconsultorias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351a4c3d4b3_6_2"/>
          <p:cNvSpPr txBox="1"/>
          <p:nvPr/>
        </p:nvSpPr>
        <p:spPr>
          <a:xfrm>
            <a:off x="11311850" y="2690150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Integra.ai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351a4c3d4b3_6_2"/>
          <p:cNvSpPr txBox="1"/>
          <p:nvPr/>
        </p:nvSpPr>
        <p:spPr>
          <a:xfrm>
            <a:off x="11159450" y="5029200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Recife Monitora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5" name="Google Shape;595;g351a4c3d4b3_6_2"/>
          <p:cNvGrpSpPr/>
          <p:nvPr/>
        </p:nvGrpSpPr>
        <p:grpSpPr>
          <a:xfrm>
            <a:off x="152376" y="4009226"/>
            <a:ext cx="2314950" cy="1498800"/>
            <a:chOff x="4398325" y="1397100"/>
            <a:chExt cx="1157475" cy="749400"/>
          </a:xfrm>
        </p:grpSpPr>
        <p:sp>
          <p:nvSpPr>
            <p:cNvPr id="596" name="Google Shape;596;g351a4c3d4b3_6_2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351a4c3d4b3_6_2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8" name="Google Shape;598;g351a4c3d4b3_6_2"/>
          <p:cNvGrpSpPr/>
          <p:nvPr/>
        </p:nvGrpSpPr>
        <p:grpSpPr>
          <a:xfrm>
            <a:off x="8872176" y="2427700"/>
            <a:ext cx="2330099" cy="1355226"/>
            <a:chOff x="4466950" y="205300"/>
            <a:chExt cx="1165050" cy="677613"/>
          </a:xfrm>
        </p:grpSpPr>
        <p:sp>
          <p:nvSpPr>
            <p:cNvPr id="599" name="Google Shape;599;g351a4c3d4b3_6_2"/>
            <p:cNvSpPr/>
            <p:nvPr/>
          </p:nvSpPr>
          <p:spPr>
            <a:xfrm>
              <a:off x="4466950" y="2053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351a4c3d4b3_6_2"/>
            <p:cNvSpPr/>
            <p:nvPr/>
          </p:nvSpPr>
          <p:spPr>
            <a:xfrm>
              <a:off x="4577800" y="283475"/>
              <a:ext cx="1054200" cy="5994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1" name="Google Shape;601;g351a4c3d4b3_6_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88648" y="311538"/>
              <a:ext cx="832490" cy="571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2" name="Google Shape;602;g351a4c3d4b3_6_2"/>
          <p:cNvGrpSpPr/>
          <p:nvPr/>
        </p:nvGrpSpPr>
        <p:grpSpPr>
          <a:xfrm>
            <a:off x="8879726" y="4610100"/>
            <a:ext cx="2314950" cy="1498800"/>
            <a:chOff x="4398325" y="1397100"/>
            <a:chExt cx="1157475" cy="749400"/>
          </a:xfrm>
        </p:grpSpPr>
        <p:sp>
          <p:nvSpPr>
            <p:cNvPr id="603" name="Google Shape;603;g351a4c3d4b3_6_2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351a4c3d4b3_6_2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5" name="Google Shape;605;g351a4c3d4b3_6_2"/>
          <p:cNvGrpSpPr/>
          <p:nvPr/>
        </p:nvGrpSpPr>
        <p:grpSpPr>
          <a:xfrm>
            <a:off x="152376" y="6049450"/>
            <a:ext cx="2314950" cy="1498800"/>
            <a:chOff x="4398325" y="1397100"/>
            <a:chExt cx="1157475" cy="749400"/>
          </a:xfrm>
        </p:grpSpPr>
        <p:sp>
          <p:nvSpPr>
            <p:cNvPr id="606" name="Google Shape;606;g351a4c3d4b3_6_2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351a4c3d4b3_6_2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g351a4c3d4b3_6_2"/>
          <p:cNvGrpSpPr/>
          <p:nvPr/>
        </p:nvGrpSpPr>
        <p:grpSpPr>
          <a:xfrm>
            <a:off x="8879726" y="6896100"/>
            <a:ext cx="2314950" cy="1498800"/>
            <a:chOff x="4398325" y="1397100"/>
            <a:chExt cx="1157475" cy="749400"/>
          </a:xfrm>
        </p:grpSpPr>
        <p:sp>
          <p:nvSpPr>
            <p:cNvPr id="609" name="Google Shape;609;g351a4c3d4b3_6_2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g351a4c3d4b3_6_2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g351a4c3d4b3_6_2"/>
          <p:cNvSpPr txBox="1"/>
          <p:nvPr/>
        </p:nvSpPr>
        <p:spPr>
          <a:xfrm>
            <a:off x="11159450" y="7162800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PEC e-SUS Piloto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2" name="Google Shape;612;g351a4c3d4b3_6_2"/>
          <p:cNvGrpSpPr/>
          <p:nvPr/>
        </p:nvGrpSpPr>
        <p:grpSpPr>
          <a:xfrm>
            <a:off x="116726" y="7810500"/>
            <a:ext cx="2314950" cy="1498800"/>
            <a:chOff x="4398325" y="1397100"/>
            <a:chExt cx="1157475" cy="749400"/>
          </a:xfrm>
        </p:grpSpPr>
        <p:sp>
          <p:nvSpPr>
            <p:cNvPr id="613" name="Google Shape;613;g351a4c3d4b3_6_2"/>
            <p:cNvSpPr/>
            <p:nvPr/>
          </p:nvSpPr>
          <p:spPr>
            <a:xfrm>
              <a:off x="4398325" y="1397100"/>
              <a:ext cx="10542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351a4c3d4b3_6_2"/>
            <p:cNvSpPr/>
            <p:nvPr/>
          </p:nvSpPr>
          <p:spPr>
            <a:xfrm>
              <a:off x="4501600" y="1511400"/>
              <a:ext cx="1054200" cy="6351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5" name="Google Shape;615;g351a4c3d4b3_6_2"/>
          <p:cNvSpPr txBox="1"/>
          <p:nvPr/>
        </p:nvSpPr>
        <p:spPr>
          <a:xfrm>
            <a:off x="2396450" y="8077200"/>
            <a:ext cx="58926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#SaúdeDigitalAtende</a:t>
            </a:r>
            <a:endParaRPr sz="3600" b="0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6" name="Google Shape;616;g351a4c3d4b3_6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726" y="4217028"/>
            <a:ext cx="1471750" cy="128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351a4c3d4b3_6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344" y="2514470"/>
            <a:ext cx="2107251" cy="91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351a4c3d4b3_6_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2299" y="6290825"/>
            <a:ext cx="1593308" cy="11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351a4c3d4b3_6_2"/>
          <p:cNvSpPr/>
          <p:nvPr/>
        </p:nvSpPr>
        <p:spPr>
          <a:xfrm>
            <a:off x="373949" y="8072650"/>
            <a:ext cx="1844400" cy="1198800"/>
          </a:xfrm>
          <a:prstGeom prst="roundRect">
            <a:avLst>
              <a:gd name="adj" fmla="val 16667"/>
            </a:avLst>
          </a:prstGeom>
          <a:blipFill rotWithShape="1">
            <a:blip r:embed="rId9">
              <a:alphaModFix/>
            </a:blip>
            <a:stretch>
              <a:fillRect l="-11999" r="-11999"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0" name="Google Shape;620;g351a4c3d4b3_6_2"/>
          <p:cNvGrpSpPr/>
          <p:nvPr/>
        </p:nvGrpSpPr>
        <p:grpSpPr>
          <a:xfrm>
            <a:off x="9195392" y="7407088"/>
            <a:ext cx="1956686" cy="1099852"/>
            <a:chOff x="6271873" y="5190960"/>
            <a:chExt cx="1732500" cy="973838"/>
          </a:xfrm>
        </p:grpSpPr>
        <p:sp>
          <p:nvSpPr>
            <p:cNvPr id="621" name="Google Shape;621;g351a4c3d4b3_6_2"/>
            <p:cNvSpPr/>
            <p:nvPr/>
          </p:nvSpPr>
          <p:spPr>
            <a:xfrm>
              <a:off x="6484794" y="5190960"/>
              <a:ext cx="1140300" cy="654300"/>
            </a:xfrm>
            <a:prstGeom prst="roundRect">
              <a:avLst>
                <a:gd name="adj" fmla="val 16667"/>
              </a:avLst>
            </a:prstGeom>
            <a:blipFill rotWithShape="1">
              <a:blip r:embed="rId10">
                <a:alphaModFix/>
              </a:blip>
              <a:stretch>
                <a:fillRect l="-1999" r="-1999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351a4c3d4b3_6_2"/>
            <p:cNvSpPr txBox="1"/>
            <p:nvPr/>
          </p:nvSpPr>
          <p:spPr>
            <a:xfrm>
              <a:off x="6271873" y="5734598"/>
              <a:ext cx="17325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50" tIns="227550" rIns="22755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g351a4c3d4b3_6_2"/>
          <p:cNvSpPr txBox="1"/>
          <p:nvPr/>
        </p:nvSpPr>
        <p:spPr>
          <a:xfrm>
            <a:off x="14902350" y="3923700"/>
            <a:ext cx="3093600" cy="3286200"/>
          </a:xfrm>
          <a:prstGeom prst="rect">
            <a:avLst/>
          </a:prstGeom>
          <a:noFill/>
          <a:ln w="38100" cap="flat" cmpd="sng">
            <a:solidFill>
              <a:srgbClr val="001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+122 </a:t>
            </a:r>
            <a:r>
              <a:rPr lang="en-US" sz="3600" b="0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conteúdos no </a:t>
            </a:r>
            <a:r>
              <a:rPr lang="en-US" sz="3600" b="1" i="0" u="none" strike="noStrike" cap="none">
                <a:solidFill>
                  <a:srgbClr val="001236"/>
                </a:solidFill>
                <a:latin typeface="Calibri"/>
                <a:ea typeface="Calibri"/>
                <a:cs typeface="Calibri"/>
                <a:sym typeface="Calibri"/>
              </a:rPr>
              <a:t>Conecta Saúde</a:t>
            </a:r>
            <a:endParaRPr sz="3600" b="1" i="0" u="none" strike="noStrike" cap="none">
              <a:solidFill>
                <a:srgbClr val="0012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" name="Google Shape;624;g351a4c3d4b3_6_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101450" y="5031275"/>
            <a:ext cx="1956675" cy="8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351a4c3d4b3_6_2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6" name="Google Shape;626;g351a4c3d4b3_6_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351a4c3d4b3_6_2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628" name="Google Shape;628;g351a4c3d4b3_6_2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629" name="Google Shape;629;g351a4c3d4b3_6_2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630" name="Google Shape;630;g351a4c3d4b3_6_2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pic>
        <p:nvPicPr>
          <p:cNvPr id="631" name="Google Shape;631;g351a4c3d4b3_6_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488500" y="339200"/>
            <a:ext cx="3792753" cy="10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51a4c3d4b3_6_111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637" name="Google Shape;637;g351a4c3d4b3_6_111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638" name="Google Shape;638;g351a4c3d4b3_6_111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639" name="Google Shape;639;g351a4c3d4b3_6_111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sp>
        <p:nvSpPr>
          <p:cNvPr id="640" name="Google Shape;640;g351a4c3d4b3_6_111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641" name="Google Shape;641;g351a4c3d4b3_6_111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09" b="-609"/>
            </a:stretch>
          </a:blipFill>
          <a:ln>
            <a:noFill/>
          </a:ln>
        </p:spPr>
      </p:sp>
      <p:pic>
        <p:nvPicPr>
          <p:cNvPr id="642" name="Google Shape;642;g351a4c3d4b3_6_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88500" y="339200"/>
            <a:ext cx="3792753" cy="10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g351a4c3d4b3_6_111"/>
          <p:cNvSpPr txBox="1"/>
          <p:nvPr/>
        </p:nvSpPr>
        <p:spPr>
          <a:xfrm>
            <a:off x="1092663" y="2463538"/>
            <a:ext cx="89145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>
                <a:solidFill>
                  <a:srgbClr val="001236"/>
                </a:solidFill>
                <a:latin typeface="Oswald"/>
                <a:ea typeface="Oswald"/>
                <a:cs typeface="Oswald"/>
                <a:sym typeface="Oswald"/>
              </a:rPr>
              <a:t>TELESSAÚDE - TELEINTERCONSULTA</a:t>
            </a:r>
            <a:endParaRPr sz="3400" b="1" i="0" u="none" strike="noStrike" cap="none">
              <a:solidFill>
                <a:srgbClr val="00123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44" name="Google Shape;644;g351a4c3d4b3_6_1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663" y="3389090"/>
            <a:ext cx="8861650" cy="49462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5" name="Google Shape;645;g351a4c3d4b3_6_111"/>
          <p:cNvSpPr txBox="1"/>
          <p:nvPr/>
        </p:nvSpPr>
        <p:spPr>
          <a:xfrm>
            <a:off x="11435051" y="2463538"/>
            <a:ext cx="6172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>
                <a:solidFill>
                  <a:srgbClr val="001236"/>
                </a:solidFill>
                <a:latin typeface="Oswald"/>
                <a:ea typeface="Oswald"/>
                <a:cs typeface="Oswald"/>
                <a:sym typeface="Oswald"/>
              </a:rPr>
              <a:t>TELESSAÚDE -</a:t>
            </a:r>
            <a:r>
              <a:rPr lang="en-US" sz="34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400" b="1">
                <a:solidFill>
                  <a:srgbClr val="001236"/>
                </a:solidFill>
                <a:latin typeface="Oswald"/>
                <a:ea typeface="Oswald"/>
                <a:cs typeface="Oswald"/>
                <a:sym typeface="Oswald"/>
              </a:rPr>
              <a:t>CIDADÃO</a:t>
            </a:r>
            <a:endParaRPr sz="34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646" name="Google Shape;646;g351a4c3d4b3_6_111"/>
          <p:cNvGrpSpPr/>
          <p:nvPr/>
        </p:nvGrpSpPr>
        <p:grpSpPr>
          <a:xfrm>
            <a:off x="12015515" y="3479342"/>
            <a:ext cx="5011262" cy="4946306"/>
            <a:chOff x="4088116" y="1017714"/>
            <a:chExt cx="2971750" cy="2815200"/>
          </a:xfrm>
        </p:grpSpPr>
        <p:sp>
          <p:nvSpPr>
            <p:cNvPr id="647" name="Google Shape;647;g351a4c3d4b3_6_111"/>
            <p:cNvSpPr/>
            <p:nvPr/>
          </p:nvSpPr>
          <p:spPr>
            <a:xfrm>
              <a:off x="5408066" y="1017714"/>
              <a:ext cx="1651800" cy="14076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FF"/>
            </a:solidFill>
            <a:ln w="571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g351a4c3d4b3_6_111"/>
            <p:cNvSpPr/>
            <p:nvPr/>
          </p:nvSpPr>
          <p:spPr>
            <a:xfrm>
              <a:off x="4088116" y="1753864"/>
              <a:ext cx="1651800" cy="14076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FF"/>
            </a:solidFill>
            <a:ln w="571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g351a4c3d4b3_6_111"/>
            <p:cNvSpPr/>
            <p:nvPr/>
          </p:nvSpPr>
          <p:spPr>
            <a:xfrm>
              <a:off x="5408066" y="2425314"/>
              <a:ext cx="1651800" cy="14076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FF"/>
            </a:solidFill>
            <a:ln w="571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0" name="Google Shape;650;g351a4c3d4b3_6_111"/>
            <p:cNvPicPr preferRelativeResize="0"/>
            <p:nvPr/>
          </p:nvPicPr>
          <p:blipFill rotWithShape="1">
            <a:blip r:embed="rId7">
              <a:alphaModFix/>
            </a:blip>
            <a:srcRect l="5935"/>
            <a:stretch/>
          </p:blipFill>
          <p:spPr>
            <a:xfrm>
              <a:off x="5632400" y="2876250"/>
              <a:ext cx="1183900" cy="571375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1" name="Google Shape;651;g351a4c3d4b3_6_1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5">
              <a:off x="4572501" y="1958576"/>
              <a:ext cx="683050" cy="933500"/>
            </a:xfrm>
            <a:prstGeom prst="rect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652" name="Google Shape;652;g351a4c3d4b3_6_1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148" y="1290973"/>
              <a:ext cx="1006250" cy="74465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653" name="Google Shape;653;g351a4c3d4b3_6_111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4" name="Google Shape;654;g351a4c3d4b3_6_1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6d61ec175_0_27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660" name="Google Shape;660;g356d61ec175_0_27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661" name="Google Shape;661;g356d61ec175_0_27"/>
          <p:cNvSpPr/>
          <p:nvPr/>
        </p:nvSpPr>
        <p:spPr>
          <a:xfrm>
            <a:off x="6806200" y="8266900"/>
            <a:ext cx="1535400" cy="1006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2" name="Google Shape;662;g356d61ec175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8075" y="1450848"/>
            <a:ext cx="6973566" cy="698273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356d61ec175_0_27"/>
          <p:cNvSpPr/>
          <p:nvPr/>
        </p:nvSpPr>
        <p:spPr>
          <a:xfrm>
            <a:off x="0" y="0"/>
            <a:ext cx="18288000" cy="1340145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664" name="Google Shape;664;g356d61ec175_0_27"/>
          <p:cNvGrpSpPr/>
          <p:nvPr/>
        </p:nvGrpSpPr>
        <p:grpSpPr>
          <a:xfrm>
            <a:off x="637100" y="-69"/>
            <a:ext cx="17650800" cy="1339247"/>
            <a:chOff x="-1125637" y="-936981"/>
            <a:chExt cx="23534400" cy="2340931"/>
          </a:xfrm>
        </p:grpSpPr>
        <p:sp>
          <p:nvSpPr>
            <p:cNvPr id="665" name="Google Shape;665;g356d61ec175_0_27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666" name="Google Shape;666;g356d61ec175_0_27"/>
            <p:cNvSpPr txBox="1"/>
            <p:nvPr/>
          </p:nvSpPr>
          <p:spPr>
            <a:xfrm>
              <a:off x="-1125637" y="-936981"/>
              <a:ext cx="235344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</a:t>
              </a:r>
              <a:r>
                <a:rPr lang="en-US" sz="4800" b="1">
                  <a:solidFill>
                    <a:srgbClr val="FFFFFF"/>
                  </a:solidFill>
                </a:rPr>
                <a:t>Integração com a VS</a:t>
              </a:r>
              <a:endParaRPr sz="4800"/>
            </a:p>
          </p:txBody>
        </p:sp>
      </p:grpSp>
      <p:sp>
        <p:nvSpPr>
          <p:cNvPr id="667" name="Google Shape;667;g356d61ec175_0_27"/>
          <p:cNvSpPr txBox="1"/>
          <p:nvPr/>
        </p:nvSpPr>
        <p:spPr>
          <a:xfrm>
            <a:off x="4760375" y="1354950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COMITÊS DE MORTALIDADE MATERNA E INFANTIL</a:t>
            </a:r>
            <a:endParaRPr sz="28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68" name="Google Shape;668;g356d61ec175_0_27"/>
          <p:cNvSpPr txBox="1"/>
          <p:nvPr/>
        </p:nvSpPr>
        <p:spPr>
          <a:xfrm>
            <a:off x="3194275" y="44931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SALA DE SITUAÇÃO</a:t>
            </a:r>
            <a:endParaRPr sz="28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69" name="Google Shape;669;g356d61ec175_0_27"/>
          <p:cNvSpPr txBox="1"/>
          <p:nvPr/>
        </p:nvSpPr>
        <p:spPr>
          <a:xfrm>
            <a:off x="4083675" y="6637563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GRUPO DE TRABALHO GESTOR (GTG)</a:t>
            </a:r>
            <a:endParaRPr sz="28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70" name="Google Shape;670;g356d61ec175_0_27"/>
          <p:cNvSpPr txBox="1"/>
          <p:nvPr/>
        </p:nvSpPr>
        <p:spPr>
          <a:xfrm>
            <a:off x="7617075" y="8353600"/>
            <a:ext cx="3969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REUNIÕES DE TRABALHO CONJUNTO VE/VISA E PNI</a:t>
            </a:r>
            <a:endParaRPr sz="28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71" name="Google Shape;671;g356d61ec175_0_27"/>
          <p:cNvSpPr txBox="1"/>
          <p:nvPr/>
        </p:nvSpPr>
        <p:spPr>
          <a:xfrm>
            <a:off x="11605800" y="6698800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GT SAÚDE DA MULHER, POP NEGRA E VISAT</a:t>
            </a:r>
            <a:endParaRPr sz="28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72" name="Google Shape;672;g356d61ec175_0_27"/>
          <p:cNvSpPr txBox="1"/>
          <p:nvPr/>
        </p:nvSpPr>
        <p:spPr>
          <a:xfrm>
            <a:off x="12899800" y="3631050"/>
            <a:ext cx="3395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PROCESSO DE TRABALHO CONJUNTO DA POLÍTICA DA TB E VIGILÂNCIA DA TB INSTITUCIONALIZADO</a:t>
            </a:r>
            <a:endParaRPr sz="28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73" name="Google Shape;673;g356d61ec175_0_27"/>
          <p:cNvSpPr txBox="1"/>
          <p:nvPr/>
        </p:nvSpPr>
        <p:spPr>
          <a:xfrm>
            <a:off x="12295275" y="145085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VIGILÂNCIA DA CRIANÇA DE RISCO</a:t>
            </a:r>
            <a:endParaRPr sz="28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74" name="Google Shape;674;g356d61ec175_0_27"/>
          <p:cNvSpPr txBox="1"/>
          <p:nvPr/>
        </p:nvSpPr>
        <p:spPr>
          <a:xfrm>
            <a:off x="8911750" y="4341450"/>
            <a:ext cx="1344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AB-VS</a:t>
            </a:r>
            <a:endParaRPr sz="3200" b="1">
              <a:solidFill>
                <a:srgbClr val="274E1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75" name="Google Shape;675;g356d61ec175_0_27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g356d61ec175_0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0d85ac768_0_102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111" name="Google Shape;111;g350d85ac768_0_102"/>
          <p:cNvGrpSpPr/>
          <p:nvPr/>
        </p:nvGrpSpPr>
        <p:grpSpPr>
          <a:xfrm>
            <a:off x="637100" y="-50"/>
            <a:ext cx="17650800" cy="1755698"/>
            <a:chOff x="-1125637" y="-936981"/>
            <a:chExt cx="23534400" cy="2340931"/>
          </a:xfrm>
        </p:grpSpPr>
        <p:sp>
          <p:nvSpPr>
            <p:cNvPr id="112" name="Google Shape;112;g350d85ac768_0_102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13" name="Google Shape;113;g350d85ac768_0_102"/>
            <p:cNvSpPr txBox="1"/>
            <p:nvPr/>
          </p:nvSpPr>
          <p:spPr>
            <a:xfrm>
              <a:off x="-1125637" y="-936981"/>
              <a:ext cx="235344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850" b="1">
                  <a:solidFill>
                    <a:srgbClr val="FFFFFF"/>
                  </a:solidFill>
                </a:rPr>
                <a:t>Recife em Números</a:t>
              </a:r>
              <a:endParaRPr/>
            </a:p>
          </p:txBody>
        </p:sp>
      </p:grpSp>
      <p:sp>
        <p:nvSpPr>
          <p:cNvPr id="114" name="Google Shape;114;g350d85ac768_0_102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115" name="Google Shape;115;g350d85ac768_0_102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116" name="Google Shape;116;g350d85ac768_0_102"/>
          <p:cNvSpPr/>
          <p:nvPr/>
        </p:nvSpPr>
        <p:spPr>
          <a:xfrm>
            <a:off x="2280950" y="3741813"/>
            <a:ext cx="3294300" cy="121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8761D"/>
                </a:solidFill>
              </a:rPr>
              <a:t>1.488.920 habitantes </a:t>
            </a:r>
            <a:r>
              <a:rPr lang="en-US" sz="2100">
                <a:solidFill>
                  <a:srgbClr val="38761D"/>
                </a:solidFill>
              </a:rPr>
              <a:t>(IBGE, 2022)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50d85ac768_0_102"/>
          <p:cNvSpPr/>
          <p:nvPr/>
        </p:nvSpPr>
        <p:spPr>
          <a:xfrm>
            <a:off x="3018750" y="1966500"/>
            <a:ext cx="3294300" cy="121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8761D"/>
                </a:solidFill>
              </a:rPr>
              <a:t>Capital, </a:t>
            </a:r>
            <a:r>
              <a:rPr lang="en-US" sz="2100">
                <a:solidFill>
                  <a:srgbClr val="38761D"/>
                </a:solidFill>
              </a:rPr>
              <a:t>Sede da Região Metropolitana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350d85ac768_0_102"/>
          <p:cNvSpPr/>
          <p:nvPr/>
        </p:nvSpPr>
        <p:spPr>
          <a:xfrm>
            <a:off x="2278800" y="5514688"/>
            <a:ext cx="3294300" cy="121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8761D"/>
                </a:solidFill>
              </a:rPr>
              <a:t>IDH: </a:t>
            </a:r>
            <a:r>
              <a:rPr lang="en-US" sz="2100">
                <a:solidFill>
                  <a:srgbClr val="38761D"/>
                </a:solidFill>
              </a:rPr>
              <a:t>0,772 (IGBE, 2010)</a:t>
            </a:r>
            <a:endParaRPr sz="2100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</a:rPr>
              <a:t>(Faixa de Desenvolvimento Humano Alto)</a:t>
            </a:r>
            <a:endParaRPr sz="1600">
              <a:solidFill>
                <a:srgbClr val="38761D"/>
              </a:solidFill>
            </a:endParaRPr>
          </a:p>
        </p:txBody>
      </p:sp>
      <p:sp>
        <p:nvSpPr>
          <p:cNvPr id="119" name="Google Shape;119;g350d85ac768_0_102"/>
          <p:cNvSpPr/>
          <p:nvPr/>
        </p:nvSpPr>
        <p:spPr>
          <a:xfrm>
            <a:off x="6437375" y="7737875"/>
            <a:ext cx="2160000" cy="13053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350d85ac768_0_102"/>
          <p:cNvSpPr/>
          <p:nvPr/>
        </p:nvSpPr>
        <p:spPr>
          <a:xfrm>
            <a:off x="8177800" y="8266900"/>
            <a:ext cx="1535400" cy="1006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350d85ac768_0_102"/>
          <p:cNvSpPr txBox="1"/>
          <p:nvPr/>
        </p:nvSpPr>
        <p:spPr>
          <a:xfrm>
            <a:off x="16036525" y="11224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9377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22" name="Google Shape;122;g350d85ac768_0_102"/>
          <p:cNvSpPr/>
          <p:nvPr/>
        </p:nvSpPr>
        <p:spPr>
          <a:xfrm>
            <a:off x="2832275" y="7287575"/>
            <a:ext cx="5126400" cy="121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8761D"/>
                </a:solidFill>
              </a:rPr>
              <a:t>RENDA</a:t>
            </a:r>
            <a:endParaRPr sz="2100" b="1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38761D"/>
                </a:solidFill>
              </a:rPr>
              <a:t>Média de salário dos trabalhadores mensal é 3,2 salários mínimos</a:t>
            </a:r>
            <a:endParaRPr sz="2100">
              <a:solidFill>
                <a:srgbClr val="38761D"/>
              </a:solidFill>
            </a:endParaRPr>
          </a:p>
        </p:txBody>
      </p:sp>
      <p:sp>
        <p:nvSpPr>
          <p:cNvPr id="123" name="Google Shape;123;g350d85ac768_0_102"/>
          <p:cNvSpPr/>
          <p:nvPr/>
        </p:nvSpPr>
        <p:spPr>
          <a:xfrm>
            <a:off x="10830500" y="1937250"/>
            <a:ext cx="3675300" cy="121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100">
                <a:solidFill>
                  <a:srgbClr val="38761D"/>
                </a:solidFill>
              </a:rPr>
              <a:t>67,43% morros</a:t>
            </a:r>
            <a:endParaRPr sz="2100">
              <a:solidFill>
                <a:srgbClr val="38761D"/>
              </a:solidFill>
            </a:endParaRPr>
          </a:p>
          <a:p>
            <a:pPr marL="28575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100">
                <a:solidFill>
                  <a:srgbClr val="38761D"/>
                </a:solidFill>
              </a:rPr>
              <a:t>23,26% planícies</a:t>
            </a:r>
            <a:endParaRPr sz="2100">
              <a:solidFill>
                <a:srgbClr val="38761D"/>
              </a:solidFill>
            </a:endParaRPr>
          </a:p>
          <a:p>
            <a:pPr marL="28575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100">
                <a:solidFill>
                  <a:srgbClr val="38761D"/>
                </a:solidFill>
              </a:rPr>
              <a:t>9,31% de áreas aquáticas</a:t>
            </a:r>
            <a:endParaRPr sz="2100" b="1">
              <a:solidFill>
                <a:srgbClr val="38761D"/>
              </a:solidFill>
            </a:endParaRPr>
          </a:p>
        </p:txBody>
      </p:sp>
      <p:sp>
        <p:nvSpPr>
          <p:cNvPr id="124" name="Google Shape;124;g350d85ac768_0_102"/>
          <p:cNvSpPr/>
          <p:nvPr/>
        </p:nvSpPr>
        <p:spPr>
          <a:xfrm>
            <a:off x="12384650" y="4239675"/>
            <a:ext cx="3932100" cy="1385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8761D"/>
                </a:solidFill>
              </a:rPr>
              <a:t>ESCOLARIDADE</a:t>
            </a:r>
            <a:endParaRPr sz="2100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8761D"/>
                </a:solidFill>
              </a:rPr>
              <a:t>- 62,4% de alunos que foram alfabetizados na idade certa (6ª capital com maior taxa).</a:t>
            </a:r>
            <a:endParaRPr sz="2100">
              <a:solidFill>
                <a:srgbClr val="38761D"/>
              </a:solidFill>
            </a:endParaRPr>
          </a:p>
        </p:txBody>
      </p:sp>
      <p:sp>
        <p:nvSpPr>
          <p:cNvPr id="125" name="Google Shape;125;g350d85ac768_0_102"/>
          <p:cNvSpPr/>
          <p:nvPr/>
        </p:nvSpPr>
        <p:spPr>
          <a:xfrm>
            <a:off x="11630725" y="6906600"/>
            <a:ext cx="4140300" cy="1520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>
                <a:solidFill>
                  <a:srgbClr val="38761D"/>
                </a:solidFill>
              </a:rPr>
              <a:t>DIVISÃO POLÍTICO-ADMINISTRATIVA</a:t>
            </a:r>
            <a:endParaRPr sz="2100" b="1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8761D"/>
                </a:solidFill>
              </a:rPr>
              <a:t>Dividido em 06 RPA e 08 Distritos Sanitátios</a:t>
            </a:r>
            <a:endParaRPr sz="2100">
              <a:solidFill>
                <a:srgbClr val="38761D"/>
              </a:solidFill>
            </a:endParaRPr>
          </a:p>
        </p:txBody>
      </p:sp>
      <p:cxnSp>
        <p:nvCxnSpPr>
          <p:cNvPr id="126" name="Google Shape;126;g350d85ac768_0_102"/>
          <p:cNvCxnSpPr/>
          <p:nvPr/>
        </p:nvCxnSpPr>
        <p:spPr>
          <a:xfrm rot="10800000">
            <a:off x="6437500" y="2750975"/>
            <a:ext cx="668100" cy="248100"/>
          </a:xfrm>
          <a:prstGeom prst="straightConnector1">
            <a:avLst/>
          </a:prstGeom>
          <a:noFill/>
          <a:ln w="28575" cap="flat" cmpd="sng">
            <a:solidFill>
              <a:srgbClr val="741B4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127" name="Google Shape;127;g350d85ac768_0_102"/>
          <p:cNvCxnSpPr/>
          <p:nvPr/>
        </p:nvCxnSpPr>
        <p:spPr>
          <a:xfrm flipH="1">
            <a:off x="5814375" y="4344800"/>
            <a:ext cx="2371500" cy="3600"/>
          </a:xfrm>
          <a:prstGeom prst="straightConnector1">
            <a:avLst/>
          </a:prstGeom>
          <a:noFill/>
          <a:ln w="28575" cap="flat" cmpd="sng">
            <a:solidFill>
              <a:srgbClr val="741B4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128" name="Google Shape;128;g350d85ac768_0_102"/>
          <p:cNvCxnSpPr/>
          <p:nvPr/>
        </p:nvCxnSpPr>
        <p:spPr>
          <a:xfrm flipH="1">
            <a:off x="5650925" y="5743475"/>
            <a:ext cx="1129800" cy="152400"/>
          </a:xfrm>
          <a:prstGeom prst="straightConnector1">
            <a:avLst/>
          </a:prstGeom>
          <a:noFill/>
          <a:ln w="28575" cap="flat" cmpd="sng">
            <a:solidFill>
              <a:srgbClr val="741B4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129" name="Google Shape;129;g350d85ac768_0_102"/>
          <p:cNvCxnSpPr/>
          <p:nvPr/>
        </p:nvCxnSpPr>
        <p:spPr>
          <a:xfrm flipH="1">
            <a:off x="6595825" y="6487850"/>
            <a:ext cx="1136700" cy="650400"/>
          </a:xfrm>
          <a:prstGeom prst="straightConnector1">
            <a:avLst/>
          </a:prstGeom>
          <a:noFill/>
          <a:ln w="28575" cap="flat" cmpd="sng">
            <a:solidFill>
              <a:srgbClr val="741B4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130" name="Google Shape;130;g350d85ac768_0_102"/>
          <p:cNvCxnSpPr/>
          <p:nvPr/>
        </p:nvCxnSpPr>
        <p:spPr>
          <a:xfrm rot="10800000" flipH="1">
            <a:off x="9944925" y="2548775"/>
            <a:ext cx="802800" cy="652500"/>
          </a:xfrm>
          <a:prstGeom prst="straightConnector1">
            <a:avLst/>
          </a:prstGeom>
          <a:noFill/>
          <a:ln w="28575" cap="flat" cmpd="sng">
            <a:solidFill>
              <a:srgbClr val="741B4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131" name="Google Shape;131;g350d85ac768_0_102"/>
          <p:cNvCxnSpPr/>
          <p:nvPr/>
        </p:nvCxnSpPr>
        <p:spPr>
          <a:xfrm rot="10800000" flipH="1">
            <a:off x="11169525" y="4817175"/>
            <a:ext cx="1017300" cy="432300"/>
          </a:xfrm>
          <a:prstGeom prst="straightConnector1">
            <a:avLst/>
          </a:prstGeom>
          <a:noFill/>
          <a:ln w="28575" cap="flat" cmpd="sng">
            <a:solidFill>
              <a:srgbClr val="741B4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132" name="Google Shape;132;g350d85ac768_0_102"/>
          <p:cNvCxnSpPr/>
          <p:nvPr/>
        </p:nvCxnSpPr>
        <p:spPr>
          <a:xfrm>
            <a:off x="10601900" y="7062050"/>
            <a:ext cx="879900" cy="666000"/>
          </a:xfrm>
          <a:prstGeom prst="straightConnector1">
            <a:avLst/>
          </a:prstGeom>
          <a:noFill/>
          <a:ln w="28575" cap="flat" cmpd="sng">
            <a:solidFill>
              <a:srgbClr val="741B47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33" name="Google Shape;133;g350d85ac768_0_102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g350d85ac768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50d85ac768_0_102"/>
          <p:cNvSpPr/>
          <p:nvPr/>
        </p:nvSpPr>
        <p:spPr>
          <a:xfrm>
            <a:off x="6875275" y="2290075"/>
            <a:ext cx="4291289" cy="6093852"/>
          </a:xfrm>
          <a:custGeom>
            <a:avLst/>
            <a:gdLst/>
            <a:ahLst/>
            <a:cxnLst/>
            <a:rect l="l" t="t" r="r" b="b"/>
            <a:pathLst>
              <a:path w="4001202" h="5845422" extrusionOk="0">
                <a:moveTo>
                  <a:pt x="0" y="0"/>
                </a:moveTo>
                <a:lnTo>
                  <a:pt x="4001202" y="0"/>
                </a:lnTo>
                <a:lnTo>
                  <a:pt x="4001202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56d61ec175_0_75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682" name="Google Shape;682;g356d61ec175_0_75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683" name="Google Shape;683;g356d61ec175_0_75"/>
          <p:cNvSpPr/>
          <p:nvPr/>
        </p:nvSpPr>
        <p:spPr>
          <a:xfrm>
            <a:off x="3284966" y="8470430"/>
            <a:ext cx="1341600" cy="8619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356d61ec175_0_75"/>
          <p:cNvSpPr/>
          <p:nvPr/>
        </p:nvSpPr>
        <p:spPr>
          <a:xfrm>
            <a:off x="757200" y="1907800"/>
            <a:ext cx="7784573" cy="7764311"/>
          </a:xfrm>
          <a:custGeom>
            <a:avLst/>
            <a:gdLst/>
            <a:ahLst/>
            <a:cxnLst/>
            <a:rect l="l" t="t" r="r" b="b"/>
            <a:pathLst>
              <a:path w="8922147" h="9081066" extrusionOk="0">
                <a:moveTo>
                  <a:pt x="0" y="0"/>
                </a:moveTo>
                <a:lnTo>
                  <a:pt x="8922147" y="0"/>
                </a:lnTo>
                <a:lnTo>
                  <a:pt x="8922147" y="9081066"/>
                </a:lnTo>
                <a:lnTo>
                  <a:pt x="0" y="9081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29000"/>
            </a:blip>
            <a:stretch>
              <a:fillRect/>
            </a:stretch>
          </a:blipFill>
          <a:ln>
            <a:noFill/>
          </a:ln>
        </p:spPr>
      </p:sp>
      <p:sp>
        <p:nvSpPr>
          <p:cNvPr id="685" name="Google Shape;685;g356d61ec175_0_75"/>
          <p:cNvSpPr/>
          <p:nvPr/>
        </p:nvSpPr>
        <p:spPr>
          <a:xfrm>
            <a:off x="4195627" y="2729129"/>
            <a:ext cx="918328" cy="908998"/>
          </a:xfrm>
          <a:custGeom>
            <a:avLst/>
            <a:gdLst/>
            <a:ahLst/>
            <a:cxnLst/>
            <a:rect l="l" t="t" r="r" b="b"/>
            <a:pathLst>
              <a:path w="1052525" h="1063156" extrusionOk="0">
                <a:moveTo>
                  <a:pt x="0" y="0"/>
                </a:moveTo>
                <a:lnTo>
                  <a:pt x="1052525" y="0"/>
                </a:lnTo>
                <a:lnTo>
                  <a:pt x="1052525" y="1063156"/>
                </a:lnTo>
                <a:lnTo>
                  <a:pt x="0" y="1063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86" name="Google Shape;686;g356d61ec175_0_75"/>
          <p:cNvSpPr txBox="1"/>
          <p:nvPr/>
        </p:nvSpPr>
        <p:spPr>
          <a:xfrm>
            <a:off x="2774188" y="3744925"/>
            <a:ext cx="3750600" cy="1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INTEGRAÇÃO AB-VE</a:t>
            </a:r>
            <a:endParaRPr/>
          </a:p>
        </p:txBody>
      </p:sp>
      <p:sp>
        <p:nvSpPr>
          <p:cNvPr id="687" name="Google Shape;687;g356d61ec175_0_75"/>
          <p:cNvSpPr/>
          <p:nvPr/>
        </p:nvSpPr>
        <p:spPr>
          <a:xfrm>
            <a:off x="2554145" y="8130384"/>
            <a:ext cx="991504" cy="804069"/>
          </a:xfrm>
          <a:custGeom>
            <a:avLst/>
            <a:gdLst/>
            <a:ahLst/>
            <a:cxnLst/>
            <a:rect l="l" t="t" r="r" b="b"/>
            <a:pathLst>
              <a:path w="1136394" h="940432" extrusionOk="0">
                <a:moveTo>
                  <a:pt x="0" y="0"/>
                </a:moveTo>
                <a:lnTo>
                  <a:pt x="1136394" y="0"/>
                </a:lnTo>
                <a:lnTo>
                  <a:pt x="1136394" y="940432"/>
                </a:lnTo>
                <a:lnTo>
                  <a:pt x="0" y="940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88" name="Google Shape;688;g356d61ec175_0_75"/>
          <p:cNvSpPr/>
          <p:nvPr/>
        </p:nvSpPr>
        <p:spPr>
          <a:xfrm>
            <a:off x="2601330" y="6017612"/>
            <a:ext cx="665584" cy="899634"/>
          </a:xfrm>
          <a:custGeom>
            <a:avLst/>
            <a:gdLst/>
            <a:ahLst/>
            <a:cxnLst/>
            <a:rect l="l" t="t" r="r" b="b"/>
            <a:pathLst>
              <a:path w="762847" h="1052203" extrusionOk="0">
                <a:moveTo>
                  <a:pt x="0" y="0"/>
                </a:moveTo>
                <a:lnTo>
                  <a:pt x="762847" y="0"/>
                </a:lnTo>
                <a:lnTo>
                  <a:pt x="762847" y="1052203"/>
                </a:lnTo>
                <a:lnTo>
                  <a:pt x="0" y="1052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89" name="Google Shape;689;g356d61ec175_0_75"/>
          <p:cNvSpPr/>
          <p:nvPr/>
        </p:nvSpPr>
        <p:spPr>
          <a:xfrm>
            <a:off x="6003186" y="5973931"/>
            <a:ext cx="886737" cy="868952"/>
          </a:xfrm>
          <a:custGeom>
            <a:avLst/>
            <a:gdLst/>
            <a:ahLst/>
            <a:cxnLst/>
            <a:rect l="l" t="t" r="r" b="b"/>
            <a:pathLst>
              <a:path w="1016318" h="1016318" extrusionOk="0">
                <a:moveTo>
                  <a:pt x="0" y="0"/>
                </a:moveTo>
                <a:lnTo>
                  <a:pt x="1016319" y="0"/>
                </a:lnTo>
                <a:lnTo>
                  <a:pt x="1016319" y="1016318"/>
                </a:lnTo>
                <a:lnTo>
                  <a:pt x="0" y="10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0" name="Google Shape;690;g356d61ec175_0_75"/>
          <p:cNvSpPr/>
          <p:nvPr/>
        </p:nvSpPr>
        <p:spPr>
          <a:xfrm>
            <a:off x="934329" y="6017612"/>
            <a:ext cx="877762" cy="831127"/>
          </a:xfrm>
          <a:custGeom>
            <a:avLst/>
            <a:gdLst/>
            <a:ahLst/>
            <a:cxnLst/>
            <a:rect l="l" t="t" r="r" b="b"/>
            <a:pathLst>
              <a:path w="1006031" h="972078" extrusionOk="0">
                <a:moveTo>
                  <a:pt x="0" y="0"/>
                </a:moveTo>
                <a:lnTo>
                  <a:pt x="1006031" y="0"/>
                </a:lnTo>
                <a:lnTo>
                  <a:pt x="1006031" y="972078"/>
                </a:lnTo>
                <a:lnTo>
                  <a:pt x="0" y="972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1" name="Google Shape;691;g356d61ec175_0_75"/>
          <p:cNvSpPr/>
          <p:nvPr/>
        </p:nvSpPr>
        <p:spPr>
          <a:xfrm>
            <a:off x="4282689" y="6017612"/>
            <a:ext cx="908444" cy="901699"/>
          </a:xfrm>
          <a:custGeom>
            <a:avLst/>
            <a:gdLst/>
            <a:ahLst/>
            <a:cxnLst/>
            <a:rect l="l" t="t" r="r" b="b"/>
            <a:pathLst>
              <a:path w="1041196" h="1054619" extrusionOk="0">
                <a:moveTo>
                  <a:pt x="0" y="0"/>
                </a:moveTo>
                <a:lnTo>
                  <a:pt x="1041196" y="0"/>
                </a:lnTo>
                <a:lnTo>
                  <a:pt x="1041196" y="1054619"/>
                </a:lnTo>
                <a:lnTo>
                  <a:pt x="0" y="1054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2" name="Google Shape;692;g356d61ec175_0_75"/>
          <p:cNvSpPr/>
          <p:nvPr/>
        </p:nvSpPr>
        <p:spPr>
          <a:xfrm>
            <a:off x="896190" y="7971019"/>
            <a:ext cx="953923" cy="905577"/>
          </a:xfrm>
          <a:custGeom>
            <a:avLst/>
            <a:gdLst/>
            <a:ahLst/>
            <a:cxnLst/>
            <a:rect l="l" t="t" r="r" b="b"/>
            <a:pathLst>
              <a:path w="1093321" h="1059154" extrusionOk="0">
                <a:moveTo>
                  <a:pt x="0" y="0"/>
                </a:moveTo>
                <a:lnTo>
                  <a:pt x="1093321" y="0"/>
                </a:lnTo>
                <a:lnTo>
                  <a:pt x="1093321" y="1059154"/>
                </a:lnTo>
                <a:lnTo>
                  <a:pt x="0" y="1059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3" name="Google Shape;693;g356d61ec175_0_75"/>
          <p:cNvSpPr/>
          <p:nvPr/>
        </p:nvSpPr>
        <p:spPr>
          <a:xfrm>
            <a:off x="4308929" y="8130384"/>
            <a:ext cx="1159874" cy="856720"/>
          </a:xfrm>
          <a:custGeom>
            <a:avLst/>
            <a:gdLst/>
            <a:ahLst/>
            <a:cxnLst/>
            <a:rect l="l" t="t" r="r" b="b"/>
            <a:pathLst>
              <a:path w="1329369" h="1002012" extrusionOk="0">
                <a:moveTo>
                  <a:pt x="0" y="0"/>
                </a:moveTo>
                <a:lnTo>
                  <a:pt x="1329370" y="0"/>
                </a:lnTo>
                <a:lnTo>
                  <a:pt x="1329370" y="1002012"/>
                </a:lnTo>
                <a:lnTo>
                  <a:pt x="0" y="1002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4" name="Google Shape;694;g356d61ec175_0_75"/>
          <p:cNvSpPr/>
          <p:nvPr/>
        </p:nvSpPr>
        <p:spPr>
          <a:xfrm>
            <a:off x="6052340" y="8275780"/>
            <a:ext cx="837659" cy="601279"/>
          </a:xfrm>
          <a:custGeom>
            <a:avLst/>
            <a:gdLst/>
            <a:ahLst/>
            <a:cxnLst/>
            <a:rect l="l" t="t" r="r" b="b"/>
            <a:pathLst>
              <a:path w="960068" h="703250" extrusionOk="0">
                <a:moveTo>
                  <a:pt x="0" y="0"/>
                </a:moveTo>
                <a:lnTo>
                  <a:pt x="960069" y="0"/>
                </a:lnTo>
                <a:lnTo>
                  <a:pt x="960069" y="703250"/>
                </a:lnTo>
                <a:lnTo>
                  <a:pt x="0" y="703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5" name="Google Shape;695;g356d61ec175_0_75"/>
          <p:cNvSpPr/>
          <p:nvPr/>
        </p:nvSpPr>
        <p:spPr>
          <a:xfrm>
            <a:off x="7701946" y="6127730"/>
            <a:ext cx="850542" cy="833482"/>
          </a:xfrm>
          <a:custGeom>
            <a:avLst/>
            <a:gdLst/>
            <a:ahLst/>
            <a:cxnLst/>
            <a:rect l="l" t="t" r="r" b="b"/>
            <a:pathLst>
              <a:path w="974833" h="974833" extrusionOk="0">
                <a:moveTo>
                  <a:pt x="0" y="0"/>
                </a:moveTo>
                <a:lnTo>
                  <a:pt x="974833" y="0"/>
                </a:lnTo>
                <a:lnTo>
                  <a:pt x="974833" y="974833"/>
                </a:lnTo>
                <a:lnTo>
                  <a:pt x="0" y="974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6" name="Google Shape;696;g356d61ec175_0_75"/>
          <p:cNvSpPr/>
          <p:nvPr/>
        </p:nvSpPr>
        <p:spPr>
          <a:xfrm>
            <a:off x="7473933" y="7644524"/>
            <a:ext cx="779205" cy="1231575"/>
          </a:xfrm>
          <a:custGeom>
            <a:avLst/>
            <a:gdLst/>
            <a:ahLst/>
            <a:cxnLst/>
            <a:rect l="l" t="t" r="r" b="b"/>
            <a:pathLst>
              <a:path w="893072" h="1440439" extrusionOk="0">
                <a:moveTo>
                  <a:pt x="0" y="0"/>
                </a:moveTo>
                <a:lnTo>
                  <a:pt x="893072" y="0"/>
                </a:lnTo>
                <a:lnTo>
                  <a:pt x="893072" y="1440439"/>
                </a:lnTo>
                <a:lnTo>
                  <a:pt x="0" y="1440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7" name="Google Shape;697;g356d61ec175_0_75"/>
          <p:cNvSpPr/>
          <p:nvPr/>
        </p:nvSpPr>
        <p:spPr>
          <a:xfrm>
            <a:off x="9164300" y="2533600"/>
            <a:ext cx="8865000" cy="6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0" lvl="0" indent="0" algn="just" rtl="0">
              <a:lnSpc>
                <a:spcPct val="16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ESTUDO DE CASO: POLÍTICA DE ATENÇÃO À PESSOA COM TUBERCULOSE</a:t>
            </a:r>
            <a:endParaRPr sz="28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just" rtl="0">
              <a:lnSpc>
                <a:spcPct val="16201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406400" algn="just" rtl="0">
              <a:lnSpc>
                <a:spcPct val="162018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Montserrat"/>
              <a:buChar char="○"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40 reuniões realizadas no período de junho/24 à abril/25</a:t>
            </a:r>
            <a:endParaRPr sz="28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406400" algn="just" rtl="0">
              <a:lnSpc>
                <a:spcPct val="162018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Char char="○"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03 Visitas realizadas conjuntamente aos Distritos Sanitários em 2025</a:t>
            </a:r>
            <a:endParaRPr sz="28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406400" algn="just" rtl="0">
              <a:lnSpc>
                <a:spcPct val="162018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Char char="○"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Planejamento conjunto 2025</a:t>
            </a:r>
            <a:endParaRPr sz="28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8" name="Google Shape;698;g356d61ec175_0_75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g356d61ec175_0_7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356d61ec175_0_75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701" name="Google Shape;701;g356d61ec175_0_75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702" name="Google Shape;702;g356d61ec175_0_75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03" name="Google Shape;703;g356d61ec175_0_75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56d61ec175_0_980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709" name="Google Shape;709;g356d61ec175_0_980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710" name="Google Shape;710;g356d61ec175_0_980"/>
          <p:cNvSpPr/>
          <p:nvPr/>
        </p:nvSpPr>
        <p:spPr>
          <a:xfrm>
            <a:off x="4880620" y="5759408"/>
            <a:ext cx="1617279" cy="1338393"/>
          </a:xfrm>
          <a:custGeom>
            <a:avLst/>
            <a:gdLst/>
            <a:ahLst/>
            <a:cxnLst/>
            <a:rect l="l" t="t" r="r" b="b"/>
            <a:pathLst>
              <a:path w="1617279" h="1338393" extrusionOk="0">
                <a:moveTo>
                  <a:pt x="0" y="0"/>
                </a:moveTo>
                <a:lnTo>
                  <a:pt x="1617279" y="0"/>
                </a:lnTo>
                <a:lnTo>
                  <a:pt x="1617279" y="1338393"/>
                </a:lnTo>
                <a:lnTo>
                  <a:pt x="0" y="1338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1" name="Google Shape;711;g356d61ec175_0_980"/>
          <p:cNvSpPr/>
          <p:nvPr/>
        </p:nvSpPr>
        <p:spPr>
          <a:xfrm>
            <a:off x="8789167" y="2313861"/>
            <a:ext cx="1085660" cy="1497461"/>
          </a:xfrm>
          <a:custGeom>
            <a:avLst/>
            <a:gdLst/>
            <a:ahLst/>
            <a:cxnLst/>
            <a:rect l="l" t="t" r="r" b="b"/>
            <a:pathLst>
              <a:path w="1085660" h="1497461" extrusionOk="0">
                <a:moveTo>
                  <a:pt x="0" y="0"/>
                </a:moveTo>
                <a:lnTo>
                  <a:pt x="1085659" y="0"/>
                </a:lnTo>
                <a:lnTo>
                  <a:pt x="1085659" y="1497461"/>
                </a:lnTo>
                <a:lnTo>
                  <a:pt x="0" y="1497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2" name="Google Shape;712;g356d61ec175_0_980"/>
          <p:cNvSpPr/>
          <p:nvPr/>
        </p:nvSpPr>
        <p:spPr>
          <a:xfrm>
            <a:off x="15730359" y="2364931"/>
            <a:ext cx="1446392" cy="1446392"/>
          </a:xfrm>
          <a:custGeom>
            <a:avLst/>
            <a:gdLst/>
            <a:ahLst/>
            <a:cxnLst/>
            <a:rect l="l" t="t" r="r" b="b"/>
            <a:pathLst>
              <a:path w="1446392" h="1446392" extrusionOk="0">
                <a:moveTo>
                  <a:pt x="0" y="0"/>
                </a:moveTo>
                <a:lnTo>
                  <a:pt x="1446392" y="0"/>
                </a:lnTo>
                <a:lnTo>
                  <a:pt x="1446392" y="1446391"/>
                </a:lnTo>
                <a:lnTo>
                  <a:pt x="0" y="1446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3" name="Google Shape;713;g356d61ec175_0_980"/>
          <p:cNvSpPr/>
          <p:nvPr/>
        </p:nvSpPr>
        <p:spPr>
          <a:xfrm>
            <a:off x="4973384" y="2398629"/>
            <a:ext cx="1431751" cy="1383429"/>
          </a:xfrm>
          <a:custGeom>
            <a:avLst/>
            <a:gdLst/>
            <a:ahLst/>
            <a:cxnLst/>
            <a:rect l="l" t="t" r="r" b="b"/>
            <a:pathLst>
              <a:path w="1431751" h="1383429" extrusionOk="0">
                <a:moveTo>
                  <a:pt x="0" y="0"/>
                </a:moveTo>
                <a:lnTo>
                  <a:pt x="1431751" y="0"/>
                </a:lnTo>
                <a:lnTo>
                  <a:pt x="1431751" y="1383429"/>
                </a:lnTo>
                <a:lnTo>
                  <a:pt x="0" y="1383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4" name="Google Shape;714;g356d61ec175_0_980"/>
          <p:cNvSpPr/>
          <p:nvPr/>
        </p:nvSpPr>
        <p:spPr>
          <a:xfrm>
            <a:off x="12326094" y="2255126"/>
            <a:ext cx="1481797" cy="1500899"/>
          </a:xfrm>
          <a:custGeom>
            <a:avLst/>
            <a:gdLst/>
            <a:ahLst/>
            <a:cxnLst/>
            <a:rect l="l" t="t" r="r" b="b"/>
            <a:pathLst>
              <a:path w="1481797" h="1500899" extrusionOk="0">
                <a:moveTo>
                  <a:pt x="0" y="0"/>
                </a:moveTo>
                <a:lnTo>
                  <a:pt x="1481796" y="0"/>
                </a:lnTo>
                <a:lnTo>
                  <a:pt x="1481796" y="1500899"/>
                </a:lnTo>
                <a:lnTo>
                  <a:pt x="0" y="1500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5" name="Google Shape;715;g356d61ec175_0_980"/>
          <p:cNvSpPr/>
          <p:nvPr/>
        </p:nvSpPr>
        <p:spPr>
          <a:xfrm>
            <a:off x="1438381" y="2366066"/>
            <a:ext cx="1555979" cy="1507354"/>
          </a:xfrm>
          <a:custGeom>
            <a:avLst/>
            <a:gdLst/>
            <a:ahLst/>
            <a:cxnLst/>
            <a:rect l="l" t="t" r="r" b="b"/>
            <a:pathLst>
              <a:path w="1555979" h="1507354" extrusionOk="0">
                <a:moveTo>
                  <a:pt x="0" y="0"/>
                </a:moveTo>
                <a:lnTo>
                  <a:pt x="1555978" y="0"/>
                </a:lnTo>
                <a:lnTo>
                  <a:pt x="1555978" y="1507355"/>
                </a:lnTo>
                <a:lnTo>
                  <a:pt x="0" y="1507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6" name="Google Shape;716;g356d61ec175_0_980"/>
          <p:cNvSpPr/>
          <p:nvPr/>
        </p:nvSpPr>
        <p:spPr>
          <a:xfrm>
            <a:off x="8333278" y="5752948"/>
            <a:ext cx="1891916" cy="1426031"/>
          </a:xfrm>
          <a:custGeom>
            <a:avLst/>
            <a:gdLst/>
            <a:ahLst/>
            <a:cxnLst/>
            <a:rect l="l" t="t" r="r" b="b"/>
            <a:pathLst>
              <a:path w="1891916" h="1426031" extrusionOk="0">
                <a:moveTo>
                  <a:pt x="0" y="0"/>
                </a:moveTo>
                <a:lnTo>
                  <a:pt x="1891916" y="0"/>
                </a:lnTo>
                <a:lnTo>
                  <a:pt x="1891916" y="1426032"/>
                </a:lnTo>
                <a:lnTo>
                  <a:pt x="0" y="1426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7" name="Google Shape;717;g356d61ec175_0_980"/>
          <p:cNvSpPr/>
          <p:nvPr/>
        </p:nvSpPr>
        <p:spPr>
          <a:xfrm>
            <a:off x="12041822" y="5840587"/>
            <a:ext cx="1366338" cy="1000843"/>
          </a:xfrm>
          <a:custGeom>
            <a:avLst/>
            <a:gdLst/>
            <a:ahLst/>
            <a:cxnLst/>
            <a:rect l="l" t="t" r="r" b="b"/>
            <a:pathLst>
              <a:path w="1366338" h="1000843" extrusionOk="0">
                <a:moveTo>
                  <a:pt x="0" y="0"/>
                </a:moveTo>
                <a:lnTo>
                  <a:pt x="1366338" y="0"/>
                </a:lnTo>
                <a:lnTo>
                  <a:pt x="1366338" y="1000842"/>
                </a:lnTo>
                <a:lnTo>
                  <a:pt x="0" y="1000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8" name="Google Shape;718;g356d61ec175_0_980"/>
          <p:cNvSpPr/>
          <p:nvPr/>
        </p:nvSpPr>
        <p:spPr>
          <a:xfrm>
            <a:off x="1438381" y="5943000"/>
            <a:ext cx="1472547" cy="1472547"/>
          </a:xfrm>
          <a:custGeom>
            <a:avLst/>
            <a:gdLst/>
            <a:ahLst/>
            <a:cxnLst/>
            <a:rect l="l" t="t" r="r" b="b"/>
            <a:pathLst>
              <a:path w="1472547" h="1472547" extrusionOk="0">
                <a:moveTo>
                  <a:pt x="0" y="0"/>
                </a:moveTo>
                <a:lnTo>
                  <a:pt x="1472546" y="0"/>
                </a:lnTo>
                <a:lnTo>
                  <a:pt x="1472546" y="1472546"/>
                </a:lnTo>
                <a:lnTo>
                  <a:pt x="0" y="1472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9" name="Google Shape;719;g356d61ec175_0_980"/>
          <p:cNvSpPr/>
          <p:nvPr/>
        </p:nvSpPr>
        <p:spPr>
          <a:xfrm>
            <a:off x="15726059" y="5608284"/>
            <a:ext cx="973831" cy="1570695"/>
          </a:xfrm>
          <a:custGeom>
            <a:avLst/>
            <a:gdLst/>
            <a:ahLst/>
            <a:cxnLst/>
            <a:rect l="l" t="t" r="r" b="b"/>
            <a:pathLst>
              <a:path w="973831" h="1570695" extrusionOk="0">
                <a:moveTo>
                  <a:pt x="0" y="0"/>
                </a:moveTo>
                <a:lnTo>
                  <a:pt x="973831" y="0"/>
                </a:lnTo>
                <a:lnTo>
                  <a:pt x="973831" y="1570696"/>
                </a:lnTo>
                <a:lnTo>
                  <a:pt x="0" y="1570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0" name="Google Shape;720;g356d61ec175_0_980"/>
          <p:cNvSpPr txBox="1"/>
          <p:nvPr/>
        </p:nvSpPr>
        <p:spPr>
          <a:xfrm>
            <a:off x="4041950" y="7178355"/>
            <a:ext cx="32946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INFORMATIZAÇÃO DO BOLETIM DE ACOMPANHAMENTO</a:t>
            </a:r>
            <a:endParaRPr sz="2500"/>
          </a:p>
        </p:txBody>
      </p:sp>
      <p:sp>
        <p:nvSpPr>
          <p:cNvPr id="721" name="Google Shape;721;g356d61ec175_0_980"/>
          <p:cNvSpPr txBox="1"/>
          <p:nvPr/>
        </p:nvSpPr>
        <p:spPr>
          <a:xfrm>
            <a:off x="7684687" y="4006736"/>
            <a:ext cx="32946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INTEGRAÇÃO GESTÃO-US (VISITAS AB-VE-US / GT)</a:t>
            </a:r>
            <a:endParaRPr sz="2500"/>
          </a:p>
        </p:txBody>
      </p:sp>
      <p:sp>
        <p:nvSpPr>
          <p:cNvPr id="722" name="Google Shape;722;g356d61ec175_0_980"/>
          <p:cNvSpPr txBox="1"/>
          <p:nvPr/>
        </p:nvSpPr>
        <p:spPr>
          <a:xfrm>
            <a:off x="4129602" y="3959799"/>
            <a:ext cx="31194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DIAGNÓSTICO E ELEIÇÃO DE US PRIORITÁRIAS</a:t>
            </a:r>
            <a:endParaRPr sz="2500"/>
          </a:p>
        </p:txBody>
      </p:sp>
      <p:sp>
        <p:nvSpPr>
          <p:cNvPr id="723" name="Google Shape;723;g356d61ec175_0_980"/>
          <p:cNvSpPr txBox="1"/>
          <p:nvPr/>
        </p:nvSpPr>
        <p:spPr>
          <a:xfrm>
            <a:off x="303138" y="3959799"/>
            <a:ext cx="38265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PLANILHA ÚNICA DE MONITORAMENTO DISTRITAL</a:t>
            </a:r>
            <a:endParaRPr sz="2500"/>
          </a:p>
        </p:txBody>
      </p:sp>
      <p:sp>
        <p:nvSpPr>
          <p:cNvPr id="724" name="Google Shape;724;g356d61ec175_0_980"/>
          <p:cNvSpPr txBox="1"/>
          <p:nvPr/>
        </p:nvSpPr>
        <p:spPr>
          <a:xfrm>
            <a:off x="7784367" y="7230529"/>
            <a:ext cx="30069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REESTRUTURAÇÃO DA VIGILÂNCIA DO ÓBITO</a:t>
            </a:r>
            <a:endParaRPr sz="2500"/>
          </a:p>
        </p:txBody>
      </p:sp>
      <p:sp>
        <p:nvSpPr>
          <p:cNvPr id="725" name="Google Shape;725;g356d61ec175_0_980"/>
          <p:cNvSpPr txBox="1"/>
          <p:nvPr/>
        </p:nvSpPr>
        <p:spPr>
          <a:xfrm>
            <a:off x="11807238" y="4108806"/>
            <a:ext cx="26724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INTEGRAÇÃO NC-ND (VISITAS)</a:t>
            </a:r>
            <a:endParaRPr sz="2500"/>
          </a:p>
        </p:txBody>
      </p:sp>
      <p:sp>
        <p:nvSpPr>
          <p:cNvPr id="726" name="Google Shape;726;g356d61ec175_0_980"/>
          <p:cNvSpPr txBox="1"/>
          <p:nvPr/>
        </p:nvSpPr>
        <p:spPr>
          <a:xfrm>
            <a:off x="11266035" y="7169455"/>
            <a:ext cx="34191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FLUXO DE MEDICAÇÃO E GARANTIA DE RESERVA</a:t>
            </a:r>
            <a:endParaRPr sz="2500"/>
          </a:p>
        </p:txBody>
      </p:sp>
      <p:sp>
        <p:nvSpPr>
          <p:cNvPr id="727" name="Google Shape;727;g356d61ec175_0_980"/>
          <p:cNvSpPr txBox="1"/>
          <p:nvPr/>
        </p:nvSpPr>
        <p:spPr>
          <a:xfrm>
            <a:off x="15141815" y="4108806"/>
            <a:ext cx="2623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INTEGRAÇÃO SESAU-SAS</a:t>
            </a:r>
            <a:endParaRPr sz="2500"/>
          </a:p>
        </p:txBody>
      </p:sp>
      <p:sp>
        <p:nvSpPr>
          <p:cNvPr id="728" name="Google Shape;728;g356d61ec175_0_980"/>
          <p:cNvSpPr txBox="1"/>
          <p:nvPr/>
        </p:nvSpPr>
        <p:spPr>
          <a:xfrm>
            <a:off x="175400" y="7615325"/>
            <a:ext cx="395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TELEMONITORAMENTO </a:t>
            </a:r>
            <a:endParaRPr sz="2500"/>
          </a:p>
        </p:txBody>
      </p:sp>
      <p:sp>
        <p:nvSpPr>
          <p:cNvPr id="729" name="Google Shape;729;g356d61ec175_0_980"/>
          <p:cNvSpPr txBox="1"/>
          <p:nvPr/>
        </p:nvSpPr>
        <p:spPr>
          <a:xfrm>
            <a:off x="14434583" y="7406021"/>
            <a:ext cx="3556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FLUXO DE DIAGNÓSTICO</a:t>
            </a:r>
            <a:endParaRPr sz="2500"/>
          </a:p>
        </p:txBody>
      </p:sp>
      <p:sp>
        <p:nvSpPr>
          <p:cNvPr id="730" name="Google Shape;730;g356d61ec175_0_980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1" name="Google Shape;731;g356d61ec175_0_98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356d61ec175_0_980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733" name="Google Shape;733;g356d61ec175_0_980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734" name="Google Shape;734;g356d61ec175_0_980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35" name="Google Shape;735;g356d61ec175_0_980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56d61ec175_0_1033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741" name="Google Shape;741;g356d61ec175_0_1033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742" name="Google Shape;742;g356d61ec175_0_1033"/>
          <p:cNvSpPr txBox="1"/>
          <p:nvPr/>
        </p:nvSpPr>
        <p:spPr>
          <a:xfrm>
            <a:off x="1120688" y="5550449"/>
            <a:ext cx="3826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2E75B5"/>
                </a:solidFill>
              </a:rPr>
              <a:t>PLANILHA ÚNICA DE MONITORAMENTO </a:t>
            </a:r>
            <a:endParaRPr sz="2500" b="1">
              <a:solidFill>
                <a:srgbClr val="2E75B5"/>
              </a:solidFill>
            </a:endParaRPr>
          </a:p>
        </p:txBody>
      </p:sp>
      <p:sp>
        <p:nvSpPr>
          <p:cNvPr id="743" name="Google Shape;743;g356d61ec175_0_1033"/>
          <p:cNvSpPr/>
          <p:nvPr/>
        </p:nvSpPr>
        <p:spPr>
          <a:xfrm>
            <a:off x="5153950" y="4584450"/>
            <a:ext cx="1191300" cy="9660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3C64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g356d61ec175_0_1033"/>
          <p:cNvSpPr/>
          <p:nvPr/>
        </p:nvSpPr>
        <p:spPr>
          <a:xfrm>
            <a:off x="2255968" y="3704016"/>
            <a:ext cx="1555979" cy="1507354"/>
          </a:xfrm>
          <a:custGeom>
            <a:avLst/>
            <a:gdLst/>
            <a:ahLst/>
            <a:cxnLst/>
            <a:rect l="l" t="t" r="r" b="b"/>
            <a:pathLst>
              <a:path w="1555979" h="1507354" extrusionOk="0">
                <a:moveTo>
                  <a:pt x="0" y="0"/>
                </a:moveTo>
                <a:lnTo>
                  <a:pt x="1555978" y="0"/>
                </a:lnTo>
                <a:lnTo>
                  <a:pt x="1555978" y="1507355"/>
                </a:lnTo>
                <a:lnTo>
                  <a:pt x="0" y="1507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5" name="Google Shape;745;g356d61ec175_0_1033"/>
          <p:cNvSpPr/>
          <p:nvPr/>
        </p:nvSpPr>
        <p:spPr>
          <a:xfrm>
            <a:off x="6973850" y="3087250"/>
            <a:ext cx="31593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CASOS SUSPEITOS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g356d61ec175_0_1033"/>
          <p:cNvSpPr/>
          <p:nvPr/>
        </p:nvSpPr>
        <p:spPr>
          <a:xfrm>
            <a:off x="8496225" y="4584450"/>
            <a:ext cx="31593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ÓBITOS POR/COM TB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g356d61ec175_0_1033"/>
          <p:cNvSpPr/>
          <p:nvPr/>
        </p:nvSpPr>
        <p:spPr>
          <a:xfrm>
            <a:off x="10946225" y="3379175"/>
            <a:ext cx="31593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POSSÍVEIS SUBNOTIFICAÇÕES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g356d61ec175_0_1033"/>
          <p:cNvSpPr/>
          <p:nvPr/>
        </p:nvSpPr>
        <p:spPr>
          <a:xfrm>
            <a:off x="12717400" y="4763888"/>
            <a:ext cx="31593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REUNIÃO GT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g356d61ec175_0_1033"/>
          <p:cNvSpPr/>
          <p:nvPr/>
        </p:nvSpPr>
        <p:spPr>
          <a:xfrm>
            <a:off x="7204125" y="6081650"/>
            <a:ext cx="52266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BOLETIM DE ACOMPANHAMENTO DE CASOS CONFIRMADOS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g356d61ec175_0_1033"/>
          <p:cNvSpPr/>
          <p:nvPr/>
        </p:nvSpPr>
        <p:spPr>
          <a:xfrm>
            <a:off x="13231075" y="6179125"/>
            <a:ext cx="31593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 HIV NÃO REALIZADO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g356d61ec175_0_1033"/>
          <p:cNvSpPr/>
          <p:nvPr/>
        </p:nvSpPr>
        <p:spPr>
          <a:xfrm>
            <a:off x="7786925" y="7578838"/>
            <a:ext cx="31593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BUSCA ATIVA DE ABANDONO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g356d61ec175_0_1033"/>
          <p:cNvSpPr/>
          <p:nvPr/>
        </p:nvSpPr>
        <p:spPr>
          <a:xfrm>
            <a:off x="11851250" y="7594375"/>
            <a:ext cx="3159300" cy="966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472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ENTRAVES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g356d61ec175_0_1033"/>
          <p:cNvSpPr/>
          <p:nvPr/>
        </p:nvSpPr>
        <p:spPr>
          <a:xfrm rot="5400000">
            <a:off x="14310875" y="4992475"/>
            <a:ext cx="6221400" cy="966000"/>
          </a:xfrm>
          <a:prstGeom prst="bevel">
            <a:avLst>
              <a:gd name="adj" fmla="val 12500"/>
            </a:avLst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UNIDADES DE SAÚDE PRIORITÁRIAS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g356d61ec175_0_1033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5" name="Google Shape;755;g356d61ec175_0_10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356d61ec175_0_1033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757" name="Google Shape;757;g356d61ec175_0_1033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758" name="Google Shape;758;g356d61ec175_0_1033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59" name="Google Shape;759;g356d61ec175_0_1033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56d61ec175_0_1084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765" name="Google Shape;765;g356d61ec175_0_1084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766" name="Google Shape;766;g356d61ec175_0_1084"/>
          <p:cNvSpPr/>
          <p:nvPr/>
        </p:nvSpPr>
        <p:spPr>
          <a:xfrm>
            <a:off x="152299" y="2034288"/>
            <a:ext cx="966432" cy="954566"/>
          </a:xfrm>
          <a:custGeom>
            <a:avLst/>
            <a:gdLst/>
            <a:ahLst/>
            <a:cxnLst/>
            <a:rect l="l" t="t" r="r" b="b"/>
            <a:pathLst>
              <a:path w="1431751" h="1383429" extrusionOk="0">
                <a:moveTo>
                  <a:pt x="0" y="0"/>
                </a:moveTo>
                <a:lnTo>
                  <a:pt x="1431751" y="0"/>
                </a:lnTo>
                <a:lnTo>
                  <a:pt x="1431751" y="1383429"/>
                </a:lnTo>
                <a:lnTo>
                  <a:pt x="0" y="1383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7" name="Google Shape;767;g356d61ec175_0_1084"/>
          <p:cNvSpPr txBox="1"/>
          <p:nvPr/>
        </p:nvSpPr>
        <p:spPr>
          <a:xfrm>
            <a:off x="1383001" y="2435663"/>
            <a:ext cx="16102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DIAGNÓSTICO E ELEIÇÃO DE UNIDADES PRIORITÁRIAS</a:t>
            </a:r>
            <a:endParaRPr sz="2500" b="1"/>
          </a:p>
        </p:txBody>
      </p:sp>
      <p:pic>
        <p:nvPicPr>
          <p:cNvPr id="768" name="Google Shape;768;g356d61ec175_0_1084"/>
          <p:cNvPicPr preferRelativeResize="0"/>
          <p:nvPr/>
        </p:nvPicPr>
        <p:blipFill rotWithShape="1">
          <a:blip r:embed="rId6">
            <a:alphaModFix/>
          </a:blip>
          <a:srcRect l="35793" t="39282" r="42328" b="42371"/>
          <a:stretch/>
        </p:blipFill>
        <p:spPr>
          <a:xfrm>
            <a:off x="12708300" y="3244850"/>
            <a:ext cx="4381642" cy="20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356d61ec175_0_1084"/>
          <p:cNvPicPr preferRelativeResize="0"/>
          <p:nvPr/>
        </p:nvPicPr>
        <p:blipFill rotWithShape="1">
          <a:blip r:embed="rId7">
            <a:alphaModFix/>
          </a:blip>
          <a:srcRect l="7504" t="52963" r="7598" b="20717"/>
          <a:stretch/>
        </p:blipFill>
        <p:spPr>
          <a:xfrm>
            <a:off x="197975" y="3555249"/>
            <a:ext cx="11852026" cy="206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g356d61ec175_0_1084"/>
          <p:cNvSpPr txBox="1"/>
          <p:nvPr/>
        </p:nvSpPr>
        <p:spPr>
          <a:xfrm>
            <a:off x="525225" y="5983775"/>
            <a:ext cx="7091100" cy="28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Impacto das Intervenções da Integração AB-VE nas Unidades Prioritárias (média + alta) Setembro/2024 e em Fevereiro/2025</a:t>
            </a:r>
            <a:endParaRPr sz="3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1" name="Google Shape;771;g356d61ec175_0_1084"/>
          <p:cNvSpPr/>
          <p:nvPr/>
        </p:nvSpPr>
        <p:spPr>
          <a:xfrm>
            <a:off x="7614250" y="6946050"/>
            <a:ext cx="2113200" cy="10566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g356d61ec175_0_1084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3" name="Google Shape;773;g356d61ec175_0_10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g356d61ec175_0_1084"/>
          <p:cNvSpPr/>
          <p:nvPr/>
        </p:nvSpPr>
        <p:spPr>
          <a:xfrm>
            <a:off x="10107076" y="5621965"/>
            <a:ext cx="7091097" cy="3821490"/>
          </a:xfrm>
          <a:custGeom>
            <a:avLst/>
            <a:gdLst/>
            <a:ahLst/>
            <a:cxnLst/>
            <a:rect l="l" t="t" r="r" b="b"/>
            <a:pathLst>
              <a:path w="8293681" h="4367417" extrusionOk="0">
                <a:moveTo>
                  <a:pt x="0" y="0"/>
                </a:moveTo>
                <a:lnTo>
                  <a:pt x="8293681" y="0"/>
                </a:lnTo>
                <a:lnTo>
                  <a:pt x="8293681" y="4367417"/>
                </a:lnTo>
                <a:lnTo>
                  <a:pt x="0" y="4367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75" name="Google Shape;775;g356d61ec175_0_1084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776" name="Google Shape;776;g356d61ec175_0_1084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777" name="Google Shape;777;g356d61ec175_0_1084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78" name="Google Shape;778;g356d61ec175_0_1084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56d61ec175_0_1156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784" name="Google Shape;784;g356d61ec175_0_1156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785" name="Google Shape;785;g356d61ec175_0_1156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786" name="Google Shape;786;g356d61ec175_0_1156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787" name="Google Shape;787;g356d61ec175_0_1156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88" name="Google Shape;788;g356d61ec175_0_1156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sp>
        <p:nvSpPr>
          <p:cNvPr id="789" name="Google Shape;789;g356d61ec175_0_1156"/>
          <p:cNvSpPr/>
          <p:nvPr/>
        </p:nvSpPr>
        <p:spPr>
          <a:xfrm>
            <a:off x="538938" y="2244050"/>
            <a:ext cx="1940967" cy="2070110"/>
          </a:xfrm>
          <a:custGeom>
            <a:avLst/>
            <a:gdLst/>
            <a:ahLst/>
            <a:cxnLst/>
            <a:rect l="l" t="t" r="r" b="b"/>
            <a:pathLst>
              <a:path w="3056641" h="2957300" extrusionOk="0">
                <a:moveTo>
                  <a:pt x="0" y="0"/>
                </a:moveTo>
                <a:lnTo>
                  <a:pt x="3056641" y="0"/>
                </a:lnTo>
                <a:lnTo>
                  <a:pt x="3056641" y="2957300"/>
                </a:lnTo>
                <a:lnTo>
                  <a:pt x="0" y="2957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0" name="Google Shape;790;g356d61ec175_0_1156"/>
          <p:cNvSpPr txBox="1"/>
          <p:nvPr/>
        </p:nvSpPr>
        <p:spPr>
          <a:xfrm>
            <a:off x="876500" y="4442725"/>
            <a:ext cx="7016100" cy="46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4572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As visitas serão realizadas conjuntamente pelos representantes distritais da gestão da Atenção Básica e da Vigilância Epidemiológica e devem favorecer o diálogo com os profissionais sobre a situação dos casos de tuberculose acompanhados na unidade, ofertar o apoio em casos complexos e promover as recomendações necessárias</a:t>
            </a:r>
            <a:endParaRPr sz="25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1" name="Google Shape;791;g356d61ec175_0_1156"/>
          <p:cNvSpPr/>
          <p:nvPr/>
        </p:nvSpPr>
        <p:spPr>
          <a:xfrm>
            <a:off x="9307250" y="6807487"/>
            <a:ext cx="7801650" cy="2033531"/>
          </a:xfrm>
          <a:custGeom>
            <a:avLst/>
            <a:gdLst/>
            <a:ahLst/>
            <a:cxnLst/>
            <a:rect l="l" t="t" r="r" b="b"/>
            <a:pathLst>
              <a:path w="7060317" h="1861356" extrusionOk="0">
                <a:moveTo>
                  <a:pt x="0" y="0"/>
                </a:moveTo>
                <a:lnTo>
                  <a:pt x="7060317" y="0"/>
                </a:lnTo>
                <a:lnTo>
                  <a:pt x="7060317" y="1861357"/>
                </a:lnTo>
                <a:lnTo>
                  <a:pt x="0" y="1861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2" name="Google Shape;792;g356d61ec175_0_1156"/>
          <p:cNvSpPr txBox="1"/>
          <p:nvPr/>
        </p:nvSpPr>
        <p:spPr>
          <a:xfrm>
            <a:off x="9322025" y="4987525"/>
            <a:ext cx="79830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68300" algn="l" rtl="0">
              <a:lnSpc>
                <a:spcPct val="14696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Montserrat"/>
              <a:buChar char="●"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BOLETIM DE ACOMPANHAMENTO DO  SINAN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4696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Montserrat"/>
              <a:buChar char="●"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BOLETIM DE ACOMPANHAMENTO DE CONTATOS 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4696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Montserrat"/>
              <a:buChar char="●"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CASOS NÃO ENCERRADOS 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g356d61ec175_0_1156"/>
          <p:cNvSpPr/>
          <p:nvPr/>
        </p:nvSpPr>
        <p:spPr>
          <a:xfrm>
            <a:off x="9359500" y="2336117"/>
            <a:ext cx="3518798" cy="566338"/>
          </a:xfrm>
          <a:custGeom>
            <a:avLst/>
            <a:gdLst/>
            <a:ahLst/>
            <a:cxnLst/>
            <a:rect l="l" t="t" r="r" b="b"/>
            <a:pathLst>
              <a:path w="3518798" h="566338" extrusionOk="0">
                <a:moveTo>
                  <a:pt x="0" y="0"/>
                </a:moveTo>
                <a:lnTo>
                  <a:pt x="3518798" y="0"/>
                </a:lnTo>
                <a:lnTo>
                  <a:pt x="3518798" y="566338"/>
                </a:lnTo>
                <a:lnTo>
                  <a:pt x="0" y="566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3229" t="-265921" r="-396169" b="-911869"/>
            </a:stretch>
          </a:blipFill>
          <a:ln>
            <a:noFill/>
          </a:ln>
        </p:spPr>
      </p:sp>
      <p:sp>
        <p:nvSpPr>
          <p:cNvPr id="794" name="Google Shape;794;g356d61ec175_0_1156"/>
          <p:cNvSpPr/>
          <p:nvPr/>
        </p:nvSpPr>
        <p:spPr>
          <a:xfrm>
            <a:off x="13179719" y="2316128"/>
            <a:ext cx="3582495" cy="653166"/>
          </a:xfrm>
          <a:custGeom>
            <a:avLst/>
            <a:gdLst/>
            <a:ahLst/>
            <a:cxnLst/>
            <a:rect l="l" t="t" r="r" b="b"/>
            <a:pathLst>
              <a:path w="3582495" h="653166" extrusionOk="0">
                <a:moveTo>
                  <a:pt x="0" y="0"/>
                </a:moveTo>
                <a:lnTo>
                  <a:pt x="3582495" y="0"/>
                </a:lnTo>
                <a:lnTo>
                  <a:pt x="3582495" y="653165"/>
                </a:lnTo>
                <a:lnTo>
                  <a:pt x="0" y="653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25607" t="-219144" r="-274742" b="-788766"/>
            </a:stretch>
          </a:blipFill>
          <a:ln>
            <a:noFill/>
          </a:ln>
        </p:spPr>
      </p:sp>
      <p:sp>
        <p:nvSpPr>
          <p:cNvPr id="795" name="Google Shape;795;g356d61ec175_0_1156"/>
          <p:cNvSpPr/>
          <p:nvPr/>
        </p:nvSpPr>
        <p:spPr>
          <a:xfrm>
            <a:off x="13189244" y="4015477"/>
            <a:ext cx="3586808" cy="684325"/>
          </a:xfrm>
          <a:custGeom>
            <a:avLst/>
            <a:gdLst/>
            <a:ahLst/>
            <a:cxnLst/>
            <a:rect l="l" t="t" r="r" b="b"/>
            <a:pathLst>
              <a:path w="3586808" h="684325" extrusionOk="0">
                <a:moveTo>
                  <a:pt x="0" y="0"/>
                </a:moveTo>
                <a:lnTo>
                  <a:pt x="3586808" y="0"/>
                </a:lnTo>
                <a:lnTo>
                  <a:pt x="3586808" y="684325"/>
                </a:lnTo>
                <a:lnTo>
                  <a:pt x="0" y="684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41903" t="-204589" r="-157846" b="-752828"/>
            </a:stretch>
          </a:blipFill>
          <a:ln>
            <a:noFill/>
          </a:ln>
        </p:spPr>
      </p:sp>
      <p:sp>
        <p:nvSpPr>
          <p:cNvPr id="796" name="Google Shape;796;g356d61ec175_0_1156"/>
          <p:cNvSpPr/>
          <p:nvPr/>
        </p:nvSpPr>
        <p:spPr>
          <a:xfrm>
            <a:off x="9340450" y="3073905"/>
            <a:ext cx="3657600" cy="707923"/>
          </a:xfrm>
          <a:custGeom>
            <a:avLst/>
            <a:gdLst/>
            <a:ahLst/>
            <a:cxnLst/>
            <a:rect l="l" t="t" r="r" b="b"/>
            <a:pathLst>
              <a:path w="3657600" h="707923" extrusionOk="0">
                <a:moveTo>
                  <a:pt x="0" y="0"/>
                </a:moveTo>
                <a:lnTo>
                  <a:pt x="3657600" y="0"/>
                </a:lnTo>
                <a:lnTo>
                  <a:pt x="3657600" y="707923"/>
                </a:lnTo>
                <a:lnTo>
                  <a:pt x="0" y="707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0149" t="-597679" r="-379926" b="-324501"/>
            </a:stretch>
          </a:blipFill>
          <a:ln>
            <a:noFill/>
          </a:ln>
        </p:spPr>
      </p:sp>
      <p:sp>
        <p:nvSpPr>
          <p:cNvPr id="797" name="Google Shape;797;g356d61ec175_0_1156"/>
          <p:cNvSpPr/>
          <p:nvPr/>
        </p:nvSpPr>
        <p:spPr>
          <a:xfrm>
            <a:off x="9474414" y="4101509"/>
            <a:ext cx="3610405" cy="566338"/>
          </a:xfrm>
          <a:custGeom>
            <a:avLst/>
            <a:gdLst/>
            <a:ahLst/>
            <a:cxnLst/>
            <a:rect l="l" t="t" r="r" b="b"/>
            <a:pathLst>
              <a:path w="3610405" h="566338" extrusionOk="0">
                <a:moveTo>
                  <a:pt x="0" y="0"/>
                </a:moveTo>
                <a:lnTo>
                  <a:pt x="3610405" y="0"/>
                </a:lnTo>
                <a:lnTo>
                  <a:pt x="3610405" y="566338"/>
                </a:lnTo>
                <a:lnTo>
                  <a:pt x="0" y="566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25300" t="-767880" r="-271174" b="-409748"/>
            </a:stretch>
          </a:blipFill>
          <a:ln>
            <a:noFill/>
          </a:ln>
        </p:spPr>
      </p:sp>
      <p:sp>
        <p:nvSpPr>
          <p:cNvPr id="798" name="Google Shape;798;g356d61ec175_0_1156"/>
          <p:cNvSpPr/>
          <p:nvPr/>
        </p:nvSpPr>
        <p:spPr>
          <a:xfrm>
            <a:off x="13179719" y="3150607"/>
            <a:ext cx="3586808" cy="731520"/>
          </a:xfrm>
          <a:custGeom>
            <a:avLst/>
            <a:gdLst/>
            <a:ahLst/>
            <a:cxnLst/>
            <a:rect l="l" t="t" r="r" b="b"/>
            <a:pathLst>
              <a:path w="3586808" h="731520" extrusionOk="0">
                <a:moveTo>
                  <a:pt x="0" y="0"/>
                </a:moveTo>
                <a:lnTo>
                  <a:pt x="3586808" y="0"/>
                </a:lnTo>
                <a:lnTo>
                  <a:pt x="3586808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40596" t="-584855" r="-159178" b="-304362"/>
            </a:stretch>
          </a:blipFill>
          <a:ln>
            <a:noFill/>
          </a:ln>
        </p:spPr>
      </p:sp>
      <p:sp>
        <p:nvSpPr>
          <p:cNvPr id="799" name="Google Shape;799;g356d61ec175_0_1156"/>
          <p:cNvSpPr txBox="1"/>
          <p:nvPr/>
        </p:nvSpPr>
        <p:spPr>
          <a:xfrm>
            <a:off x="9474413" y="6807475"/>
            <a:ext cx="7467300" cy="20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10">
                <a:solidFill>
                  <a:schemeClr val="dk1"/>
                </a:solidFill>
              </a:rPr>
              <a:t>EM UNIDADES SILENCIOSAS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10">
                <a:solidFill>
                  <a:schemeClr val="dk1"/>
                </a:solidFill>
              </a:rPr>
              <a:t>APRESENTAR O Nº DE EXAMES REALIZADOS PARA TB EM COMPARATIVO AO CÁLCULO DE SR ESPERADOS.</a:t>
            </a:r>
            <a:endParaRPr/>
          </a:p>
        </p:txBody>
      </p:sp>
      <p:sp>
        <p:nvSpPr>
          <p:cNvPr id="800" name="Google Shape;800;g356d61ec175_0_1156"/>
          <p:cNvSpPr txBox="1"/>
          <p:nvPr/>
        </p:nvSpPr>
        <p:spPr>
          <a:xfrm>
            <a:off x="3254625" y="2792663"/>
            <a:ext cx="3582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AÇÕES INTEGRADAS (VISITAS AB/VE/US)</a:t>
            </a:r>
            <a:endParaRPr sz="2500" b="1"/>
          </a:p>
        </p:txBody>
      </p:sp>
      <p:sp>
        <p:nvSpPr>
          <p:cNvPr id="801" name="Google Shape;801;g356d61ec175_0_1156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2" name="Google Shape;802;g356d61ec175_0_11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56d61ec175_0_1224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808" name="Google Shape;808;g356d61ec175_0_1224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809" name="Google Shape;809;g356d61ec175_0_1224"/>
          <p:cNvSpPr/>
          <p:nvPr/>
        </p:nvSpPr>
        <p:spPr>
          <a:xfrm>
            <a:off x="3586778" y="3156748"/>
            <a:ext cx="1609028" cy="1609028"/>
          </a:xfrm>
          <a:custGeom>
            <a:avLst/>
            <a:gdLst/>
            <a:ahLst/>
            <a:cxnLst/>
            <a:rect l="l" t="t" r="r" b="b"/>
            <a:pathLst>
              <a:path w="1609028" h="1609028" extrusionOk="0">
                <a:moveTo>
                  <a:pt x="0" y="0"/>
                </a:moveTo>
                <a:lnTo>
                  <a:pt x="1609028" y="0"/>
                </a:lnTo>
                <a:lnTo>
                  <a:pt x="1609028" y="1609029"/>
                </a:lnTo>
                <a:lnTo>
                  <a:pt x="0" y="1609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10" name="Google Shape;810;g356d61ec175_0_1224"/>
          <p:cNvSpPr txBox="1"/>
          <p:nvPr/>
        </p:nvSpPr>
        <p:spPr>
          <a:xfrm>
            <a:off x="3041949" y="5118397"/>
            <a:ext cx="29184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INTEGRAÇÃO SESAU-SAS</a:t>
            </a:r>
            <a:endParaRPr sz="29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1" name="Google Shape;811;g356d61ec175_0_1224"/>
          <p:cNvSpPr txBox="1"/>
          <p:nvPr/>
        </p:nvSpPr>
        <p:spPr>
          <a:xfrm>
            <a:off x="1424077" y="6507077"/>
            <a:ext cx="5934300" cy="1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APRESENTAÇÃO DO PANORAMA DA PESSOA EM SITUAÇÃO DE RUA COM TUBERCULOSE E ARTICULAÇÃO DE FLUXO COM EQUIPAMENTOS DA SAS</a:t>
            </a:r>
            <a:endParaRPr/>
          </a:p>
        </p:txBody>
      </p:sp>
      <p:sp>
        <p:nvSpPr>
          <p:cNvPr id="812" name="Google Shape;812;g356d61ec175_0_1224"/>
          <p:cNvSpPr txBox="1"/>
          <p:nvPr/>
        </p:nvSpPr>
        <p:spPr>
          <a:xfrm>
            <a:off x="8786725" y="2874175"/>
            <a:ext cx="8524200" cy="58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Apresentação do panorama da tuberculose nas pessoas que vivem em situação de rua para os gestores dos equipamentos de média e alta complexidade da Assistência Social;</a:t>
            </a:r>
            <a:endParaRPr sz="2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02 encontros com Apoio Técnico da Média Complexidade para construção do documento orientador e fluxos de acompanhamento da pessoa em situação de rua com suspeita ou diagnóstico de tuberculose.</a:t>
            </a:r>
            <a:endParaRPr sz="2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3" name="Google Shape;813;g356d61ec175_0_1224"/>
          <p:cNvSpPr/>
          <p:nvPr/>
        </p:nvSpPr>
        <p:spPr>
          <a:xfrm>
            <a:off x="7505475" y="2936925"/>
            <a:ext cx="1196400" cy="46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g356d61ec175_0_1224"/>
          <p:cNvSpPr/>
          <p:nvPr/>
        </p:nvSpPr>
        <p:spPr>
          <a:xfrm>
            <a:off x="7673425" y="5870875"/>
            <a:ext cx="1196400" cy="46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g356d61ec175_0_1224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6" name="Google Shape;816;g356d61ec175_0_1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g356d61ec175_0_1224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818" name="Google Shape;818;g356d61ec175_0_1224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819" name="Google Shape;819;g356d61ec175_0_1224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20" name="Google Shape;820;g356d61ec175_0_1224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56d61ec175_0_1247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826" name="Google Shape;826;g356d61ec175_0_1247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827" name="Google Shape;827;g356d61ec175_0_1247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828" name="Google Shape;828;g356d61ec175_0_1247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829" name="Google Shape;829;g356d61ec175_0_1247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30" name="Google Shape;830;g356d61ec175_0_1247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sp>
        <p:nvSpPr>
          <p:cNvPr id="831" name="Google Shape;831;g356d61ec175_0_1247"/>
          <p:cNvSpPr/>
          <p:nvPr/>
        </p:nvSpPr>
        <p:spPr>
          <a:xfrm>
            <a:off x="10199915" y="3034900"/>
            <a:ext cx="863669" cy="931759"/>
          </a:xfrm>
          <a:custGeom>
            <a:avLst/>
            <a:gdLst/>
            <a:ahLst/>
            <a:cxnLst/>
            <a:rect l="l" t="t" r="r" b="b"/>
            <a:pathLst>
              <a:path w="1433476" h="1433476" extrusionOk="0">
                <a:moveTo>
                  <a:pt x="0" y="0"/>
                </a:moveTo>
                <a:lnTo>
                  <a:pt x="1433475" y="0"/>
                </a:lnTo>
                <a:lnTo>
                  <a:pt x="1433475" y="1433476"/>
                </a:lnTo>
                <a:lnTo>
                  <a:pt x="0" y="1433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32" name="Google Shape;832;g356d61ec175_0_1247"/>
          <p:cNvSpPr/>
          <p:nvPr/>
        </p:nvSpPr>
        <p:spPr>
          <a:xfrm>
            <a:off x="11198331" y="5030009"/>
            <a:ext cx="862255" cy="862255"/>
          </a:xfrm>
          <a:custGeom>
            <a:avLst/>
            <a:gdLst/>
            <a:ahLst/>
            <a:cxnLst/>
            <a:rect l="l" t="t" r="r" b="b"/>
            <a:pathLst>
              <a:path w="862255" h="862255" extrusionOk="0">
                <a:moveTo>
                  <a:pt x="0" y="0"/>
                </a:moveTo>
                <a:lnTo>
                  <a:pt x="862255" y="0"/>
                </a:lnTo>
                <a:lnTo>
                  <a:pt x="862255" y="862256"/>
                </a:lnTo>
                <a:lnTo>
                  <a:pt x="0" y="862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33" name="Google Shape;833;g356d61ec175_0_1247"/>
          <p:cNvSpPr/>
          <p:nvPr/>
        </p:nvSpPr>
        <p:spPr>
          <a:xfrm>
            <a:off x="937589" y="2970439"/>
            <a:ext cx="1041522" cy="931689"/>
          </a:xfrm>
          <a:custGeom>
            <a:avLst/>
            <a:gdLst/>
            <a:ahLst/>
            <a:cxnLst/>
            <a:rect l="l" t="t" r="r" b="b"/>
            <a:pathLst>
              <a:path w="1041522" h="931689" extrusionOk="0">
                <a:moveTo>
                  <a:pt x="0" y="0"/>
                </a:moveTo>
                <a:lnTo>
                  <a:pt x="1041522" y="0"/>
                </a:lnTo>
                <a:lnTo>
                  <a:pt x="1041522" y="931688"/>
                </a:lnTo>
                <a:lnTo>
                  <a:pt x="0" y="931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34" name="Google Shape;834;g356d61ec175_0_1247"/>
          <p:cNvSpPr txBox="1"/>
          <p:nvPr/>
        </p:nvSpPr>
        <p:spPr>
          <a:xfrm>
            <a:off x="11492550" y="3096825"/>
            <a:ext cx="57993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TELEMONITORAMENTO PARA A TUBERCULOSE</a:t>
            </a:r>
            <a:endParaRPr sz="2000"/>
          </a:p>
        </p:txBody>
      </p:sp>
      <p:sp>
        <p:nvSpPr>
          <p:cNvPr id="835" name="Google Shape;835;g356d61ec175_0_1247"/>
          <p:cNvSpPr txBox="1"/>
          <p:nvPr/>
        </p:nvSpPr>
        <p:spPr>
          <a:xfrm>
            <a:off x="12256304" y="5158988"/>
            <a:ext cx="47358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EM CONSTRUÇÃO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PILOTO: DISTRITO SANITÁRIO II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6" name="Google Shape;836;g356d61ec175_0_1247"/>
          <p:cNvSpPr txBox="1"/>
          <p:nvPr/>
        </p:nvSpPr>
        <p:spPr>
          <a:xfrm>
            <a:off x="2105225" y="3096825"/>
            <a:ext cx="63948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TELEMONITORAMENTO DE TB NO ATENDE GESTANTE </a:t>
            </a:r>
            <a:endParaRPr sz="28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7" name="Google Shape;837;g356d61ec175_0_1247"/>
          <p:cNvSpPr txBox="1"/>
          <p:nvPr/>
        </p:nvSpPr>
        <p:spPr>
          <a:xfrm>
            <a:off x="1540776" y="5059125"/>
            <a:ext cx="7258200" cy="3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Notificações de TB em gestantes 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Identificadas dentro do período gestacional 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Acompanhadas pelo Telemonitoramento do Atende Gestante </a:t>
            </a: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8" name="Google Shape;838;g356d61ec175_0_1247"/>
          <p:cNvSpPr/>
          <p:nvPr/>
        </p:nvSpPr>
        <p:spPr>
          <a:xfrm>
            <a:off x="5075950" y="5532800"/>
            <a:ext cx="568200" cy="410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g356d61ec175_0_1247"/>
          <p:cNvSpPr/>
          <p:nvPr/>
        </p:nvSpPr>
        <p:spPr>
          <a:xfrm>
            <a:off x="5118275" y="6445575"/>
            <a:ext cx="568200" cy="410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g356d61ec175_0_1247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1" name="Google Shape;841;g356d61ec175_0_12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56d61ec175_0_1271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847" name="Google Shape;847;g356d61ec175_0_1271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848" name="Google Shape;848;g356d61ec175_0_1271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849" name="Google Shape;849;g356d61ec175_0_1271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850" name="Google Shape;850;g356d61ec175_0_1271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51" name="Google Shape;851;g356d61ec175_0_1271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sp>
        <p:nvSpPr>
          <p:cNvPr id="852" name="Google Shape;852;g356d61ec175_0_1271"/>
          <p:cNvSpPr/>
          <p:nvPr/>
        </p:nvSpPr>
        <p:spPr>
          <a:xfrm>
            <a:off x="6273638" y="3525220"/>
            <a:ext cx="3303490" cy="2415677"/>
          </a:xfrm>
          <a:custGeom>
            <a:avLst/>
            <a:gdLst/>
            <a:ahLst/>
            <a:cxnLst/>
            <a:rect l="l" t="t" r="r" b="b"/>
            <a:pathLst>
              <a:path w="3303490" h="2415677" extrusionOk="0">
                <a:moveTo>
                  <a:pt x="0" y="0"/>
                </a:moveTo>
                <a:lnTo>
                  <a:pt x="3303490" y="0"/>
                </a:lnTo>
                <a:lnTo>
                  <a:pt x="3303490" y="2415677"/>
                </a:lnTo>
                <a:lnTo>
                  <a:pt x="0" y="2415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3" name="Google Shape;853;g356d61ec175_0_1271"/>
          <p:cNvSpPr/>
          <p:nvPr/>
        </p:nvSpPr>
        <p:spPr>
          <a:xfrm>
            <a:off x="2867871" y="6198638"/>
            <a:ext cx="1677216" cy="1677216"/>
          </a:xfrm>
          <a:custGeom>
            <a:avLst/>
            <a:gdLst/>
            <a:ahLst/>
            <a:cxnLst/>
            <a:rect l="l" t="t" r="r" b="b"/>
            <a:pathLst>
              <a:path w="1677216" h="1677216" extrusionOk="0">
                <a:moveTo>
                  <a:pt x="0" y="0"/>
                </a:moveTo>
                <a:lnTo>
                  <a:pt x="1677215" y="0"/>
                </a:lnTo>
                <a:lnTo>
                  <a:pt x="1677215" y="1677215"/>
                </a:lnTo>
                <a:lnTo>
                  <a:pt x="0" y="1677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4" name="Google Shape;854;g356d61ec175_0_1271"/>
          <p:cNvSpPr/>
          <p:nvPr/>
        </p:nvSpPr>
        <p:spPr>
          <a:xfrm>
            <a:off x="12628062" y="3547882"/>
            <a:ext cx="1182410" cy="1182410"/>
          </a:xfrm>
          <a:custGeom>
            <a:avLst/>
            <a:gdLst/>
            <a:ahLst/>
            <a:cxnLst/>
            <a:rect l="l" t="t" r="r" b="b"/>
            <a:pathLst>
              <a:path w="1182410" h="1182410" extrusionOk="0">
                <a:moveTo>
                  <a:pt x="0" y="0"/>
                </a:moveTo>
                <a:lnTo>
                  <a:pt x="1182410" y="0"/>
                </a:lnTo>
                <a:lnTo>
                  <a:pt x="1182410" y="1182411"/>
                </a:lnTo>
                <a:lnTo>
                  <a:pt x="0" y="1182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5" name="Google Shape;855;g356d61ec175_0_1271"/>
          <p:cNvSpPr/>
          <p:nvPr/>
        </p:nvSpPr>
        <p:spPr>
          <a:xfrm>
            <a:off x="9652483" y="5102697"/>
            <a:ext cx="8298484" cy="3174170"/>
          </a:xfrm>
          <a:custGeom>
            <a:avLst/>
            <a:gdLst/>
            <a:ahLst/>
            <a:cxnLst/>
            <a:rect l="l" t="t" r="r" b="b"/>
            <a:pathLst>
              <a:path w="8298484" h="3174170" extrusionOk="0">
                <a:moveTo>
                  <a:pt x="0" y="0"/>
                </a:moveTo>
                <a:lnTo>
                  <a:pt x="8298484" y="0"/>
                </a:lnTo>
                <a:lnTo>
                  <a:pt x="8298484" y="3174170"/>
                </a:lnTo>
                <a:lnTo>
                  <a:pt x="0" y="3174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6" name="Google Shape;856;g356d61ec175_0_1271"/>
          <p:cNvSpPr txBox="1"/>
          <p:nvPr/>
        </p:nvSpPr>
        <p:spPr>
          <a:xfrm>
            <a:off x="1504418" y="5019169"/>
            <a:ext cx="4404000" cy="23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4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1º ETAPA: DRIVE</a:t>
            </a:r>
            <a:endParaRPr/>
          </a:p>
        </p:txBody>
      </p:sp>
      <p:sp>
        <p:nvSpPr>
          <p:cNvPr id="857" name="Google Shape;857;g356d61ec175_0_1271"/>
          <p:cNvSpPr txBox="1"/>
          <p:nvPr/>
        </p:nvSpPr>
        <p:spPr>
          <a:xfrm>
            <a:off x="10039350" y="2462491"/>
            <a:ext cx="6915300" cy="1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2º ETAPA: SISTEMA WEB</a:t>
            </a:r>
            <a:endParaRPr/>
          </a:p>
        </p:txBody>
      </p:sp>
      <p:sp>
        <p:nvSpPr>
          <p:cNvPr id="858" name="Google Shape;858;g356d61ec175_0_1271"/>
          <p:cNvSpPr txBox="1"/>
          <p:nvPr/>
        </p:nvSpPr>
        <p:spPr>
          <a:xfrm>
            <a:off x="2165800" y="2217138"/>
            <a:ext cx="6047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INFORMATIZAÇÃO DO BOLETIM DE ACOMPANHAMENTO</a:t>
            </a:r>
            <a:endParaRPr sz="2500" b="1"/>
          </a:p>
        </p:txBody>
      </p:sp>
      <p:sp>
        <p:nvSpPr>
          <p:cNvPr id="859" name="Google Shape;859;g356d61ec175_0_1271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0" name="Google Shape;860;g356d61ec175_0_12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g356d61ec175_0_1271"/>
          <p:cNvSpPr/>
          <p:nvPr/>
        </p:nvSpPr>
        <p:spPr>
          <a:xfrm>
            <a:off x="546450" y="2185399"/>
            <a:ext cx="1180614" cy="910107"/>
          </a:xfrm>
          <a:custGeom>
            <a:avLst/>
            <a:gdLst/>
            <a:ahLst/>
            <a:cxnLst/>
            <a:rect l="l" t="t" r="r" b="b"/>
            <a:pathLst>
              <a:path w="1617279" h="1338393" extrusionOk="0">
                <a:moveTo>
                  <a:pt x="0" y="0"/>
                </a:moveTo>
                <a:lnTo>
                  <a:pt x="1617279" y="0"/>
                </a:lnTo>
                <a:lnTo>
                  <a:pt x="1617279" y="1338393"/>
                </a:lnTo>
                <a:lnTo>
                  <a:pt x="0" y="1338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56d61ec175_0_1294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867" name="Google Shape;867;g356d61ec175_0_1294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868" name="Google Shape;868;g356d61ec175_0_1294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869" name="Google Shape;869;g356d61ec175_0_1294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870" name="Google Shape;870;g356d61ec175_0_1294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71" name="Google Shape;871;g356d61ec175_0_1294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sp>
        <p:nvSpPr>
          <p:cNvPr id="872" name="Google Shape;872;g356d61ec175_0_1294"/>
          <p:cNvSpPr/>
          <p:nvPr/>
        </p:nvSpPr>
        <p:spPr>
          <a:xfrm>
            <a:off x="4928656" y="4275386"/>
            <a:ext cx="3727298" cy="1396043"/>
          </a:xfrm>
          <a:custGeom>
            <a:avLst/>
            <a:gdLst/>
            <a:ahLst/>
            <a:cxnLst/>
            <a:rect l="l" t="t" r="r" b="b"/>
            <a:pathLst>
              <a:path w="3727298" h="1396043" extrusionOk="0">
                <a:moveTo>
                  <a:pt x="0" y="0"/>
                </a:moveTo>
                <a:lnTo>
                  <a:pt x="3727299" y="0"/>
                </a:lnTo>
                <a:lnTo>
                  <a:pt x="3727299" y="1396043"/>
                </a:lnTo>
                <a:lnTo>
                  <a:pt x="0" y="1396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3" name="Google Shape;873;g356d61ec175_0_1294"/>
          <p:cNvSpPr txBox="1"/>
          <p:nvPr/>
        </p:nvSpPr>
        <p:spPr>
          <a:xfrm>
            <a:off x="5298010" y="4557027"/>
            <a:ext cx="298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RESUMO</a:t>
            </a:r>
            <a:r>
              <a:rPr lang="en-US" sz="2800" b="1" i="0" u="none" strike="noStrike" cap="none">
                <a:solidFill>
                  <a:srgbClr val="992B38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DO CASO </a:t>
            </a:r>
            <a:endParaRPr sz="2800"/>
          </a:p>
        </p:txBody>
      </p:sp>
      <p:sp>
        <p:nvSpPr>
          <p:cNvPr id="874" name="Google Shape;874;g356d61ec175_0_1294"/>
          <p:cNvSpPr txBox="1"/>
          <p:nvPr/>
        </p:nvSpPr>
        <p:spPr>
          <a:xfrm>
            <a:off x="4459039" y="2873713"/>
            <a:ext cx="9802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REVISÃO DE INSTRUMENTOS</a:t>
            </a:r>
            <a:r>
              <a:rPr lang="en-US" sz="4061" b="1" i="0" u="none" strike="noStrike" cap="none">
                <a:solidFill>
                  <a:srgbClr val="992B38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endParaRPr/>
          </a:p>
        </p:txBody>
      </p:sp>
      <p:sp>
        <p:nvSpPr>
          <p:cNvPr id="875" name="Google Shape;875;g356d61ec175_0_1294"/>
          <p:cNvSpPr/>
          <p:nvPr/>
        </p:nvSpPr>
        <p:spPr>
          <a:xfrm>
            <a:off x="9724794" y="4281581"/>
            <a:ext cx="3727298" cy="1396043"/>
          </a:xfrm>
          <a:custGeom>
            <a:avLst/>
            <a:gdLst/>
            <a:ahLst/>
            <a:cxnLst/>
            <a:rect l="l" t="t" r="r" b="b"/>
            <a:pathLst>
              <a:path w="3727298" h="1396043" extrusionOk="0">
                <a:moveTo>
                  <a:pt x="0" y="0"/>
                </a:moveTo>
                <a:lnTo>
                  <a:pt x="3727298" y="0"/>
                </a:lnTo>
                <a:lnTo>
                  <a:pt x="3727298" y="1396043"/>
                </a:lnTo>
                <a:lnTo>
                  <a:pt x="0" y="1396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6" name="Google Shape;876;g356d61ec175_0_1294"/>
          <p:cNvSpPr txBox="1"/>
          <p:nvPr/>
        </p:nvSpPr>
        <p:spPr>
          <a:xfrm>
            <a:off x="10210852" y="4517048"/>
            <a:ext cx="2755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FICHA SÍNTESE</a:t>
            </a:r>
            <a:endParaRPr/>
          </a:p>
        </p:txBody>
      </p:sp>
      <p:sp>
        <p:nvSpPr>
          <p:cNvPr id="877" name="Google Shape;877;g356d61ec175_0_1294"/>
          <p:cNvSpPr/>
          <p:nvPr/>
        </p:nvSpPr>
        <p:spPr>
          <a:xfrm>
            <a:off x="4928656" y="6809557"/>
            <a:ext cx="3727298" cy="1396043"/>
          </a:xfrm>
          <a:custGeom>
            <a:avLst/>
            <a:gdLst/>
            <a:ahLst/>
            <a:cxnLst/>
            <a:rect l="l" t="t" r="r" b="b"/>
            <a:pathLst>
              <a:path w="3727298" h="1396043" extrusionOk="0">
                <a:moveTo>
                  <a:pt x="0" y="0"/>
                </a:moveTo>
                <a:lnTo>
                  <a:pt x="3727299" y="0"/>
                </a:lnTo>
                <a:lnTo>
                  <a:pt x="3727299" y="1396043"/>
                </a:lnTo>
                <a:lnTo>
                  <a:pt x="0" y="1396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8" name="Google Shape;878;g356d61ec175_0_1294"/>
          <p:cNvSpPr txBox="1"/>
          <p:nvPr/>
        </p:nvSpPr>
        <p:spPr>
          <a:xfrm>
            <a:off x="5414700" y="7087075"/>
            <a:ext cx="2755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NOTA TÉCNICA</a:t>
            </a:r>
            <a:endParaRPr/>
          </a:p>
        </p:txBody>
      </p:sp>
      <p:sp>
        <p:nvSpPr>
          <p:cNvPr id="879" name="Google Shape;879;g356d61ec175_0_1294"/>
          <p:cNvSpPr/>
          <p:nvPr/>
        </p:nvSpPr>
        <p:spPr>
          <a:xfrm>
            <a:off x="9550717" y="6809557"/>
            <a:ext cx="3727298" cy="1396043"/>
          </a:xfrm>
          <a:custGeom>
            <a:avLst/>
            <a:gdLst/>
            <a:ahLst/>
            <a:cxnLst/>
            <a:rect l="l" t="t" r="r" b="b"/>
            <a:pathLst>
              <a:path w="3727298" h="1396043" extrusionOk="0">
                <a:moveTo>
                  <a:pt x="0" y="0"/>
                </a:moveTo>
                <a:lnTo>
                  <a:pt x="3727299" y="0"/>
                </a:lnTo>
                <a:lnTo>
                  <a:pt x="3727299" y="1396043"/>
                </a:lnTo>
                <a:lnTo>
                  <a:pt x="0" y="1396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0" name="Google Shape;880;g356d61ec175_0_1294"/>
          <p:cNvSpPr txBox="1"/>
          <p:nvPr/>
        </p:nvSpPr>
        <p:spPr>
          <a:xfrm>
            <a:off x="10218578" y="7232449"/>
            <a:ext cx="239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PORTARIA</a:t>
            </a:r>
            <a:endParaRPr sz="28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1" name="Google Shape;881;g356d61ec175_0_1294"/>
          <p:cNvSpPr txBox="1"/>
          <p:nvPr/>
        </p:nvSpPr>
        <p:spPr>
          <a:xfrm>
            <a:off x="598925" y="2151650"/>
            <a:ext cx="795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REESTRUTURAÇÃO DA VIGILÂNCIA DO ÓBITO </a:t>
            </a:r>
            <a:endParaRPr sz="2500" b="1"/>
          </a:p>
        </p:txBody>
      </p:sp>
      <p:sp>
        <p:nvSpPr>
          <p:cNvPr id="882" name="Google Shape;882;g356d61ec175_0_1294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3" name="Google Shape;883;g356d61ec175_0_12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356d61ec175_0_1294"/>
          <p:cNvSpPr/>
          <p:nvPr/>
        </p:nvSpPr>
        <p:spPr>
          <a:xfrm>
            <a:off x="1170028" y="2619023"/>
            <a:ext cx="1891916" cy="1426031"/>
          </a:xfrm>
          <a:custGeom>
            <a:avLst/>
            <a:gdLst/>
            <a:ahLst/>
            <a:cxnLst/>
            <a:rect l="l" t="t" r="r" b="b"/>
            <a:pathLst>
              <a:path w="1891916" h="1426031" extrusionOk="0">
                <a:moveTo>
                  <a:pt x="0" y="0"/>
                </a:moveTo>
                <a:lnTo>
                  <a:pt x="1891916" y="0"/>
                </a:lnTo>
                <a:lnTo>
                  <a:pt x="1891916" y="1426032"/>
                </a:lnTo>
                <a:lnTo>
                  <a:pt x="0" y="1426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56d61ec175_0_1319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890" name="Google Shape;890;g356d61ec175_0_1319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891" name="Google Shape;891;g356d61ec175_0_1319"/>
          <p:cNvSpPr/>
          <p:nvPr/>
        </p:nvSpPr>
        <p:spPr>
          <a:xfrm>
            <a:off x="0" y="0"/>
            <a:ext cx="18288000" cy="1907804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892" name="Google Shape;892;g356d61ec175_0_1319"/>
          <p:cNvGrpSpPr/>
          <p:nvPr/>
        </p:nvGrpSpPr>
        <p:grpSpPr>
          <a:xfrm>
            <a:off x="152300" y="-50"/>
            <a:ext cx="18288000" cy="1755692"/>
            <a:chOff x="-1772037" y="-936973"/>
            <a:chExt cx="24384000" cy="2340923"/>
          </a:xfrm>
        </p:grpSpPr>
        <p:sp>
          <p:nvSpPr>
            <p:cNvPr id="893" name="Google Shape;893;g356d61ec175_0_1319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94" name="Google Shape;894;g356d61ec175_0_1319"/>
            <p:cNvSpPr txBox="1"/>
            <p:nvPr/>
          </p:nvSpPr>
          <p:spPr>
            <a:xfrm>
              <a:off x="-1772037" y="-936973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800" b="1">
                  <a:solidFill>
                    <a:schemeClr val="lt1"/>
                  </a:solidFill>
                </a:rPr>
                <a:t>Qualificação da Atenção Básica - Integração com a VS</a:t>
              </a:r>
              <a:endParaRPr sz="5300" b="1">
                <a:solidFill>
                  <a:schemeClr val="lt1"/>
                </a:solidFill>
              </a:endParaRPr>
            </a:p>
          </p:txBody>
        </p:sp>
      </p:grpSp>
      <p:sp>
        <p:nvSpPr>
          <p:cNvPr id="895" name="Google Shape;895;g356d61ec175_0_1319"/>
          <p:cNvSpPr/>
          <p:nvPr/>
        </p:nvSpPr>
        <p:spPr>
          <a:xfrm>
            <a:off x="3645677" y="3485018"/>
            <a:ext cx="11301259" cy="4972554"/>
          </a:xfrm>
          <a:custGeom>
            <a:avLst/>
            <a:gdLst/>
            <a:ahLst/>
            <a:cxnLst/>
            <a:rect l="l" t="t" r="r" b="b"/>
            <a:pathLst>
              <a:path w="11301259" h="4972554" extrusionOk="0">
                <a:moveTo>
                  <a:pt x="0" y="0"/>
                </a:moveTo>
                <a:lnTo>
                  <a:pt x="11301259" y="0"/>
                </a:lnTo>
                <a:lnTo>
                  <a:pt x="11301259" y="4972554"/>
                </a:lnTo>
                <a:lnTo>
                  <a:pt x="0" y="497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6" name="Google Shape;896;g356d61ec175_0_1319"/>
          <p:cNvSpPr txBox="1"/>
          <p:nvPr/>
        </p:nvSpPr>
        <p:spPr>
          <a:xfrm>
            <a:off x="6" y="2169708"/>
            <a:ext cx="1813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ELABORAÇÃO DE BI PARA APOIO A GESTÃO </a:t>
            </a:r>
            <a:endParaRPr sz="33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7" name="Google Shape;897;g356d61ec175_0_1319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8" name="Google Shape;898;g356d61ec175_0_13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6d61ec175_1_15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141" name="Google Shape;141;g356d61ec175_1_15"/>
          <p:cNvGrpSpPr/>
          <p:nvPr/>
        </p:nvGrpSpPr>
        <p:grpSpPr>
          <a:xfrm>
            <a:off x="282500" y="-50"/>
            <a:ext cx="18005400" cy="1755698"/>
            <a:chOff x="-1598437" y="-936981"/>
            <a:chExt cx="24007200" cy="2340931"/>
          </a:xfrm>
        </p:grpSpPr>
        <p:sp>
          <p:nvSpPr>
            <p:cNvPr id="142" name="Google Shape;142;g356d61ec175_1_15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43" name="Google Shape;143;g356d61ec175_1_15"/>
            <p:cNvSpPr txBox="1"/>
            <p:nvPr/>
          </p:nvSpPr>
          <p:spPr>
            <a:xfrm>
              <a:off x="-1598437" y="-936981"/>
              <a:ext cx="240072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850" b="1">
                  <a:solidFill>
                    <a:srgbClr val="FFFFFF"/>
                  </a:solidFill>
                </a:rPr>
                <a:t>Perfil Epidemiológico</a:t>
              </a:r>
              <a:endParaRPr/>
            </a:p>
          </p:txBody>
        </p:sp>
      </p:grpSp>
      <p:sp>
        <p:nvSpPr>
          <p:cNvPr id="144" name="Google Shape;144;g356d61ec175_1_15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145" name="Google Shape;145;g356d61ec175_1_15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146" name="Google Shape;146;g356d61ec175_1_15"/>
          <p:cNvSpPr/>
          <p:nvPr/>
        </p:nvSpPr>
        <p:spPr>
          <a:xfrm>
            <a:off x="5065775" y="7737875"/>
            <a:ext cx="2160000" cy="13053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356d61ec175_1_15"/>
          <p:cNvSpPr/>
          <p:nvPr/>
        </p:nvSpPr>
        <p:spPr>
          <a:xfrm>
            <a:off x="6806200" y="8266900"/>
            <a:ext cx="1535400" cy="1006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56d61ec175_1_15"/>
          <p:cNvSpPr/>
          <p:nvPr/>
        </p:nvSpPr>
        <p:spPr>
          <a:xfrm>
            <a:off x="8573325" y="1890600"/>
            <a:ext cx="1535400" cy="13053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356d61ec175_1_15"/>
          <p:cNvSpPr txBox="1"/>
          <p:nvPr/>
        </p:nvSpPr>
        <p:spPr>
          <a:xfrm>
            <a:off x="16036525" y="11224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9377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50" name="Google Shape;150;g356d61ec175_1_15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g356d61ec175_1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56d61ec175_1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9525" y="3124775"/>
            <a:ext cx="12567532" cy="57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56d61ec175_1_15"/>
          <p:cNvSpPr txBox="1"/>
          <p:nvPr/>
        </p:nvSpPr>
        <p:spPr>
          <a:xfrm>
            <a:off x="3124200" y="2233612"/>
            <a:ext cx="11852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Número de nascidos vivo</a:t>
            </a:r>
            <a:r>
              <a:rPr lang="en-US" sz="2400" b="1">
                <a:solidFill>
                  <a:srgbClr val="002060"/>
                </a:solidFill>
              </a:rPr>
              <a:t>s e taxa de natalidade (por 1.000 habitantes) de residentes por ano de nascimento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Recife, 20</a:t>
            </a:r>
            <a:r>
              <a:rPr lang="en-US" sz="2400" b="1">
                <a:solidFill>
                  <a:srgbClr val="002060"/>
                </a:solidFill>
              </a:rPr>
              <a:t>14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 2024*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356d61ec175_1_15"/>
          <p:cNvSpPr txBox="1"/>
          <p:nvPr/>
        </p:nvSpPr>
        <p:spPr>
          <a:xfrm>
            <a:off x="3276600" y="8634400"/>
            <a:ext cx="7437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100">
                <a:solidFill>
                  <a:srgbClr val="002060"/>
                </a:solidFill>
              </a:rPr>
              <a:t>Fonte: SINASC, 2025.</a:t>
            </a:r>
            <a:endParaRPr sz="210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100">
                <a:solidFill>
                  <a:srgbClr val="002060"/>
                </a:solidFill>
              </a:rPr>
              <a:t>*Dados sujeitos a alterações.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13"/>
          <p:cNvGrpSpPr/>
          <p:nvPr/>
        </p:nvGrpSpPr>
        <p:grpSpPr>
          <a:xfrm>
            <a:off x="-14288" y="-14288"/>
            <a:ext cx="18316575" cy="10315575"/>
            <a:chOff x="0" y="0"/>
            <a:chExt cx="24422100" cy="13754100"/>
          </a:xfrm>
        </p:grpSpPr>
        <p:sp>
          <p:nvSpPr>
            <p:cNvPr id="904" name="Google Shape;904;p13"/>
            <p:cNvSpPr/>
            <p:nvPr/>
          </p:nvSpPr>
          <p:spPr>
            <a:xfrm>
              <a:off x="19050" y="1905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 extrusionOk="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1236"/>
            </a:solidFill>
            <a:ln>
              <a:noFill/>
            </a:ln>
          </p:spPr>
        </p:sp>
        <p:sp>
          <p:nvSpPr>
            <p:cNvPr id="905" name="Google Shape;905;p13"/>
            <p:cNvSpPr/>
            <p:nvPr/>
          </p:nvSpPr>
          <p:spPr>
            <a:xfrm>
              <a:off x="0" y="0"/>
              <a:ext cx="24422100" cy="13754100"/>
            </a:xfrm>
            <a:custGeom>
              <a:avLst/>
              <a:gdLst/>
              <a:ahLst/>
              <a:cxnLst/>
              <a:rect l="l" t="t" r="r" b="b"/>
              <a:pathLst>
                <a:path w="24422100" h="13754100" extrusionOk="0">
                  <a:moveTo>
                    <a:pt x="19050" y="0"/>
                  </a:moveTo>
                  <a:lnTo>
                    <a:pt x="24403050" y="0"/>
                  </a:lnTo>
                  <a:cubicBezTo>
                    <a:pt x="24413590" y="0"/>
                    <a:pt x="24422100" y="8509"/>
                    <a:pt x="24422100" y="19050"/>
                  </a:cubicBezTo>
                  <a:lnTo>
                    <a:pt x="24422100" y="13735050"/>
                  </a:lnTo>
                  <a:cubicBezTo>
                    <a:pt x="24422100" y="13745590"/>
                    <a:pt x="24413590" y="13754100"/>
                    <a:pt x="24403050" y="13754100"/>
                  </a:cubicBezTo>
                  <a:lnTo>
                    <a:pt x="19050" y="13754100"/>
                  </a:lnTo>
                  <a:cubicBezTo>
                    <a:pt x="8509" y="13754100"/>
                    <a:pt x="0" y="13745590"/>
                    <a:pt x="0" y="137350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3735050"/>
                  </a:lnTo>
                  <a:lnTo>
                    <a:pt x="19050" y="13735050"/>
                  </a:lnTo>
                  <a:lnTo>
                    <a:pt x="19050" y="13716000"/>
                  </a:lnTo>
                  <a:lnTo>
                    <a:pt x="24403050" y="13716000"/>
                  </a:lnTo>
                  <a:lnTo>
                    <a:pt x="24403050" y="13735050"/>
                  </a:lnTo>
                  <a:lnTo>
                    <a:pt x="24384000" y="13735050"/>
                  </a:lnTo>
                  <a:lnTo>
                    <a:pt x="24384000" y="19050"/>
                  </a:lnTo>
                  <a:lnTo>
                    <a:pt x="24403050" y="19050"/>
                  </a:lnTo>
                  <a:lnTo>
                    <a:pt x="244030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4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7" name="Google Shape;907;p13"/>
          <p:cNvSpPr/>
          <p:nvPr/>
        </p:nvSpPr>
        <p:spPr>
          <a:xfrm>
            <a:off x="7213652" y="4462078"/>
            <a:ext cx="6442534" cy="1362846"/>
          </a:xfrm>
          <a:custGeom>
            <a:avLst/>
            <a:gdLst/>
            <a:ahLst/>
            <a:cxnLst/>
            <a:rect l="l" t="t" r="r" b="b"/>
            <a:pathLst>
              <a:path w="8590046" h="1817128" extrusionOk="0">
                <a:moveTo>
                  <a:pt x="0" y="0"/>
                </a:moveTo>
                <a:lnTo>
                  <a:pt x="8590046" y="0"/>
                </a:lnTo>
                <a:lnTo>
                  <a:pt x="8590046" y="1817128"/>
                </a:lnTo>
                <a:lnTo>
                  <a:pt x="0" y="181712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</p:sp>
      <p:sp>
        <p:nvSpPr>
          <p:cNvPr id="909" name="Google Shape;909;p13"/>
          <p:cNvSpPr/>
          <p:nvPr/>
        </p:nvSpPr>
        <p:spPr>
          <a:xfrm>
            <a:off x="11317548" y="585922"/>
            <a:ext cx="6226309" cy="1123480"/>
          </a:xfrm>
          <a:custGeom>
            <a:avLst/>
            <a:gdLst/>
            <a:ahLst/>
            <a:cxnLst/>
            <a:rect l="l" t="t" r="r" b="b"/>
            <a:pathLst>
              <a:path w="6226309" h="1123480" extrusionOk="0">
                <a:moveTo>
                  <a:pt x="0" y="0"/>
                </a:moveTo>
                <a:lnTo>
                  <a:pt x="6226310" y="0"/>
                </a:lnTo>
                <a:lnTo>
                  <a:pt x="6226310" y="1123481"/>
                </a:lnTo>
                <a:lnTo>
                  <a:pt x="0" y="1123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9" r="-79"/>
            </a:stretch>
          </a:blipFill>
          <a:ln>
            <a:noFill/>
          </a:ln>
        </p:spPr>
      </p:sp>
      <p:pic>
        <p:nvPicPr>
          <p:cNvPr id="910" name="Google Shape;91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771" y="2198365"/>
            <a:ext cx="12323762" cy="73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3"/>
          <p:cNvSpPr/>
          <p:nvPr/>
        </p:nvSpPr>
        <p:spPr>
          <a:xfrm>
            <a:off x="12004900" y="952250"/>
            <a:ext cx="1323600" cy="61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30000" y="1078150"/>
            <a:ext cx="1298500" cy="4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1025391" y="670918"/>
            <a:ext cx="8682185" cy="988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8000"/>
              </a:lnSpc>
            </a:pPr>
            <a:r>
              <a:rPr lang="pt-BR" sz="2800" b="1" dirty="0">
                <a:solidFill>
                  <a:srgbClr val="FFFFFF"/>
                </a:solidFill>
              </a:rPr>
              <a:t>INTEGRAÇÃO ATENÇÃO BÁSICA E </a:t>
            </a:r>
            <a:r>
              <a:rPr lang="pt-BR" sz="2800" b="1" dirty="0" smtClean="0">
                <a:solidFill>
                  <a:srgbClr val="FFFFFF"/>
                </a:solidFill>
              </a:rPr>
              <a:t>VIGILÂNCIA: </a:t>
            </a:r>
          </a:p>
          <a:p>
            <a:pPr lvl="0" algn="ctr">
              <a:lnSpc>
                <a:spcPct val="108000"/>
              </a:lnSpc>
            </a:pPr>
            <a:r>
              <a:rPr lang="pt-BR" sz="2800" b="1" dirty="0" smtClean="0">
                <a:solidFill>
                  <a:srgbClr val="FFFFFF"/>
                </a:solidFill>
              </a:rPr>
              <a:t>INTEGRAR PARA CUIDAR</a:t>
            </a:r>
            <a:endParaRPr lang="pt-BR" sz="2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6d61ec175_1_33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grpSp>
        <p:nvGrpSpPr>
          <p:cNvPr id="160" name="Google Shape;160;g356d61ec175_1_33"/>
          <p:cNvGrpSpPr/>
          <p:nvPr/>
        </p:nvGrpSpPr>
        <p:grpSpPr>
          <a:xfrm>
            <a:off x="282500" y="-50"/>
            <a:ext cx="18005400" cy="1755698"/>
            <a:chOff x="-1598437" y="-936981"/>
            <a:chExt cx="24007200" cy="2340931"/>
          </a:xfrm>
        </p:grpSpPr>
        <p:sp>
          <p:nvSpPr>
            <p:cNvPr id="161" name="Google Shape;161;g356d61ec175_1_33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62" name="Google Shape;162;g356d61ec175_1_33"/>
            <p:cNvSpPr txBox="1"/>
            <p:nvPr/>
          </p:nvSpPr>
          <p:spPr>
            <a:xfrm>
              <a:off x="-1598437" y="-936981"/>
              <a:ext cx="240072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850" b="1">
                  <a:solidFill>
                    <a:srgbClr val="FFFFFF"/>
                  </a:solidFill>
                </a:rPr>
                <a:t>Perfil Epidemiológico</a:t>
              </a:r>
              <a:endParaRPr/>
            </a:p>
          </p:txBody>
        </p:sp>
      </p:grpSp>
      <p:sp>
        <p:nvSpPr>
          <p:cNvPr id="163" name="Google Shape;163;g356d61ec175_1_33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164" name="Google Shape;164;g356d61ec175_1_33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sp>
        <p:nvSpPr>
          <p:cNvPr id="165" name="Google Shape;165;g356d61ec175_1_33"/>
          <p:cNvSpPr/>
          <p:nvPr/>
        </p:nvSpPr>
        <p:spPr>
          <a:xfrm>
            <a:off x="5065775" y="7737875"/>
            <a:ext cx="2160000" cy="13053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356d61ec175_1_33"/>
          <p:cNvSpPr/>
          <p:nvPr/>
        </p:nvSpPr>
        <p:spPr>
          <a:xfrm>
            <a:off x="6806200" y="8266900"/>
            <a:ext cx="1535400" cy="1006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56d61ec175_1_33"/>
          <p:cNvSpPr/>
          <p:nvPr/>
        </p:nvSpPr>
        <p:spPr>
          <a:xfrm>
            <a:off x="8573325" y="1890600"/>
            <a:ext cx="1535400" cy="13053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56d61ec175_1_33"/>
          <p:cNvSpPr txBox="1"/>
          <p:nvPr/>
        </p:nvSpPr>
        <p:spPr>
          <a:xfrm>
            <a:off x="16036525" y="11224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9377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69" name="Google Shape;169;g356d61ec175_1_33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g356d61ec175_1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Google Shape;171;g356d61ec175_1_33"/>
          <p:cNvGraphicFramePr/>
          <p:nvPr>
            <p:extLst>
              <p:ext uri="{D42A27DB-BD31-4B8C-83A1-F6EECF244321}">
                <p14:modId xmlns:p14="http://schemas.microsoft.com/office/powerpoint/2010/main" val="2701107932"/>
              </p:ext>
            </p:extLst>
          </p:nvPr>
        </p:nvGraphicFramePr>
        <p:xfrm>
          <a:off x="1255225" y="2819775"/>
          <a:ext cx="15735250" cy="5680230"/>
        </p:xfrm>
        <a:graphic>
          <a:graphicData uri="http://schemas.openxmlformats.org/drawingml/2006/table">
            <a:tbl>
              <a:tblPr>
                <a:noFill/>
                <a:tableStyleId>{C1DC5088-3A08-4DDA-9FDC-19A62FFEDB1F}</a:tableStyleId>
              </a:tblPr>
              <a:tblGrid>
                <a:gridCol w="449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68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57050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Grupo de causa (CID-10)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2019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2020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2021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2022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2023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2024*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0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 smtClean="0"/>
                        <a:t>Doenças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/>
                        <a:t>do </a:t>
                      </a:r>
                      <a:r>
                        <a:rPr lang="en-US" sz="1700" dirty="0" err="1"/>
                        <a:t>aparelho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circulatório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3299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28,5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2936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19,3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3164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18,7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2954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21,5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3602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26,3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3622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25,7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 smtClean="0"/>
                        <a:t>Neoplasias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/>
                        <a:t>(</a:t>
                      </a:r>
                      <a:r>
                        <a:rPr lang="en-US" sz="1700" dirty="0" err="1"/>
                        <a:t>tumores</a:t>
                      </a:r>
                      <a:r>
                        <a:rPr lang="en-US" sz="1700" dirty="0"/>
                        <a:t>)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2173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18,7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2141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2326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13,8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2226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16,2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2448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17,9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2440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17,3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smtClean="0"/>
                        <a:t> </a:t>
                      </a:r>
                      <a:r>
                        <a:rPr lang="en-US" sz="1700" dirty="0" err="1"/>
                        <a:t>Doenças</a:t>
                      </a:r>
                      <a:r>
                        <a:rPr lang="en-US" sz="1700" dirty="0"/>
                        <a:t> do </a:t>
                      </a:r>
                      <a:r>
                        <a:rPr lang="en-US" sz="1700" dirty="0" err="1"/>
                        <a:t>aparelho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respiratório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1431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1478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9,7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1613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9,5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1663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12,1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1508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11,0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1800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12,8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 smtClean="0"/>
                        <a:t>Causas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/>
                        <a:t>externas</a:t>
                      </a:r>
                      <a:r>
                        <a:rPr lang="en-US" sz="1700" dirty="0"/>
                        <a:t> de </a:t>
                      </a:r>
                      <a:r>
                        <a:rPr lang="en-US" sz="1700" dirty="0" err="1"/>
                        <a:t>morbidade</a:t>
                      </a:r>
                      <a:r>
                        <a:rPr lang="en-US" sz="1700" dirty="0"/>
                        <a:t> e </a:t>
                      </a:r>
                      <a:r>
                        <a:rPr lang="en-US" sz="1700" dirty="0" err="1"/>
                        <a:t>mortalidade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1286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11,1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1515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9,9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1574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9,3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1615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11,8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1658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12,1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1711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12,1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smtClean="0"/>
                        <a:t> </a:t>
                      </a:r>
                      <a:r>
                        <a:rPr lang="en-US" sz="1700" dirty="0" err="1"/>
                        <a:t>Doenças</a:t>
                      </a:r>
                      <a:r>
                        <a:rPr lang="en-US" sz="1700" dirty="0"/>
                        <a:t> do </a:t>
                      </a:r>
                      <a:r>
                        <a:rPr lang="en-US" sz="1700" dirty="0" err="1"/>
                        <a:t>aparelho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digestivo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687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5,9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657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695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4,1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721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5,2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855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6,2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924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6,6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 smtClean="0"/>
                        <a:t>Doenças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/>
                        <a:t>do </a:t>
                      </a:r>
                      <a:r>
                        <a:rPr lang="en-US" sz="1700" dirty="0" err="1"/>
                        <a:t>aparelho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geniturinário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460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479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3,1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575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3,4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624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4,5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656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4,8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745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 smtClean="0"/>
                        <a:t>Doenças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/>
                        <a:t>endócrinas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nutricionais</a:t>
                      </a:r>
                      <a:r>
                        <a:rPr lang="en-US" sz="1700" dirty="0"/>
                        <a:t> e </a:t>
                      </a:r>
                      <a:r>
                        <a:rPr lang="en-US" sz="1700" dirty="0" err="1"/>
                        <a:t>metabólicas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701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1082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7,1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1256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7,4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926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6,7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724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738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5,2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 err="1" smtClean="0"/>
                        <a:t>Algumas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/>
                        <a:t>doenças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infecciosas</a:t>
                      </a:r>
                      <a:r>
                        <a:rPr lang="en-US" sz="1700" dirty="0"/>
                        <a:t> e </a:t>
                      </a:r>
                      <a:r>
                        <a:rPr lang="en-US" sz="1700" dirty="0" err="1"/>
                        <a:t>parasitárias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568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4,9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3474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22,8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3828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22,6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1150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8,4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783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5,7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708</a:t>
                      </a:r>
                      <a:endParaRPr sz="170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5,0</a:t>
                      </a:r>
                      <a:endParaRPr sz="1700" dirty="0"/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2" name="Google Shape;172;g356d61ec175_1_33"/>
          <p:cNvSpPr txBox="1"/>
          <p:nvPr/>
        </p:nvSpPr>
        <p:spPr>
          <a:xfrm>
            <a:off x="2286000" y="2081200"/>
            <a:ext cx="135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2060"/>
                </a:solidFill>
              </a:rPr>
              <a:t>Número e proporção dos óbitos não fetais por causa básica (CID10). Recife, 2019 a 2024*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356d61ec175_1_33"/>
          <p:cNvSpPr txBox="1"/>
          <p:nvPr/>
        </p:nvSpPr>
        <p:spPr>
          <a:xfrm>
            <a:off x="1219200" y="8634400"/>
            <a:ext cx="7437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100">
                <a:solidFill>
                  <a:srgbClr val="002060"/>
                </a:solidFill>
              </a:rPr>
              <a:t>Fonte: SIM, 2025.</a:t>
            </a:r>
            <a:endParaRPr sz="210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100">
                <a:solidFill>
                  <a:srgbClr val="002060"/>
                </a:solidFill>
              </a:rPr>
              <a:t>*Dados sujeitos a alterações.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0e7201254_0_0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191" name="Google Shape;191;g350e7201254_0_0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192" name="Google Shape;192;g350e7201254_0_0"/>
          <p:cNvSpPr/>
          <p:nvPr/>
        </p:nvSpPr>
        <p:spPr>
          <a:xfrm>
            <a:off x="1300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193" name="Google Shape;193;g350e7201254_0_0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194" name="Google Shape;194;g350e7201254_0_0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95" name="Google Shape;195;g350e7201254_0_0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Rede de Atenção Básica</a:t>
              </a:r>
              <a:endParaRPr sz="4800"/>
            </a:p>
          </p:txBody>
        </p:sp>
      </p:grpSp>
      <p:graphicFrame>
        <p:nvGraphicFramePr>
          <p:cNvPr id="196" name="Google Shape;196;g350e7201254_0_0"/>
          <p:cNvGraphicFramePr/>
          <p:nvPr/>
        </p:nvGraphicFramePr>
        <p:xfrm>
          <a:off x="511092" y="2806808"/>
          <a:ext cx="5664575" cy="6039440"/>
        </p:xfrm>
        <a:graphic>
          <a:graphicData uri="http://schemas.openxmlformats.org/drawingml/2006/table">
            <a:tbl>
              <a:tblPr firstRow="1" firstCol="1" bandRow="1">
                <a:noFill/>
                <a:tableStyleId>{0E5160D1-76C4-465A-BD10-61F717537C8C}</a:tableStyleId>
              </a:tblPr>
              <a:tblGrid>
                <a:gridCol w="481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REDE DE ATENÇÃO À SAÚDE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Total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2E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Unidades da Saúde da Família - USF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138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Equipes de Saúde da Família - ESF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370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Equipes de Saúde Bucal - ESB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308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Equipes </a:t>
                      </a:r>
                      <a:r>
                        <a:rPr lang="en-US" sz="1600"/>
                        <a:t>Multiprofissionais</a:t>
                      </a:r>
                      <a:r>
                        <a:rPr lang="en-US" sz="1600" u="none" strike="noStrike" cap="none"/>
                        <a:t> – </a:t>
                      </a:r>
                      <a:r>
                        <a:rPr lang="en-US" sz="1600"/>
                        <a:t>eMulti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Unidades Básicas Tradicionais - UBT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19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Unidades de Cuidados Integrais (UCIS/SIS)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Polos da Academia da Cidade - PAC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600" b="1"/>
                        <a:t>2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Equipes de Consultório na Rua</a:t>
                      </a:r>
                      <a:endParaRPr sz="1600" u="none" strike="noStrike" cap="none"/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05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Equipes de Consultório de Rua</a:t>
                      </a:r>
                      <a:endParaRPr sz="1600" u="none" strike="noStrike" cap="none"/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05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Unidades com Espaço Mãe Coruja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</a:rPr>
                        <a:t>20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Farmácia da Família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n-US" sz="1600" b="1"/>
                        <a:t>4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Centro de Convivência</a:t>
                      </a:r>
                      <a:endParaRPr sz="1600" u="none" strike="noStrike" cap="none"/>
                    </a:p>
                  </a:txBody>
                  <a:tcPr marL="41550" marR="41550" marT="0" marB="0" anchor="ctr"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01</a:t>
                      </a:r>
                      <a:endParaRPr sz="1600" b="1"/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Serviço Integrado de Saúde Mental</a:t>
                      </a:r>
                      <a:endParaRPr sz="1600"/>
                    </a:p>
                  </a:txBody>
                  <a:tcPr marL="41550" marR="41550" marT="0" marB="0" anchor="ctr"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01</a:t>
                      </a:r>
                      <a:endParaRPr sz="1600" b="1"/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C</a:t>
                      </a:r>
                      <a:r>
                        <a:rPr lang="en-US" sz="1600"/>
                        <a:t>APS</a:t>
                      </a:r>
                      <a:r>
                        <a:rPr lang="en-US" sz="1600" u="none" strike="noStrike" cap="none"/>
                        <a:t> – Álcool e outras Drogas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05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C</a:t>
                      </a:r>
                      <a:r>
                        <a:rPr lang="en-US" sz="1600"/>
                        <a:t>APS</a:t>
                      </a:r>
                      <a:r>
                        <a:rPr lang="en-US" sz="1600" u="none" strike="noStrike" cap="none"/>
                        <a:t> – Transtornos Mentais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08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CAPS – Transtornos Mentais – Infantojuvenil</a:t>
                      </a:r>
                      <a:endParaRPr sz="1600" u="none" strike="noStrike" cap="none"/>
                    </a:p>
                  </a:txBody>
                  <a:tcPr marL="41550" marR="41550" marT="0" marB="0" anchor="ctr"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05</a:t>
                      </a:r>
                      <a:endParaRPr sz="1600" b="1"/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/>
                        <a:t>Unidades de Acolhimentos - UA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</a:rPr>
                        <a:t>Residências Terapêuticas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1550" marR="41550" marT="0" marB="0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 de Atendimento Domiciliar - EMAP </a:t>
                      </a:r>
                      <a:endParaRPr sz="16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</a:t>
                      </a:r>
                      <a:r>
                        <a:rPr lang="en-US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 de Atendimento Domiciliar - EMAD</a:t>
                      </a:r>
                      <a:endParaRPr sz="16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/>
                        <a:t>0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97" name="Google Shape;197;g350e7201254_0_0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350e720125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50e7201254_0_0" title="WhatsApp Image 2025-04-29 at 17.08.49.jpeg"/>
          <p:cNvPicPr preferRelativeResize="0"/>
          <p:nvPr/>
        </p:nvPicPr>
        <p:blipFill rotWithShape="1">
          <a:blip r:embed="rId6">
            <a:alphaModFix/>
          </a:blip>
          <a:srcRect l="1569" t="2525" r="2128" b="1459"/>
          <a:stretch/>
        </p:blipFill>
        <p:spPr>
          <a:xfrm>
            <a:off x="6365825" y="1948400"/>
            <a:ext cx="11663424" cy="82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g350e7201254_0_63"/>
          <p:cNvGrpSpPr/>
          <p:nvPr/>
        </p:nvGrpSpPr>
        <p:grpSpPr>
          <a:xfrm>
            <a:off x="13361475" y="1607149"/>
            <a:ext cx="3866487" cy="3835112"/>
            <a:chOff x="0" y="-47625"/>
            <a:chExt cx="1356900" cy="1475100"/>
          </a:xfrm>
        </p:grpSpPr>
        <p:sp>
          <p:nvSpPr>
            <p:cNvPr id="205" name="Google Shape;205;g350e7201254_0_63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40046" y="0"/>
                  </a:moveTo>
                  <a:lnTo>
                    <a:pt x="1316831" y="0"/>
                  </a:lnTo>
                  <a:cubicBezTo>
                    <a:pt x="1327452" y="0"/>
                    <a:pt x="1337638" y="4219"/>
                    <a:pt x="1345148" y="11729"/>
                  </a:cubicBezTo>
                  <a:cubicBezTo>
                    <a:pt x="1352658" y="19239"/>
                    <a:pt x="1356877" y="29425"/>
                    <a:pt x="1356877" y="40046"/>
                  </a:cubicBezTo>
                  <a:lnTo>
                    <a:pt x="1356877" y="1387305"/>
                  </a:lnTo>
                  <a:cubicBezTo>
                    <a:pt x="1356877" y="1397926"/>
                    <a:pt x="1352658" y="1408112"/>
                    <a:pt x="1345148" y="1415622"/>
                  </a:cubicBezTo>
                  <a:cubicBezTo>
                    <a:pt x="1337638" y="1423132"/>
                    <a:pt x="1327452" y="1427351"/>
                    <a:pt x="1316831" y="1427351"/>
                  </a:cubicBezTo>
                  <a:lnTo>
                    <a:pt x="40046" y="1427351"/>
                  </a:lnTo>
                  <a:cubicBezTo>
                    <a:pt x="29425" y="1427351"/>
                    <a:pt x="19239" y="1423132"/>
                    <a:pt x="11729" y="1415622"/>
                  </a:cubicBezTo>
                  <a:cubicBezTo>
                    <a:pt x="4219" y="1408112"/>
                    <a:pt x="0" y="1397926"/>
                    <a:pt x="0" y="1387305"/>
                  </a:cubicBezTo>
                  <a:lnTo>
                    <a:pt x="0" y="40046"/>
                  </a:lnTo>
                  <a:cubicBezTo>
                    <a:pt x="0" y="29425"/>
                    <a:pt x="4219" y="19239"/>
                    <a:pt x="11729" y="11729"/>
                  </a:cubicBezTo>
                  <a:cubicBezTo>
                    <a:pt x="19239" y="4219"/>
                    <a:pt x="29425" y="0"/>
                    <a:pt x="4004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350e7201254_0_63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g350e7201254_0_63"/>
          <p:cNvGrpSpPr/>
          <p:nvPr/>
        </p:nvGrpSpPr>
        <p:grpSpPr>
          <a:xfrm>
            <a:off x="9423450" y="1578800"/>
            <a:ext cx="3866487" cy="3835112"/>
            <a:chOff x="0" y="-47625"/>
            <a:chExt cx="1356900" cy="1475100"/>
          </a:xfrm>
        </p:grpSpPr>
        <p:sp>
          <p:nvSpPr>
            <p:cNvPr id="208" name="Google Shape;208;g350e7201254_0_63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40046" y="0"/>
                  </a:moveTo>
                  <a:lnTo>
                    <a:pt x="1316831" y="0"/>
                  </a:lnTo>
                  <a:cubicBezTo>
                    <a:pt x="1327452" y="0"/>
                    <a:pt x="1337638" y="4219"/>
                    <a:pt x="1345148" y="11729"/>
                  </a:cubicBezTo>
                  <a:cubicBezTo>
                    <a:pt x="1352658" y="19239"/>
                    <a:pt x="1356877" y="29425"/>
                    <a:pt x="1356877" y="40046"/>
                  </a:cubicBezTo>
                  <a:lnTo>
                    <a:pt x="1356877" y="1387305"/>
                  </a:lnTo>
                  <a:cubicBezTo>
                    <a:pt x="1356877" y="1397926"/>
                    <a:pt x="1352658" y="1408112"/>
                    <a:pt x="1345148" y="1415622"/>
                  </a:cubicBezTo>
                  <a:cubicBezTo>
                    <a:pt x="1337638" y="1423132"/>
                    <a:pt x="1327452" y="1427351"/>
                    <a:pt x="1316831" y="1427351"/>
                  </a:cubicBezTo>
                  <a:lnTo>
                    <a:pt x="40046" y="1427351"/>
                  </a:lnTo>
                  <a:cubicBezTo>
                    <a:pt x="29425" y="1427351"/>
                    <a:pt x="19239" y="1423132"/>
                    <a:pt x="11729" y="1415622"/>
                  </a:cubicBezTo>
                  <a:cubicBezTo>
                    <a:pt x="4219" y="1408112"/>
                    <a:pt x="0" y="1397926"/>
                    <a:pt x="0" y="1387305"/>
                  </a:cubicBezTo>
                  <a:lnTo>
                    <a:pt x="0" y="40046"/>
                  </a:lnTo>
                  <a:cubicBezTo>
                    <a:pt x="0" y="29425"/>
                    <a:pt x="4219" y="19239"/>
                    <a:pt x="11729" y="11729"/>
                  </a:cubicBezTo>
                  <a:cubicBezTo>
                    <a:pt x="19239" y="4219"/>
                    <a:pt x="29425" y="0"/>
                    <a:pt x="4004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g350e7201254_0_63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g350e7201254_0_63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211" name="Google Shape;211;g350e7201254_0_63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212" name="Google Shape;212;g350e7201254_0_63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213" name="Google Shape;213;g350e7201254_0_63"/>
          <p:cNvGrpSpPr/>
          <p:nvPr/>
        </p:nvGrpSpPr>
        <p:grpSpPr>
          <a:xfrm>
            <a:off x="9423450" y="5436301"/>
            <a:ext cx="3866487" cy="3835112"/>
            <a:chOff x="0" y="-47625"/>
            <a:chExt cx="1356900" cy="1475100"/>
          </a:xfrm>
        </p:grpSpPr>
        <p:sp>
          <p:nvSpPr>
            <p:cNvPr id="214" name="Google Shape;214;g350e7201254_0_63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40046" y="0"/>
                  </a:moveTo>
                  <a:lnTo>
                    <a:pt x="1316831" y="0"/>
                  </a:lnTo>
                  <a:cubicBezTo>
                    <a:pt x="1327452" y="0"/>
                    <a:pt x="1337638" y="4219"/>
                    <a:pt x="1345148" y="11729"/>
                  </a:cubicBezTo>
                  <a:cubicBezTo>
                    <a:pt x="1352658" y="19239"/>
                    <a:pt x="1356877" y="29425"/>
                    <a:pt x="1356877" y="40046"/>
                  </a:cubicBezTo>
                  <a:lnTo>
                    <a:pt x="1356877" y="1387305"/>
                  </a:lnTo>
                  <a:cubicBezTo>
                    <a:pt x="1356877" y="1397926"/>
                    <a:pt x="1352658" y="1408112"/>
                    <a:pt x="1345148" y="1415622"/>
                  </a:cubicBezTo>
                  <a:cubicBezTo>
                    <a:pt x="1337638" y="1423132"/>
                    <a:pt x="1327452" y="1427351"/>
                    <a:pt x="1316831" y="1427351"/>
                  </a:cubicBezTo>
                  <a:lnTo>
                    <a:pt x="40046" y="1427351"/>
                  </a:lnTo>
                  <a:cubicBezTo>
                    <a:pt x="29425" y="1427351"/>
                    <a:pt x="19239" y="1423132"/>
                    <a:pt x="11729" y="1415622"/>
                  </a:cubicBezTo>
                  <a:cubicBezTo>
                    <a:pt x="4219" y="1408112"/>
                    <a:pt x="0" y="1397926"/>
                    <a:pt x="0" y="1387305"/>
                  </a:cubicBezTo>
                  <a:lnTo>
                    <a:pt x="0" y="40046"/>
                  </a:lnTo>
                  <a:cubicBezTo>
                    <a:pt x="0" y="29425"/>
                    <a:pt x="4219" y="19239"/>
                    <a:pt x="11729" y="11729"/>
                  </a:cubicBezTo>
                  <a:cubicBezTo>
                    <a:pt x="19239" y="4219"/>
                    <a:pt x="29425" y="0"/>
                    <a:pt x="4004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g350e7201254_0_63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g350e7201254_0_63"/>
          <p:cNvGrpSpPr/>
          <p:nvPr/>
        </p:nvGrpSpPr>
        <p:grpSpPr>
          <a:xfrm>
            <a:off x="13392825" y="5450426"/>
            <a:ext cx="3866487" cy="3835112"/>
            <a:chOff x="0" y="-47625"/>
            <a:chExt cx="1356900" cy="1475100"/>
          </a:xfrm>
        </p:grpSpPr>
        <p:sp>
          <p:nvSpPr>
            <p:cNvPr id="217" name="Google Shape;217;g350e7201254_0_63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40046" y="0"/>
                  </a:moveTo>
                  <a:lnTo>
                    <a:pt x="1316831" y="0"/>
                  </a:lnTo>
                  <a:cubicBezTo>
                    <a:pt x="1327452" y="0"/>
                    <a:pt x="1337638" y="4219"/>
                    <a:pt x="1345148" y="11729"/>
                  </a:cubicBezTo>
                  <a:cubicBezTo>
                    <a:pt x="1352658" y="19239"/>
                    <a:pt x="1356877" y="29425"/>
                    <a:pt x="1356877" y="40046"/>
                  </a:cubicBezTo>
                  <a:lnTo>
                    <a:pt x="1356877" y="1387305"/>
                  </a:lnTo>
                  <a:cubicBezTo>
                    <a:pt x="1356877" y="1397926"/>
                    <a:pt x="1352658" y="1408112"/>
                    <a:pt x="1345148" y="1415622"/>
                  </a:cubicBezTo>
                  <a:cubicBezTo>
                    <a:pt x="1337638" y="1423132"/>
                    <a:pt x="1327452" y="1427351"/>
                    <a:pt x="1316831" y="1427351"/>
                  </a:cubicBezTo>
                  <a:lnTo>
                    <a:pt x="40046" y="1427351"/>
                  </a:lnTo>
                  <a:cubicBezTo>
                    <a:pt x="29425" y="1427351"/>
                    <a:pt x="19239" y="1423132"/>
                    <a:pt x="11729" y="1415622"/>
                  </a:cubicBezTo>
                  <a:cubicBezTo>
                    <a:pt x="4219" y="1408112"/>
                    <a:pt x="0" y="1397926"/>
                    <a:pt x="0" y="1387305"/>
                  </a:cubicBezTo>
                  <a:lnTo>
                    <a:pt x="0" y="40046"/>
                  </a:lnTo>
                  <a:cubicBezTo>
                    <a:pt x="0" y="29425"/>
                    <a:pt x="4219" y="19239"/>
                    <a:pt x="11729" y="11729"/>
                  </a:cubicBezTo>
                  <a:cubicBezTo>
                    <a:pt x="19239" y="4219"/>
                    <a:pt x="29425" y="0"/>
                    <a:pt x="40046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350e7201254_0_63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g350e7201254_0_63"/>
          <p:cNvGrpSpPr/>
          <p:nvPr/>
        </p:nvGrpSpPr>
        <p:grpSpPr>
          <a:xfrm>
            <a:off x="13392825" y="5436300"/>
            <a:ext cx="3866528" cy="3835112"/>
            <a:chOff x="0" y="-47625"/>
            <a:chExt cx="1372618" cy="1475100"/>
          </a:xfrm>
        </p:grpSpPr>
        <p:sp>
          <p:nvSpPr>
            <p:cNvPr id="220" name="Google Shape;220;g350e7201254_0_63"/>
            <p:cNvSpPr/>
            <p:nvPr/>
          </p:nvSpPr>
          <p:spPr>
            <a:xfrm>
              <a:off x="0" y="0"/>
              <a:ext cx="1372618" cy="1427351"/>
            </a:xfrm>
            <a:custGeom>
              <a:avLst/>
              <a:gdLst/>
              <a:ahLst/>
              <a:cxnLst/>
              <a:rect l="l" t="t" r="r" b="b"/>
              <a:pathLst>
                <a:path w="1372618" h="1427351" extrusionOk="0">
                  <a:moveTo>
                    <a:pt x="39587" y="0"/>
                  </a:moveTo>
                  <a:lnTo>
                    <a:pt x="1333031" y="0"/>
                  </a:lnTo>
                  <a:cubicBezTo>
                    <a:pt x="1354894" y="0"/>
                    <a:pt x="1372618" y="17724"/>
                    <a:pt x="1372618" y="39587"/>
                  </a:cubicBezTo>
                  <a:lnTo>
                    <a:pt x="1372618" y="1387764"/>
                  </a:lnTo>
                  <a:cubicBezTo>
                    <a:pt x="1372618" y="1409628"/>
                    <a:pt x="1354894" y="1427351"/>
                    <a:pt x="1333031" y="1427351"/>
                  </a:cubicBezTo>
                  <a:lnTo>
                    <a:pt x="39587" y="1427351"/>
                  </a:lnTo>
                  <a:cubicBezTo>
                    <a:pt x="17724" y="1427351"/>
                    <a:pt x="0" y="1409628"/>
                    <a:pt x="0" y="1387764"/>
                  </a:cubicBezTo>
                  <a:lnTo>
                    <a:pt x="0" y="39587"/>
                  </a:lnTo>
                  <a:cubicBezTo>
                    <a:pt x="0" y="17724"/>
                    <a:pt x="17724" y="0"/>
                    <a:pt x="39587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350e7201254_0_63"/>
            <p:cNvSpPr txBox="1"/>
            <p:nvPr/>
          </p:nvSpPr>
          <p:spPr>
            <a:xfrm>
              <a:off x="0" y="-47625"/>
              <a:ext cx="13725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g350e7201254_0_63"/>
          <p:cNvGrpSpPr/>
          <p:nvPr/>
        </p:nvGrpSpPr>
        <p:grpSpPr>
          <a:xfrm>
            <a:off x="1477725" y="5124625"/>
            <a:ext cx="1625544" cy="207124"/>
            <a:chOff x="0" y="-47625"/>
            <a:chExt cx="292896" cy="69300"/>
          </a:xfrm>
        </p:grpSpPr>
        <p:sp>
          <p:nvSpPr>
            <p:cNvPr id="223" name="Google Shape;223;g350e7201254_0_63"/>
            <p:cNvSpPr/>
            <p:nvPr/>
          </p:nvSpPr>
          <p:spPr>
            <a:xfrm>
              <a:off x="0" y="0"/>
              <a:ext cx="292896" cy="21604"/>
            </a:xfrm>
            <a:custGeom>
              <a:avLst/>
              <a:gdLst/>
              <a:ahLst/>
              <a:cxnLst/>
              <a:rect l="l" t="t" r="r" b="b"/>
              <a:pathLst>
                <a:path w="292896" h="21604" extrusionOk="0">
                  <a:moveTo>
                    <a:pt x="0" y="0"/>
                  </a:moveTo>
                  <a:lnTo>
                    <a:pt x="292896" y="0"/>
                  </a:lnTo>
                  <a:lnTo>
                    <a:pt x="292896" y="21604"/>
                  </a:lnTo>
                  <a:lnTo>
                    <a:pt x="0" y="21604"/>
                  </a:lnTo>
                  <a:close/>
                </a:path>
              </a:pathLst>
            </a:custGeom>
            <a:solidFill>
              <a:srgbClr val="001236"/>
            </a:solidFill>
            <a:ln>
              <a:noFill/>
            </a:ln>
          </p:spPr>
        </p:sp>
        <p:sp>
          <p:nvSpPr>
            <p:cNvPr id="224" name="Google Shape;224;g350e7201254_0_63"/>
            <p:cNvSpPr txBox="1"/>
            <p:nvPr/>
          </p:nvSpPr>
          <p:spPr>
            <a:xfrm>
              <a:off x="0" y="-47625"/>
              <a:ext cx="292800" cy="69300"/>
            </a:xfrm>
            <a:prstGeom prst="rect">
              <a:avLst/>
            </a:prstGeom>
            <a:solidFill>
              <a:srgbClr val="001236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g350e7201254_0_63"/>
          <p:cNvGrpSpPr/>
          <p:nvPr/>
        </p:nvGrpSpPr>
        <p:grpSpPr>
          <a:xfrm>
            <a:off x="9679797" y="3182875"/>
            <a:ext cx="388284" cy="297176"/>
            <a:chOff x="0" y="-47625"/>
            <a:chExt cx="74100" cy="56714"/>
          </a:xfrm>
        </p:grpSpPr>
        <p:sp>
          <p:nvSpPr>
            <p:cNvPr id="226" name="Google Shape;226;g350e7201254_0_63"/>
            <p:cNvSpPr/>
            <p:nvPr/>
          </p:nvSpPr>
          <p:spPr>
            <a:xfrm>
              <a:off x="0" y="0"/>
              <a:ext cx="74026" cy="9089"/>
            </a:xfrm>
            <a:custGeom>
              <a:avLst/>
              <a:gdLst/>
              <a:ahLst/>
              <a:cxnLst/>
              <a:rect l="l" t="t" r="r" b="b"/>
              <a:pathLst>
                <a:path w="74026" h="9089" extrusionOk="0">
                  <a:moveTo>
                    <a:pt x="0" y="0"/>
                  </a:moveTo>
                  <a:lnTo>
                    <a:pt x="74026" y="0"/>
                  </a:lnTo>
                  <a:lnTo>
                    <a:pt x="74026" y="9089"/>
                  </a:lnTo>
                  <a:lnTo>
                    <a:pt x="0" y="9089"/>
                  </a:lnTo>
                  <a:close/>
                </a:path>
              </a:pathLst>
            </a:custGeom>
            <a:solidFill>
              <a:srgbClr val="004AAD"/>
            </a:solidFill>
            <a:ln>
              <a:noFill/>
            </a:ln>
          </p:spPr>
        </p:sp>
        <p:sp>
          <p:nvSpPr>
            <p:cNvPr id="227" name="Google Shape;227;g350e7201254_0_63"/>
            <p:cNvSpPr txBox="1"/>
            <p:nvPr/>
          </p:nvSpPr>
          <p:spPr>
            <a:xfrm>
              <a:off x="0" y="-47625"/>
              <a:ext cx="74100" cy="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g350e7201254_0_63"/>
          <p:cNvGrpSpPr/>
          <p:nvPr/>
        </p:nvGrpSpPr>
        <p:grpSpPr>
          <a:xfrm>
            <a:off x="13596836" y="3197162"/>
            <a:ext cx="388284" cy="297176"/>
            <a:chOff x="0" y="-47625"/>
            <a:chExt cx="74100" cy="56714"/>
          </a:xfrm>
        </p:grpSpPr>
        <p:sp>
          <p:nvSpPr>
            <p:cNvPr id="229" name="Google Shape;229;g350e7201254_0_63"/>
            <p:cNvSpPr/>
            <p:nvPr/>
          </p:nvSpPr>
          <p:spPr>
            <a:xfrm>
              <a:off x="0" y="0"/>
              <a:ext cx="74026" cy="9089"/>
            </a:xfrm>
            <a:custGeom>
              <a:avLst/>
              <a:gdLst/>
              <a:ahLst/>
              <a:cxnLst/>
              <a:rect l="l" t="t" r="r" b="b"/>
              <a:pathLst>
                <a:path w="74026" h="9089" extrusionOk="0">
                  <a:moveTo>
                    <a:pt x="0" y="0"/>
                  </a:moveTo>
                  <a:lnTo>
                    <a:pt x="74026" y="0"/>
                  </a:lnTo>
                  <a:lnTo>
                    <a:pt x="74026" y="9089"/>
                  </a:lnTo>
                  <a:lnTo>
                    <a:pt x="0" y="9089"/>
                  </a:lnTo>
                  <a:close/>
                </a:path>
              </a:pathLst>
            </a:custGeom>
            <a:solidFill>
              <a:srgbClr val="004AAD"/>
            </a:solidFill>
            <a:ln>
              <a:noFill/>
            </a:ln>
          </p:spPr>
        </p:sp>
        <p:sp>
          <p:nvSpPr>
            <p:cNvPr id="230" name="Google Shape;230;g350e7201254_0_63"/>
            <p:cNvSpPr txBox="1"/>
            <p:nvPr/>
          </p:nvSpPr>
          <p:spPr>
            <a:xfrm>
              <a:off x="0" y="-47625"/>
              <a:ext cx="74100" cy="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g350e7201254_0_63"/>
          <p:cNvGrpSpPr/>
          <p:nvPr/>
        </p:nvGrpSpPr>
        <p:grpSpPr>
          <a:xfrm>
            <a:off x="9689322" y="7444844"/>
            <a:ext cx="388284" cy="297176"/>
            <a:chOff x="0" y="-47625"/>
            <a:chExt cx="74100" cy="56714"/>
          </a:xfrm>
        </p:grpSpPr>
        <p:sp>
          <p:nvSpPr>
            <p:cNvPr id="232" name="Google Shape;232;g350e7201254_0_63"/>
            <p:cNvSpPr/>
            <p:nvPr/>
          </p:nvSpPr>
          <p:spPr>
            <a:xfrm>
              <a:off x="0" y="0"/>
              <a:ext cx="74026" cy="9089"/>
            </a:xfrm>
            <a:custGeom>
              <a:avLst/>
              <a:gdLst/>
              <a:ahLst/>
              <a:cxnLst/>
              <a:rect l="l" t="t" r="r" b="b"/>
              <a:pathLst>
                <a:path w="74026" h="9089" extrusionOk="0">
                  <a:moveTo>
                    <a:pt x="0" y="0"/>
                  </a:moveTo>
                  <a:lnTo>
                    <a:pt x="74026" y="0"/>
                  </a:lnTo>
                  <a:lnTo>
                    <a:pt x="74026" y="9089"/>
                  </a:lnTo>
                  <a:lnTo>
                    <a:pt x="0" y="9089"/>
                  </a:lnTo>
                  <a:close/>
                </a:path>
              </a:pathLst>
            </a:custGeom>
            <a:solidFill>
              <a:srgbClr val="004AAD"/>
            </a:solidFill>
            <a:ln>
              <a:noFill/>
            </a:ln>
          </p:spPr>
        </p:sp>
        <p:sp>
          <p:nvSpPr>
            <p:cNvPr id="233" name="Google Shape;233;g350e7201254_0_63"/>
            <p:cNvSpPr txBox="1"/>
            <p:nvPr/>
          </p:nvSpPr>
          <p:spPr>
            <a:xfrm>
              <a:off x="0" y="-47625"/>
              <a:ext cx="74100" cy="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g350e7201254_0_63"/>
          <p:cNvGrpSpPr/>
          <p:nvPr/>
        </p:nvGrpSpPr>
        <p:grpSpPr>
          <a:xfrm>
            <a:off x="13551644" y="6914850"/>
            <a:ext cx="388284" cy="297176"/>
            <a:chOff x="0" y="-47625"/>
            <a:chExt cx="74100" cy="56714"/>
          </a:xfrm>
        </p:grpSpPr>
        <p:sp>
          <p:nvSpPr>
            <p:cNvPr id="235" name="Google Shape;235;g350e7201254_0_63"/>
            <p:cNvSpPr/>
            <p:nvPr/>
          </p:nvSpPr>
          <p:spPr>
            <a:xfrm>
              <a:off x="0" y="0"/>
              <a:ext cx="74026" cy="9089"/>
            </a:xfrm>
            <a:custGeom>
              <a:avLst/>
              <a:gdLst/>
              <a:ahLst/>
              <a:cxnLst/>
              <a:rect l="l" t="t" r="r" b="b"/>
              <a:pathLst>
                <a:path w="74026" h="9089" extrusionOk="0">
                  <a:moveTo>
                    <a:pt x="0" y="0"/>
                  </a:moveTo>
                  <a:lnTo>
                    <a:pt x="74026" y="0"/>
                  </a:lnTo>
                  <a:lnTo>
                    <a:pt x="74026" y="9089"/>
                  </a:lnTo>
                  <a:lnTo>
                    <a:pt x="0" y="9089"/>
                  </a:lnTo>
                  <a:close/>
                </a:path>
              </a:pathLst>
            </a:custGeom>
            <a:solidFill>
              <a:srgbClr val="004AAD"/>
            </a:solidFill>
            <a:ln>
              <a:noFill/>
            </a:ln>
          </p:spPr>
        </p:sp>
        <p:sp>
          <p:nvSpPr>
            <p:cNvPr id="236" name="Google Shape;236;g350e7201254_0_63"/>
            <p:cNvSpPr txBox="1"/>
            <p:nvPr/>
          </p:nvSpPr>
          <p:spPr>
            <a:xfrm>
              <a:off x="0" y="-47625"/>
              <a:ext cx="74100" cy="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g350e7201254_0_63"/>
          <p:cNvSpPr/>
          <p:nvPr/>
        </p:nvSpPr>
        <p:spPr>
          <a:xfrm>
            <a:off x="9917922" y="1959077"/>
            <a:ext cx="942723" cy="854342"/>
          </a:xfrm>
          <a:custGeom>
            <a:avLst/>
            <a:gdLst/>
            <a:ahLst/>
            <a:cxnLst/>
            <a:rect l="l" t="t" r="r" b="b"/>
            <a:pathLst>
              <a:path w="942723" h="854342" extrusionOk="0">
                <a:moveTo>
                  <a:pt x="0" y="0"/>
                </a:moveTo>
                <a:lnTo>
                  <a:pt x="942722" y="0"/>
                </a:lnTo>
                <a:lnTo>
                  <a:pt x="942722" y="854343"/>
                </a:lnTo>
                <a:lnTo>
                  <a:pt x="0" y="854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8" name="Google Shape;238;g350e7201254_0_63"/>
          <p:cNvSpPr/>
          <p:nvPr/>
        </p:nvSpPr>
        <p:spPr>
          <a:xfrm>
            <a:off x="13856444" y="1959077"/>
            <a:ext cx="768908" cy="854342"/>
          </a:xfrm>
          <a:custGeom>
            <a:avLst/>
            <a:gdLst/>
            <a:ahLst/>
            <a:cxnLst/>
            <a:rect l="l" t="t" r="r" b="b"/>
            <a:pathLst>
              <a:path w="768908" h="854342" extrusionOk="0">
                <a:moveTo>
                  <a:pt x="0" y="0"/>
                </a:moveTo>
                <a:lnTo>
                  <a:pt x="768908" y="0"/>
                </a:lnTo>
                <a:lnTo>
                  <a:pt x="768908" y="854343"/>
                </a:lnTo>
                <a:lnTo>
                  <a:pt x="0" y="854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9" name="Google Shape;239;g350e7201254_0_63"/>
          <p:cNvSpPr/>
          <p:nvPr/>
        </p:nvSpPr>
        <p:spPr>
          <a:xfrm>
            <a:off x="9908397" y="5801744"/>
            <a:ext cx="820865" cy="833365"/>
          </a:xfrm>
          <a:custGeom>
            <a:avLst/>
            <a:gdLst/>
            <a:ahLst/>
            <a:cxnLst/>
            <a:rect l="l" t="t" r="r" b="b"/>
            <a:pathLst>
              <a:path w="820865" h="833365" extrusionOk="0">
                <a:moveTo>
                  <a:pt x="0" y="0"/>
                </a:moveTo>
                <a:lnTo>
                  <a:pt x="820865" y="0"/>
                </a:lnTo>
                <a:lnTo>
                  <a:pt x="820865" y="833365"/>
                </a:lnTo>
                <a:lnTo>
                  <a:pt x="0" y="833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0" name="Google Shape;240;g350e7201254_0_63"/>
          <p:cNvSpPr/>
          <p:nvPr/>
        </p:nvSpPr>
        <p:spPr>
          <a:xfrm>
            <a:off x="13757772" y="5712738"/>
            <a:ext cx="867580" cy="844806"/>
          </a:xfrm>
          <a:custGeom>
            <a:avLst/>
            <a:gdLst/>
            <a:ahLst/>
            <a:cxnLst/>
            <a:rect l="l" t="t" r="r" b="b"/>
            <a:pathLst>
              <a:path w="867580" h="844806" extrusionOk="0">
                <a:moveTo>
                  <a:pt x="0" y="0"/>
                </a:moveTo>
                <a:lnTo>
                  <a:pt x="867580" y="0"/>
                </a:lnTo>
                <a:lnTo>
                  <a:pt x="867580" y="844806"/>
                </a:lnTo>
                <a:lnTo>
                  <a:pt x="0" y="844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1" name="Google Shape;241;g350e7201254_0_63"/>
          <p:cNvSpPr txBox="1"/>
          <p:nvPr/>
        </p:nvSpPr>
        <p:spPr>
          <a:xfrm>
            <a:off x="9603597" y="3000867"/>
            <a:ext cx="3105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Reterritorialização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50e7201254_0_63"/>
          <p:cNvSpPr txBox="1"/>
          <p:nvPr/>
        </p:nvSpPr>
        <p:spPr>
          <a:xfrm>
            <a:off x="9673500" y="6787500"/>
            <a:ext cx="3227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Acolhimento unificado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50e7201254_0_63"/>
          <p:cNvSpPr txBox="1"/>
          <p:nvPr/>
        </p:nvSpPr>
        <p:spPr>
          <a:xfrm>
            <a:off x="9514150" y="3633850"/>
            <a:ext cx="3797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CONTAGEM POPULACIONAL</a:t>
            </a:r>
            <a:endParaRPr sz="14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DIAGNÓSTICO TERRITORIAL (EPIDEMIOLÓGICO E ASSISTENCIAL)</a:t>
            </a:r>
            <a:endParaRPr b="1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REORGANIZAÇÃO DO TERRITÓRIO ADSCRITO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CADASTRAMENTO DE TODA A POPULAÇÃO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50e7201254_0_63"/>
          <p:cNvSpPr txBox="1"/>
          <p:nvPr/>
        </p:nvSpPr>
        <p:spPr>
          <a:xfrm>
            <a:off x="13504473" y="3604550"/>
            <a:ext cx="3545100" cy="14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GARANTIR MELHORIAS DE ACESSO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RETORNO DE ATIVIDADES INERENTES ÀS ESF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CAPACITAÇÃO E  DISCUSSÕES MULTIPROFISSIONAIS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350e7201254_0_63"/>
          <p:cNvSpPr txBox="1"/>
          <p:nvPr/>
        </p:nvSpPr>
        <p:spPr>
          <a:xfrm>
            <a:off x="13539686" y="2955843"/>
            <a:ext cx="335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Agenda de trabalho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50e7201254_0_63"/>
          <p:cNvSpPr txBox="1"/>
          <p:nvPr/>
        </p:nvSpPr>
        <p:spPr>
          <a:xfrm>
            <a:off x="13580666" y="6707200"/>
            <a:ext cx="322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Matriciamento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50e7201254_0_63"/>
          <p:cNvSpPr txBox="1"/>
          <p:nvPr/>
        </p:nvSpPr>
        <p:spPr>
          <a:xfrm>
            <a:off x="321648" y="1981800"/>
            <a:ext cx="8535300" cy="2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1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lang="en-US" sz="2199" b="1">
                <a:solidFill>
                  <a:srgbClr val="001236"/>
                </a:solidFill>
                <a:latin typeface="Montserrat"/>
                <a:ea typeface="Montserrat"/>
                <a:cs typeface="Montserrat"/>
                <a:sym typeface="Montserrat"/>
              </a:rPr>
              <a:t>Avanços</a:t>
            </a:r>
            <a:endParaRPr sz="1400" b="0" i="0" u="none" strike="noStrike" cap="none">
              <a:solidFill>
                <a:srgbClr val="0012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9958" marR="0" lvl="2" indent="-316651" algn="just" rtl="0">
              <a:lnSpc>
                <a:spcPct val="151023"/>
              </a:lnSpc>
              <a:spcBef>
                <a:spcPts val="0"/>
              </a:spcBef>
              <a:spcAft>
                <a:spcPts val="0"/>
              </a:spcAft>
              <a:buClr>
                <a:srgbClr val="101010"/>
              </a:buClr>
              <a:buSzPts val="2199"/>
              <a:buFont typeface="Arial"/>
              <a:buChar char="⚬"/>
            </a:pPr>
            <a:r>
              <a:rPr lang="en-US" sz="2199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Ampliação da cobertura da Estratégia de Saúde da Família passando de 59% para 8</a:t>
            </a:r>
            <a:r>
              <a:rPr lang="en-US" sz="2199" b="0" i="0" u="none" strike="noStrike" cap="none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0% da população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9958" marR="0" lvl="2" indent="-316651" algn="just" rtl="0">
              <a:lnSpc>
                <a:spcPct val="151023"/>
              </a:lnSpc>
              <a:spcBef>
                <a:spcPts val="0"/>
              </a:spcBef>
              <a:spcAft>
                <a:spcPts val="0"/>
              </a:spcAft>
              <a:buClr>
                <a:srgbClr val="101010"/>
              </a:buClr>
              <a:buSzPts val="2199"/>
              <a:buFont typeface="Arial"/>
              <a:buChar char="⚬"/>
            </a:pPr>
            <a:r>
              <a:rPr lang="en-US" sz="2199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Ampliação</a:t>
            </a:r>
            <a:r>
              <a:rPr lang="en-US" sz="2199" b="0" i="0" u="none" strike="noStrike" cap="none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 do horário de funcionamento das </a:t>
            </a:r>
            <a:r>
              <a:rPr lang="en-US" sz="2199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-US" sz="2199" b="0" i="0" u="none" strike="noStrike" cap="none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SF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9958" marR="0" lvl="2" indent="-316651" algn="just" rtl="0">
              <a:lnSpc>
                <a:spcPct val="151023"/>
              </a:lnSpc>
              <a:spcBef>
                <a:spcPts val="0"/>
              </a:spcBef>
              <a:spcAft>
                <a:spcPts val="0"/>
              </a:spcAft>
              <a:buClr>
                <a:srgbClr val="101010"/>
              </a:buClr>
              <a:buSzPts val="2199"/>
              <a:buFont typeface="Arial"/>
              <a:buChar char="⚬"/>
            </a:pPr>
            <a:r>
              <a:rPr lang="en-US" sz="2199" b="0" i="0" u="none" strike="noStrike" cap="none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Diminuição do parâmetro de pessoas acompanhadas por equipe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50e7201254_0_63"/>
          <p:cNvSpPr txBox="1"/>
          <p:nvPr/>
        </p:nvSpPr>
        <p:spPr>
          <a:xfrm rot="-5400000">
            <a:off x="-3001474" y="5100457"/>
            <a:ext cx="69186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1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5"/>
              <a:buFont typeface="Arial"/>
              <a:buNone/>
            </a:pPr>
            <a:r>
              <a:rPr lang="en-US" sz="2355" b="1" i="0" u="none" strike="noStrike" cap="none">
                <a:solidFill>
                  <a:srgbClr val="001236"/>
                </a:solidFill>
                <a:latin typeface="Montserrat"/>
                <a:ea typeface="Montserrat"/>
                <a:cs typeface="Montserrat"/>
                <a:sym typeface="Montserrat"/>
              </a:rPr>
              <a:t>Eixos de atuação</a:t>
            </a:r>
            <a:endParaRPr sz="1400" b="0" i="0" u="none" strike="noStrike" cap="none">
              <a:solidFill>
                <a:srgbClr val="0012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50e7201254_0_63"/>
          <p:cNvSpPr txBox="1"/>
          <p:nvPr/>
        </p:nvSpPr>
        <p:spPr>
          <a:xfrm>
            <a:off x="9670272" y="7949655"/>
            <a:ext cx="31050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AMPLIAR ACESSO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ESCUTA QUALIFICADA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RESOLUTIVIDADE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50e7201254_0_63"/>
          <p:cNvSpPr txBox="1"/>
          <p:nvPr/>
        </p:nvSpPr>
        <p:spPr>
          <a:xfrm>
            <a:off x="13551650" y="7365825"/>
            <a:ext cx="37077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COORDENADORES DAS UNIDADES: ATORES CENTRAIS NO MONITORAMENTO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DEMAIS REFERÊNCIAS TÉCNICAS DISTRITAIS: ACOMPANHAMENTO E SUPORTE DAS ESF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g350e7201254_0_63"/>
          <p:cNvGrpSpPr/>
          <p:nvPr/>
        </p:nvGrpSpPr>
        <p:grpSpPr>
          <a:xfrm>
            <a:off x="1045981" y="5553022"/>
            <a:ext cx="7910079" cy="1413017"/>
            <a:chOff x="0" y="-28575"/>
            <a:chExt cx="9957300" cy="1884023"/>
          </a:xfrm>
        </p:grpSpPr>
        <p:sp>
          <p:nvSpPr>
            <p:cNvPr id="252" name="Google Shape;252;g350e7201254_0_63"/>
            <p:cNvSpPr txBox="1"/>
            <p:nvPr/>
          </p:nvSpPr>
          <p:spPr>
            <a:xfrm>
              <a:off x="0" y="-28575"/>
              <a:ext cx="9957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2C92D5"/>
                  </a:solidFill>
                  <a:latin typeface="Arial"/>
                  <a:ea typeface="Arial"/>
                  <a:cs typeface="Arial"/>
                  <a:sym typeface="Arial"/>
                </a:rPr>
                <a:t>PARÂMETROS DE TRABALHO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350e7201254_0_63"/>
            <p:cNvSpPr txBox="1"/>
            <p:nvPr/>
          </p:nvSpPr>
          <p:spPr>
            <a:xfrm>
              <a:off x="0" y="777848"/>
              <a:ext cx="9957300" cy="107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Questões estruturais e quantitativas das unidades: processo de </a:t>
              </a:r>
              <a:r>
                <a:rPr lang="en-US" sz="2100" b="1" i="0" u="none" strike="noStrike" cap="non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reterritorialização e contagem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g350e7201254_0_63"/>
          <p:cNvGrpSpPr/>
          <p:nvPr/>
        </p:nvGrpSpPr>
        <p:grpSpPr>
          <a:xfrm>
            <a:off x="1045981" y="7141156"/>
            <a:ext cx="7910079" cy="1897667"/>
            <a:chOff x="0" y="-28575"/>
            <a:chExt cx="9957300" cy="2530223"/>
          </a:xfrm>
        </p:grpSpPr>
        <p:sp>
          <p:nvSpPr>
            <p:cNvPr id="255" name="Google Shape;255;g350e7201254_0_63"/>
            <p:cNvSpPr txBox="1"/>
            <p:nvPr/>
          </p:nvSpPr>
          <p:spPr>
            <a:xfrm>
              <a:off x="0" y="-28575"/>
              <a:ext cx="9957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2C92D5"/>
                  </a:solidFill>
                  <a:latin typeface="Arial"/>
                  <a:ea typeface="Arial"/>
                  <a:cs typeface="Arial"/>
                  <a:sym typeface="Arial"/>
                </a:rPr>
                <a:t>PROCESSO DE TRABALHO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350e7201254_0_63"/>
            <p:cNvSpPr txBox="1"/>
            <p:nvPr/>
          </p:nvSpPr>
          <p:spPr>
            <a:xfrm>
              <a:off x="0" y="777848"/>
              <a:ext cx="9957300" cy="172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Qualificação dos processos, capacitações profissionais, estratégias de </a:t>
              </a:r>
              <a:r>
                <a:rPr lang="en-US" sz="2100" b="1" i="0" u="none" strike="noStrike" cap="non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estímulo à criação de vínculos e resgate de atividades de promoção e prevenção</a:t>
              </a:r>
              <a:endParaRPr sz="1400" b="1" i="0" u="none" strike="noStrike" cap="none">
                <a:solidFill>
                  <a:srgbClr val="000000"/>
                </a:solidFill>
              </a:endParaRPr>
            </a:p>
          </p:txBody>
        </p:sp>
      </p:grpSp>
      <p:grpSp>
        <p:nvGrpSpPr>
          <p:cNvPr id="257" name="Google Shape;257;g350e7201254_0_63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258" name="Google Shape;258;g350e7201254_0_63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59" name="Google Shape;259;g350e7201254_0_63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Expansão da Estratégia de Saúde da Família</a:t>
              </a:r>
              <a:endParaRPr sz="4800"/>
            </a:p>
          </p:txBody>
        </p:sp>
      </p:grpSp>
      <p:sp>
        <p:nvSpPr>
          <p:cNvPr id="260" name="Google Shape;260;g350e7201254_0_63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g350e7201254_0_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4efcffc13_0_461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267" name="Google Shape;267;g304efcffc13_0_461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268" name="Google Shape;268;g304efcffc13_0_461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269" name="Google Shape;269;g304efcffc13_0_461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270" name="Google Shape;270;g304efcffc13_0_461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71" name="Google Shape;271;g304efcffc13_0_461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Expansão da Estratégia de Saúde da Família</a:t>
              </a:r>
              <a:endParaRPr sz="4800"/>
            </a:p>
          </p:txBody>
        </p:sp>
      </p:grpSp>
      <p:grpSp>
        <p:nvGrpSpPr>
          <p:cNvPr id="272" name="Google Shape;272;g304efcffc13_0_461"/>
          <p:cNvGrpSpPr/>
          <p:nvPr/>
        </p:nvGrpSpPr>
        <p:grpSpPr>
          <a:xfrm>
            <a:off x="8164411" y="2657423"/>
            <a:ext cx="2307137" cy="3366031"/>
            <a:chOff x="0" y="-47625"/>
            <a:chExt cx="1356900" cy="1475100"/>
          </a:xfrm>
        </p:grpSpPr>
        <p:sp>
          <p:nvSpPr>
            <p:cNvPr id="273" name="Google Shape;273;g304efcffc13_0_461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377038"/>
                  </a:lnTo>
                  <a:cubicBezTo>
                    <a:pt x="1356877" y="1390382"/>
                    <a:pt x="1351576" y="1403179"/>
                    <a:pt x="1342141" y="1412615"/>
                  </a:cubicBezTo>
                  <a:cubicBezTo>
                    <a:pt x="1332705" y="1422051"/>
                    <a:pt x="1319907" y="1427351"/>
                    <a:pt x="1306563" y="1427351"/>
                  </a:cubicBezTo>
                  <a:lnTo>
                    <a:pt x="50314" y="1427351"/>
                  </a:lnTo>
                  <a:cubicBezTo>
                    <a:pt x="36970" y="1427351"/>
                    <a:pt x="24172" y="1422051"/>
                    <a:pt x="14737" y="1412615"/>
                  </a:cubicBezTo>
                  <a:cubicBezTo>
                    <a:pt x="5301" y="1403179"/>
                    <a:pt x="0" y="1390382"/>
                    <a:pt x="0" y="1377038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304efcffc13_0_461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g304efcffc13_0_461"/>
          <p:cNvGrpSpPr/>
          <p:nvPr/>
        </p:nvGrpSpPr>
        <p:grpSpPr>
          <a:xfrm>
            <a:off x="10685581" y="2657423"/>
            <a:ext cx="2307137" cy="3366031"/>
            <a:chOff x="0" y="-47625"/>
            <a:chExt cx="1356900" cy="1475100"/>
          </a:xfrm>
        </p:grpSpPr>
        <p:sp>
          <p:nvSpPr>
            <p:cNvPr id="276" name="Google Shape;276;g304efcffc13_0_461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377038"/>
                  </a:lnTo>
                  <a:cubicBezTo>
                    <a:pt x="1356877" y="1390382"/>
                    <a:pt x="1351576" y="1403179"/>
                    <a:pt x="1342141" y="1412615"/>
                  </a:cubicBezTo>
                  <a:cubicBezTo>
                    <a:pt x="1332705" y="1422051"/>
                    <a:pt x="1319907" y="1427351"/>
                    <a:pt x="1306563" y="1427351"/>
                  </a:cubicBezTo>
                  <a:lnTo>
                    <a:pt x="50314" y="1427351"/>
                  </a:lnTo>
                  <a:cubicBezTo>
                    <a:pt x="36970" y="1427351"/>
                    <a:pt x="24172" y="1422051"/>
                    <a:pt x="14737" y="1412615"/>
                  </a:cubicBezTo>
                  <a:cubicBezTo>
                    <a:pt x="5301" y="1403179"/>
                    <a:pt x="0" y="1390382"/>
                    <a:pt x="0" y="1377038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304efcffc13_0_461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g304efcffc13_0_461"/>
          <p:cNvSpPr txBox="1"/>
          <p:nvPr/>
        </p:nvSpPr>
        <p:spPr>
          <a:xfrm>
            <a:off x="8378898" y="2868090"/>
            <a:ext cx="18528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+23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63%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COBERTURA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9" name="Google Shape;279;g304efcffc13_0_461"/>
          <p:cNvGrpSpPr/>
          <p:nvPr/>
        </p:nvGrpSpPr>
        <p:grpSpPr>
          <a:xfrm>
            <a:off x="13168207" y="2657420"/>
            <a:ext cx="2307137" cy="3366031"/>
            <a:chOff x="0" y="-47625"/>
            <a:chExt cx="1356900" cy="1475100"/>
          </a:xfrm>
        </p:grpSpPr>
        <p:sp>
          <p:nvSpPr>
            <p:cNvPr id="280" name="Google Shape;280;g304efcffc13_0_461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377038"/>
                  </a:lnTo>
                  <a:cubicBezTo>
                    <a:pt x="1356877" y="1390382"/>
                    <a:pt x="1351576" y="1403179"/>
                    <a:pt x="1342141" y="1412615"/>
                  </a:cubicBezTo>
                  <a:cubicBezTo>
                    <a:pt x="1332705" y="1422051"/>
                    <a:pt x="1319907" y="1427351"/>
                    <a:pt x="1306563" y="1427351"/>
                  </a:cubicBezTo>
                  <a:lnTo>
                    <a:pt x="50314" y="1427351"/>
                  </a:lnTo>
                  <a:cubicBezTo>
                    <a:pt x="36970" y="1427351"/>
                    <a:pt x="24172" y="1422051"/>
                    <a:pt x="14737" y="1412615"/>
                  </a:cubicBezTo>
                  <a:cubicBezTo>
                    <a:pt x="5301" y="1403179"/>
                    <a:pt x="0" y="1390382"/>
                    <a:pt x="0" y="1377038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304efcffc13_0_461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g304efcffc13_0_461"/>
          <p:cNvGrpSpPr/>
          <p:nvPr/>
        </p:nvGrpSpPr>
        <p:grpSpPr>
          <a:xfrm>
            <a:off x="8164398" y="1755650"/>
            <a:ext cx="2307137" cy="845549"/>
            <a:chOff x="0" y="-47625"/>
            <a:chExt cx="1356900" cy="399900"/>
          </a:xfrm>
        </p:grpSpPr>
        <p:sp>
          <p:nvSpPr>
            <p:cNvPr id="283" name="Google Shape;283;g304efcffc13_0_461"/>
            <p:cNvSpPr/>
            <p:nvPr/>
          </p:nvSpPr>
          <p:spPr>
            <a:xfrm>
              <a:off x="0" y="0"/>
              <a:ext cx="1356877" cy="352130"/>
            </a:xfrm>
            <a:custGeom>
              <a:avLst/>
              <a:gdLst/>
              <a:ahLst/>
              <a:cxnLst/>
              <a:rect l="l" t="t" r="r" b="b"/>
              <a:pathLst>
                <a:path w="1356877" h="35213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301816"/>
                  </a:lnTo>
                  <a:cubicBezTo>
                    <a:pt x="1356877" y="315161"/>
                    <a:pt x="1351576" y="327958"/>
                    <a:pt x="1342141" y="337394"/>
                  </a:cubicBezTo>
                  <a:cubicBezTo>
                    <a:pt x="1332705" y="346829"/>
                    <a:pt x="1319907" y="352130"/>
                    <a:pt x="1306563" y="352130"/>
                  </a:cubicBezTo>
                  <a:lnTo>
                    <a:pt x="50314" y="352130"/>
                  </a:lnTo>
                  <a:cubicBezTo>
                    <a:pt x="36970" y="352130"/>
                    <a:pt x="24172" y="346829"/>
                    <a:pt x="14737" y="337394"/>
                  </a:cubicBezTo>
                  <a:cubicBezTo>
                    <a:pt x="5301" y="327958"/>
                    <a:pt x="0" y="315161"/>
                    <a:pt x="0" y="30181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304efcffc13_0_461"/>
            <p:cNvSpPr txBox="1"/>
            <p:nvPr/>
          </p:nvSpPr>
          <p:spPr>
            <a:xfrm>
              <a:off x="0" y="-47625"/>
              <a:ext cx="1356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g304efcffc13_0_461"/>
          <p:cNvGrpSpPr/>
          <p:nvPr/>
        </p:nvGrpSpPr>
        <p:grpSpPr>
          <a:xfrm>
            <a:off x="10685571" y="1755650"/>
            <a:ext cx="2307137" cy="845549"/>
            <a:chOff x="0" y="-47625"/>
            <a:chExt cx="1356900" cy="399900"/>
          </a:xfrm>
        </p:grpSpPr>
        <p:sp>
          <p:nvSpPr>
            <p:cNvPr id="286" name="Google Shape;286;g304efcffc13_0_461"/>
            <p:cNvSpPr/>
            <p:nvPr/>
          </p:nvSpPr>
          <p:spPr>
            <a:xfrm>
              <a:off x="0" y="0"/>
              <a:ext cx="1356877" cy="352130"/>
            </a:xfrm>
            <a:custGeom>
              <a:avLst/>
              <a:gdLst/>
              <a:ahLst/>
              <a:cxnLst/>
              <a:rect l="l" t="t" r="r" b="b"/>
              <a:pathLst>
                <a:path w="1356877" h="35213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301816"/>
                  </a:lnTo>
                  <a:cubicBezTo>
                    <a:pt x="1356877" y="315161"/>
                    <a:pt x="1351576" y="327958"/>
                    <a:pt x="1342141" y="337394"/>
                  </a:cubicBezTo>
                  <a:cubicBezTo>
                    <a:pt x="1332705" y="346829"/>
                    <a:pt x="1319907" y="352130"/>
                    <a:pt x="1306563" y="352130"/>
                  </a:cubicBezTo>
                  <a:lnTo>
                    <a:pt x="50314" y="352130"/>
                  </a:lnTo>
                  <a:cubicBezTo>
                    <a:pt x="36970" y="352130"/>
                    <a:pt x="24172" y="346829"/>
                    <a:pt x="14737" y="337394"/>
                  </a:cubicBezTo>
                  <a:cubicBezTo>
                    <a:pt x="5301" y="327958"/>
                    <a:pt x="0" y="315161"/>
                    <a:pt x="0" y="30181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304efcffc13_0_461"/>
            <p:cNvSpPr txBox="1"/>
            <p:nvPr/>
          </p:nvSpPr>
          <p:spPr>
            <a:xfrm>
              <a:off x="0" y="-47625"/>
              <a:ext cx="1356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g304efcffc13_0_461"/>
          <p:cNvGrpSpPr/>
          <p:nvPr/>
        </p:nvGrpSpPr>
        <p:grpSpPr>
          <a:xfrm>
            <a:off x="13158725" y="1755650"/>
            <a:ext cx="2307137" cy="845549"/>
            <a:chOff x="0" y="-47625"/>
            <a:chExt cx="1356900" cy="399900"/>
          </a:xfrm>
        </p:grpSpPr>
        <p:sp>
          <p:nvSpPr>
            <p:cNvPr id="289" name="Google Shape;289;g304efcffc13_0_461"/>
            <p:cNvSpPr/>
            <p:nvPr/>
          </p:nvSpPr>
          <p:spPr>
            <a:xfrm>
              <a:off x="0" y="0"/>
              <a:ext cx="1356877" cy="352130"/>
            </a:xfrm>
            <a:custGeom>
              <a:avLst/>
              <a:gdLst/>
              <a:ahLst/>
              <a:cxnLst/>
              <a:rect l="l" t="t" r="r" b="b"/>
              <a:pathLst>
                <a:path w="1356877" h="35213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301816"/>
                  </a:lnTo>
                  <a:cubicBezTo>
                    <a:pt x="1356877" y="315161"/>
                    <a:pt x="1351576" y="327958"/>
                    <a:pt x="1342141" y="337394"/>
                  </a:cubicBezTo>
                  <a:cubicBezTo>
                    <a:pt x="1332705" y="346829"/>
                    <a:pt x="1319907" y="352130"/>
                    <a:pt x="1306563" y="352130"/>
                  </a:cubicBezTo>
                  <a:lnTo>
                    <a:pt x="50314" y="352130"/>
                  </a:lnTo>
                  <a:cubicBezTo>
                    <a:pt x="36970" y="352130"/>
                    <a:pt x="24172" y="346829"/>
                    <a:pt x="14737" y="337394"/>
                  </a:cubicBezTo>
                  <a:cubicBezTo>
                    <a:pt x="5301" y="327958"/>
                    <a:pt x="0" y="315161"/>
                    <a:pt x="0" y="30181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304efcffc13_0_461"/>
            <p:cNvSpPr txBox="1"/>
            <p:nvPr/>
          </p:nvSpPr>
          <p:spPr>
            <a:xfrm>
              <a:off x="0" y="-47625"/>
              <a:ext cx="1356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g304efcffc13_0_461"/>
          <p:cNvSpPr txBox="1"/>
          <p:nvPr/>
        </p:nvSpPr>
        <p:spPr>
          <a:xfrm>
            <a:off x="8110525" y="1935206"/>
            <a:ext cx="23964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1ª ETAPA (PILOTO)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OUT/2023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304efcffc13_0_461"/>
          <p:cNvSpPr txBox="1"/>
          <p:nvPr/>
        </p:nvSpPr>
        <p:spPr>
          <a:xfrm>
            <a:off x="10678497" y="1908883"/>
            <a:ext cx="22989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2ª ETAPA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FEV/2024</a:t>
            </a:r>
            <a:endParaRPr sz="19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3" name="Google Shape;293;g304efcffc13_0_461"/>
          <p:cNvSpPr txBox="1"/>
          <p:nvPr/>
        </p:nvSpPr>
        <p:spPr>
          <a:xfrm>
            <a:off x="13168199" y="1953336"/>
            <a:ext cx="22485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3ª ETAPA 3.1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JUL/2024</a:t>
            </a:r>
            <a:endParaRPr sz="19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4" name="Google Shape;294;g304efcffc13_0_461"/>
          <p:cNvSpPr txBox="1"/>
          <p:nvPr/>
        </p:nvSpPr>
        <p:spPr>
          <a:xfrm>
            <a:off x="10912738" y="2811256"/>
            <a:ext cx="18528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+31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+56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76%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COBERTURA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g304efcffc13_0_461"/>
          <p:cNvSpPr txBox="1"/>
          <p:nvPr/>
        </p:nvSpPr>
        <p:spPr>
          <a:xfrm>
            <a:off x="13390830" y="2839673"/>
            <a:ext cx="18528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+9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+8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COBERTURA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6" name="Google Shape;296;g304efcffc13_0_461"/>
          <p:cNvGrpSpPr/>
          <p:nvPr/>
        </p:nvGrpSpPr>
        <p:grpSpPr>
          <a:xfrm>
            <a:off x="8187597" y="6198233"/>
            <a:ext cx="2307137" cy="2531243"/>
            <a:chOff x="0" y="-47625"/>
            <a:chExt cx="1356900" cy="1197145"/>
          </a:xfrm>
        </p:grpSpPr>
        <p:sp>
          <p:nvSpPr>
            <p:cNvPr id="297" name="Google Shape;297;g304efcffc13_0_461"/>
            <p:cNvSpPr/>
            <p:nvPr/>
          </p:nvSpPr>
          <p:spPr>
            <a:xfrm>
              <a:off x="0" y="0"/>
              <a:ext cx="1356877" cy="1149520"/>
            </a:xfrm>
            <a:custGeom>
              <a:avLst/>
              <a:gdLst/>
              <a:ahLst/>
              <a:cxnLst/>
              <a:rect l="l" t="t" r="r" b="b"/>
              <a:pathLst>
                <a:path w="1356877" h="114952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099206"/>
                  </a:lnTo>
                  <a:cubicBezTo>
                    <a:pt x="1356877" y="1112550"/>
                    <a:pt x="1351576" y="1125348"/>
                    <a:pt x="1342141" y="1134783"/>
                  </a:cubicBezTo>
                  <a:cubicBezTo>
                    <a:pt x="1332705" y="1144219"/>
                    <a:pt x="1319907" y="1149520"/>
                    <a:pt x="1306563" y="1149520"/>
                  </a:cubicBezTo>
                  <a:lnTo>
                    <a:pt x="50314" y="1149520"/>
                  </a:lnTo>
                  <a:cubicBezTo>
                    <a:pt x="36970" y="1149520"/>
                    <a:pt x="24172" y="1144219"/>
                    <a:pt x="14737" y="1134783"/>
                  </a:cubicBezTo>
                  <a:cubicBezTo>
                    <a:pt x="5301" y="1125348"/>
                    <a:pt x="0" y="1112550"/>
                    <a:pt x="0" y="109920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304efcffc13_0_461"/>
            <p:cNvSpPr txBox="1"/>
            <p:nvPr/>
          </p:nvSpPr>
          <p:spPr>
            <a:xfrm>
              <a:off x="0" y="-47625"/>
              <a:ext cx="1356900" cy="11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g304efcffc13_0_461"/>
          <p:cNvGrpSpPr/>
          <p:nvPr/>
        </p:nvGrpSpPr>
        <p:grpSpPr>
          <a:xfrm>
            <a:off x="10708751" y="6274404"/>
            <a:ext cx="2298724" cy="2531243"/>
            <a:chOff x="0" y="-47625"/>
            <a:chExt cx="1356900" cy="1197145"/>
          </a:xfrm>
        </p:grpSpPr>
        <p:sp>
          <p:nvSpPr>
            <p:cNvPr id="300" name="Google Shape;300;g304efcffc13_0_461"/>
            <p:cNvSpPr/>
            <p:nvPr/>
          </p:nvSpPr>
          <p:spPr>
            <a:xfrm>
              <a:off x="0" y="0"/>
              <a:ext cx="1356877" cy="1149520"/>
            </a:xfrm>
            <a:custGeom>
              <a:avLst/>
              <a:gdLst/>
              <a:ahLst/>
              <a:cxnLst/>
              <a:rect l="l" t="t" r="r" b="b"/>
              <a:pathLst>
                <a:path w="1356877" h="114952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099206"/>
                  </a:lnTo>
                  <a:cubicBezTo>
                    <a:pt x="1356877" y="1112550"/>
                    <a:pt x="1351576" y="1125348"/>
                    <a:pt x="1342141" y="1134783"/>
                  </a:cubicBezTo>
                  <a:cubicBezTo>
                    <a:pt x="1332705" y="1144219"/>
                    <a:pt x="1319907" y="1149520"/>
                    <a:pt x="1306563" y="1149520"/>
                  </a:cubicBezTo>
                  <a:lnTo>
                    <a:pt x="50314" y="1149520"/>
                  </a:lnTo>
                  <a:cubicBezTo>
                    <a:pt x="36970" y="1149520"/>
                    <a:pt x="24172" y="1144219"/>
                    <a:pt x="14737" y="1134783"/>
                  </a:cubicBezTo>
                  <a:cubicBezTo>
                    <a:pt x="5301" y="1125348"/>
                    <a:pt x="0" y="1112550"/>
                    <a:pt x="0" y="109920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304efcffc13_0_461"/>
            <p:cNvSpPr txBox="1"/>
            <p:nvPr/>
          </p:nvSpPr>
          <p:spPr>
            <a:xfrm>
              <a:off x="0" y="-47625"/>
              <a:ext cx="1356900" cy="11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g304efcffc13_0_461"/>
          <p:cNvGrpSpPr/>
          <p:nvPr/>
        </p:nvGrpSpPr>
        <p:grpSpPr>
          <a:xfrm>
            <a:off x="13235163" y="6274416"/>
            <a:ext cx="2307137" cy="2531243"/>
            <a:chOff x="0" y="-47625"/>
            <a:chExt cx="1356900" cy="1197145"/>
          </a:xfrm>
        </p:grpSpPr>
        <p:sp>
          <p:nvSpPr>
            <p:cNvPr id="303" name="Google Shape;303;g304efcffc13_0_461"/>
            <p:cNvSpPr/>
            <p:nvPr/>
          </p:nvSpPr>
          <p:spPr>
            <a:xfrm>
              <a:off x="0" y="0"/>
              <a:ext cx="1356877" cy="1149520"/>
            </a:xfrm>
            <a:custGeom>
              <a:avLst/>
              <a:gdLst/>
              <a:ahLst/>
              <a:cxnLst/>
              <a:rect l="l" t="t" r="r" b="b"/>
              <a:pathLst>
                <a:path w="1356877" h="114952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099206"/>
                  </a:lnTo>
                  <a:cubicBezTo>
                    <a:pt x="1356877" y="1112550"/>
                    <a:pt x="1351576" y="1125348"/>
                    <a:pt x="1342141" y="1134783"/>
                  </a:cubicBezTo>
                  <a:cubicBezTo>
                    <a:pt x="1332705" y="1144219"/>
                    <a:pt x="1319907" y="1149520"/>
                    <a:pt x="1306563" y="1149520"/>
                  </a:cubicBezTo>
                  <a:lnTo>
                    <a:pt x="50314" y="1149520"/>
                  </a:lnTo>
                  <a:cubicBezTo>
                    <a:pt x="36970" y="1149520"/>
                    <a:pt x="24172" y="1144219"/>
                    <a:pt x="14737" y="1134783"/>
                  </a:cubicBezTo>
                  <a:cubicBezTo>
                    <a:pt x="5301" y="1125348"/>
                    <a:pt x="0" y="1112550"/>
                    <a:pt x="0" y="109920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304efcffc13_0_461"/>
            <p:cNvSpPr txBox="1"/>
            <p:nvPr/>
          </p:nvSpPr>
          <p:spPr>
            <a:xfrm>
              <a:off x="0" y="-47625"/>
              <a:ext cx="1356900" cy="11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g304efcffc13_0_461"/>
          <p:cNvSpPr txBox="1"/>
          <p:nvPr/>
        </p:nvSpPr>
        <p:spPr>
          <a:xfrm>
            <a:off x="8351161" y="6413091"/>
            <a:ext cx="190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TOTAL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04efcffc13_0_461"/>
          <p:cNvSpPr txBox="1"/>
          <p:nvPr/>
        </p:nvSpPr>
        <p:spPr>
          <a:xfrm>
            <a:off x="10894598" y="6489280"/>
            <a:ext cx="179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TOTAL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04efcffc13_0_461"/>
          <p:cNvSpPr txBox="1"/>
          <p:nvPr/>
        </p:nvSpPr>
        <p:spPr>
          <a:xfrm>
            <a:off x="13314890" y="6489291"/>
            <a:ext cx="190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TOTAL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304efcffc13_0_461"/>
          <p:cNvSpPr txBox="1"/>
          <p:nvPr/>
        </p:nvSpPr>
        <p:spPr>
          <a:xfrm>
            <a:off x="8414747" y="6889509"/>
            <a:ext cx="1852800" cy="1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306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g304efcffc13_0_461"/>
          <p:cNvSpPr txBox="1"/>
          <p:nvPr/>
        </p:nvSpPr>
        <p:spPr>
          <a:xfrm>
            <a:off x="10948917" y="6927525"/>
            <a:ext cx="17466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49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362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g304efcffc13_0_461"/>
          <p:cNvSpPr txBox="1"/>
          <p:nvPr/>
        </p:nvSpPr>
        <p:spPr>
          <a:xfrm>
            <a:off x="13397419" y="6898593"/>
            <a:ext cx="1852800" cy="1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58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370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1" name="Google Shape;311;g304efcffc13_0_461"/>
          <p:cNvCxnSpPr/>
          <p:nvPr/>
        </p:nvCxnSpPr>
        <p:spPr>
          <a:xfrm>
            <a:off x="1480023" y="4505875"/>
            <a:ext cx="0" cy="435300"/>
          </a:xfrm>
          <a:prstGeom prst="straightConnector1">
            <a:avLst/>
          </a:prstGeom>
          <a:noFill/>
          <a:ln w="28575" cap="flat" cmpd="sng">
            <a:solidFill>
              <a:srgbClr val="1133AE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2" name="Google Shape;312;g304efcffc13_0_461"/>
          <p:cNvCxnSpPr/>
          <p:nvPr/>
        </p:nvCxnSpPr>
        <p:spPr>
          <a:xfrm>
            <a:off x="6522890" y="4505875"/>
            <a:ext cx="0" cy="435300"/>
          </a:xfrm>
          <a:prstGeom prst="straightConnector1">
            <a:avLst/>
          </a:prstGeom>
          <a:noFill/>
          <a:ln w="28575" cap="flat" cmpd="sng">
            <a:solidFill>
              <a:srgbClr val="1133AE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3" name="Google Shape;313;g304efcffc13_0_461"/>
          <p:cNvCxnSpPr/>
          <p:nvPr/>
        </p:nvCxnSpPr>
        <p:spPr>
          <a:xfrm>
            <a:off x="3941984" y="4505875"/>
            <a:ext cx="0" cy="435300"/>
          </a:xfrm>
          <a:prstGeom prst="straightConnector1">
            <a:avLst/>
          </a:prstGeom>
          <a:noFill/>
          <a:ln w="28575" cap="flat" cmpd="sng">
            <a:solidFill>
              <a:srgbClr val="1133AE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4" name="Google Shape;314;g304efcffc13_0_461"/>
          <p:cNvCxnSpPr/>
          <p:nvPr/>
        </p:nvCxnSpPr>
        <p:spPr>
          <a:xfrm>
            <a:off x="89450" y="4940876"/>
            <a:ext cx="7838400" cy="0"/>
          </a:xfrm>
          <a:prstGeom prst="straightConnector1">
            <a:avLst/>
          </a:prstGeom>
          <a:noFill/>
          <a:ln w="28575" cap="flat" cmpd="sng">
            <a:solidFill>
              <a:srgbClr val="1133AE"/>
            </a:solidFill>
            <a:prstDash val="dash"/>
            <a:round/>
            <a:headEnd type="oval" w="lg" len="lg"/>
            <a:tailEnd type="oval" w="lg" len="lg"/>
          </a:ln>
        </p:spPr>
      </p:cxnSp>
      <p:sp>
        <p:nvSpPr>
          <p:cNvPr id="315" name="Google Shape;315;g304efcffc13_0_461"/>
          <p:cNvSpPr/>
          <p:nvPr/>
        </p:nvSpPr>
        <p:spPr>
          <a:xfrm>
            <a:off x="248788" y="2403550"/>
            <a:ext cx="2477622" cy="2100291"/>
          </a:xfrm>
          <a:custGeom>
            <a:avLst/>
            <a:gdLst/>
            <a:ahLst/>
            <a:cxnLst/>
            <a:rect l="l" t="t" r="r" b="b"/>
            <a:pathLst>
              <a:path w="996029" h="735010" extrusionOk="0">
                <a:moveTo>
                  <a:pt x="35859" y="0"/>
                </a:moveTo>
                <a:lnTo>
                  <a:pt x="960169" y="0"/>
                </a:lnTo>
                <a:cubicBezTo>
                  <a:pt x="969680" y="0"/>
                  <a:pt x="978801" y="3778"/>
                  <a:pt x="985526" y="10503"/>
                </a:cubicBezTo>
                <a:cubicBezTo>
                  <a:pt x="992250" y="17228"/>
                  <a:pt x="996029" y="26349"/>
                  <a:pt x="996029" y="35859"/>
                </a:cubicBezTo>
                <a:lnTo>
                  <a:pt x="996029" y="699151"/>
                </a:lnTo>
                <a:cubicBezTo>
                  <a:pt x="996029" y="708661"/>
                  <a:pt x="992250" y="717782"/>
                  <a:pt x="985526" y="724507"/>
                </a:cubicBezTo>
                <a:cubicBezTo>
                  <a:pt x="978801" y="731232"/>
                  <a:pt x="969680" y="735010"/>
                  <a:pt x="960169" y="735010"/>
                </a:cubicBezTo>
                <a:lnTo>
                  <a:pt x="35859" y="735010"/>
                </a:lnTo>
                <a:cubicBezTo>
                  <a:pt x="26349" y="735010"/>
                  <a:pt x="17228" y="731232"/>
                  <a:pt x="10503" y="724507"/>
                </a:cubicBezTo>
                <a:cubicBezTo>
                  <a:pt x="3778" y="717782"/>
                  <a:pt x="0" y="708661"/>
                  <a:pt x="0" y="699151"/>
                </a:cubicBezTo>
                <a:lnTo>
                  <a:pt x="0" y="35859"/>
                </a:lnTo>
                <a:cubicBezTo>
                  <a:pt x="0" y="26349"/>
                  <a:pt x="3778" y="17228"/>
                  <a:pt x="10503" y="10503"/>
                </a:cubicBezTo>
                <a:cubicBezTo>
                  <a:pt x="17228" y="3778"/>
                  <a:pt x="26349" y="0"/>
                  <a:pt x="35859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9" b="-1619"/>
            </a:stretch>
          </a:blipFill>
          <a:ln w="38100" cap="rnd" cmpd="sng">
            <a:solidFill>
              <a:srgbClr val="1133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04efcffc13_0_461"/>
          <p:cNvSpPr/>
          <p:nvPr/>
        </p:nvSpPr>
        <p:spPr>
          <a:xfrm>
            <a:off x="2762172" y="2403550"/>
            <a:ext cx="2477622" cy="2100291"/>
          </a:xfrm>
          <a:custGeom>
            <a:avLst/>
            <a:gdLst/>
            <a:ahLst/>
            <a:cxnLst/>
            <a:rect l="l" t="t" r="r" b="b"/>
            <a:pathLst>
              <a:path w="996029" h="735010" extrusionOk="0">
                <a:moveTo>
                  <a:pt x="35859" y="0"/>
                </a:moveTo>
                <a:lnTo>
                  <a:pt x="960169" y="0"/>
                </a:lnTo>
                <a:cubicBezTo>
                  <a:pt x="969680" y="0"/>
                  <a:pt x="978801" y="3778"/>
                  <a:pt x="985526" y="10503"/>
                </a:cubicBezTo>
                <a:cubicBezTo>
                  <a:pt x="992250" y="17228"/>
                  <a:pt x="996029" y="26349"/>
                  <a:pt x="996029" y="35859"/>
                </a:cubicBezTo>
                <a:lnTo>
                  <a:pt x="996029" y="699151"/>
                </a:lnTo>
                <a:cubicBezTo>
                  <a:pt x="996029" y="708661"/>
                  <a:pt x="992250" y="717782"/>
                  <a:pt x="985526" y="724507"/>
                </a:cubicBezTo>
                <a:cubicBezTo>
                  <a:pt x="978801" y="731232"/>
                  <a:pt x="969680" y="735010"/>
                  <a:pt x="960169" y="735010"/>
                </a:cubicBezTo>
                <a:lnTo>
                  <a:pt x="35859" y="735010"/>
                </a:lnTo>
                <a:cubicBezTo>
                  <a:pt x="26349" y="735010"/>
                  <a:pt x="17228" y="731232"/>
                  <a:pt x="10503" y="724507"/>
                </a:cubicBezTo>
                <a:cubicBezTo>
                  <a:pt x="3778" y="717782"/>
                  <a:pt x="0" y="708661"/>
                  <a:pt x="0" y="699151"/>
                </a:cubicBezTo>
                <a:lnTo>
                  <a:pt x="0" y="35859"/>
                </a:lnTo>
                <a:cubicBezTo>
                  <a:pt x="0" y="26349"/>
                  <a:pt x="3778" y="17228"/>
                  <a:pt x="10503" y="10503"/>
                </a:cubicBezTo>
                <a:cubicBezTo>
                  <a:pt x="17228" y="3778"/>
                  <a:pt x="26349" y="0"/>
                  <a:pt x="35859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49" r="-339"/>
            </a:stretch>
          </a:blipFill>
          <a:ln w="38100" cap="rnd" cmpd="sng">
            <a:solidFill>
              <a:srgbClr val="1133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04efcffc13_0_461"/>
          <p:cNvSpPr/>
          <p:nvPr/>
        </p:nvSpPr>
        <p:spPr>
          <a:xfrm>
            <a:off x="5278851" y="2403550"/>
            <a:ext cx="2477622" cy="2100291"/>
          </a:xfrm>
          <a:custGeom>
            <a:avLst/>
            <a:gdLst/>
            <a:ahLst/>
            <a:cxnLst/>
            <a:rect l="l" t="t" r="r" b="b"/>
            <a:pathLst>
              <a:path w="996029" h="735010" extrusionOk="0">
                <a:moveTo>
                  <a:pt x="35859" y="0"/>
                </a:moveTo>
                <a:lnTo>
                  <a:pt x="960169" y="0"/>
                </a:lnTo>
                <a:cubicBezTo>
                  <a:pt x="969680" y="0"/>
                  <a:pt x="978801" y="3778"/>
                  <a:pt x="985526" y="10503"/>
                </a:cubicBezTo>
                <a:cubicBezTo>
                  <a:pt x="992250" y="17228"/>
                  <a:pt x="996029" y="26349"/>
                  <a:pt x="996029" y="35859"/>
                </a:cubicBezTo>
                <a:lnTo>
                  <a:pt x="996029" y="699151"/>
                </a:lnTo>
                <a:cubicBezTo>
                  <a:pt x="996029" y="708661"/>
                  <a:pt x="992250" y="717782"/>
                  <a:pt x="985526" y="724507"/>
                </a:cubicBezTo>
                <a:cubicBezTo>
                  <a:pt x="978801" y="731232"/>
                  <a:pt x="969680" y="735010"/>
                  <a:pt x="960169" y="735010"/>
                </a:cubicBezTo>
                <a:lnTo>
                  <a:pt x="35859" y="735010"/>
                </a:lnTo>
                <a:cubicBezTo>
                  <a:pt x="26349" y="735010"/>
                  <a:pt x="17228" y="731232"/>
                  <a:pt x="10503" y="724507"/>
                </a:cubicBezTo>
                <a:cubicBezTo>
                  <a:pt x="3778" y="717782"/>
                  <a:pt x="0" y="708661"/>
                  <a:pt x="0" y="699151"/>
                </a:cubicBezTo>
                <a:lnTo>
                  <a:pt x="0" y="35859"/>
                </a:lnTo>
                <a:cubicBezTo>
                  <a:pt x="0" y="26349"/>
                  <a:pt x="3778" y="17228"/>
                  <a:pt x="10503" y="10503"/>
                </a:cubicBezTo>
                <a:cubicBezTo>
                  <a:pt x="17228" y="3778"/>
                  <a:pt x="26349" y="0"/>
                  <a:pt x="35859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309" b="-3319"/>
            </a:stretch>
          </a:blipFill>
          <a:ln w="38100" cap="rnd" cmpd="sng">
            <a:solidFill>
              <a:srgbClr val="1133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04efcffc13_0_461"/>
          <p:cNvSpPr txBox="1"/>
          <p:nvPr/>
        </p:nvSpPr>
        <p:spPr>
          <a:xfrm>
            <a:off x="424253" y="5147482"/>
            <a:ext cx="21279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59"/>
              <a:buFont typeface="Arial"/>
              <a:buNone/>
            </a:pPr>
            <a:r>
              <a:rPr lang="en-US" sz="3859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INICIAL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04efcffc13_0_461"/>
          <p:cNvSpPr txBox="1"/>
          <p:nvPr/>
        </p:nvSpPr>
        <p:spPr>
          <a:xfrm>
            <a:off x="5447896" y="5147482"/>
            <a:ext cx="21840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62"/>
              <a:buFont typeface="Arial"/>
              <a:buNone/>
            </a:pPr>
            <a:r>
              <a:rPr lang="en-US" sz="3862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2ª FASE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304efcffc13_0_461"/>
          <p:cNvSpPr txBox="1"/>
          <p:nvPr/>
        </p:nvSpPr>
        <p:spPr>
          <a:xfrm>
            <a:off x="2860334" y="5147482"/>
            <a:ext cx="21792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59"/>
              <a:buFont typeface="Arial"/>
              <a:buNone/>
            </a:pPr>
            <a:r>
              <a:rPr lang="en-US" sz="3859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1ª FASE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1" name="Google Shape;321;g304efcffc13_0_461"/>
          <p:cNvCxnSpPr/>
          <p:nvPr/>
        </p:nvCxnSpPr>
        <p:spPr>
          <a:xfrm>
            <a:off x="3957997" y="5696286"/>
            <a:ext cx="0" cy="435300"/>
          </a:xfrm>
          <a:prstGeom prst="straightConnector1">
            <a:avLst/>
          </a:prstGeom>
          <a:noFill/>
          <a:ln w="28575" cap="flat" cmpd="sng">
            <a:solidFill>
              <a:srgbClr val="1133AE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22" name="Google Shape;322;g304efcffc13_0_461"/>
          <p:cNvCxnSpPr/>
          <p:nvPr/>
        </p:nvCxnSpPr>
        <p:spPr>
          <a:xfrm>
            <a:off x="1456075" y="6165876"/>
            <a:ext cx="5287500" cy="18300"/>
          </a:xfrm>
          <a:prstGeom prst="straightConnector1">
            <a:avLst/>
          </a:prstGeom>
          <a:noFill/>
          <a:ln w="28575" cap="flat" cmpd="sng">
            <a:solidFill>
              <a:srgbClr val="1133AE"/>
            </a:solidFill>
            <a:prstDash val="dash"/>
            <a:round/>
            <a:headEnd type="oval" w="lg" len="lg"/>
            <a:tailEnd type="oval" w="lg" len="lg"/>
          </a:ln>
        </p:spPr>
      </p:cxnSp>
      <p:sp>
        <p:nvSpPr>
          <p:cNvPr id="323" name="Google Shape;323;g304efcffc13_0_461"/>
          <p:cNvSpPr txBox="1"/>
          <p:nvPr/>
        </p:nvSpPr>
        <p:spPr>
          <a:xfrm>
            <a:off x="390365" y="6573587"/>
            <a:ext cx="21792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59"/>
              <a:buFont typeface="Arial"/>
              <a:buNone/>
            </a:pPr>
            <a:r>
              <a:rPr lang="en-US" sz="3859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1ª </a:t>
            </a:r>
            <a:r>
              <a:rPr lang="en-US" sz="3859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ETAPA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04efcffc13_0_461"/>
          <p:cNvSpPr txBox="1"/>
          <p:nvPr/>
        </p:nvSpPr>
        <p:spPr>
          <a:xfrm>
            <a:off x="2852339" y="6573587"/>
            <a:ext cx="21792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59"/>
              <a:buFont typeface="Arial"/>
              <a:buNone/>
            </a:pPr>
            <a:r>
              <a:rPr lang="en-US" sz="3859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  <a:r>
              <a:rPr lang="en-US" sz="3859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ª </a:t>
            </a:r>
            <a:r>
              <a:rPr lang="en-US" sz="3859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ETAPA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04efcffc13_0_461"/>
          <p:cNvSpPr txBox="1"/>
          <p:nvPr/>
        </p:nvSpPr>
        <p:spPr>
          <a:xfrm>
            <a:off x="5450250" y="6573587"/>
            <a:ext cx="21792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59"/>
              <a:buFont typeface="Arial"/>
              <a:buNone/>
            </a:pPr>
            <a:r>
              <a:rPr lang="en-US" sz="3859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r>
              <a:rPr lang="en-US" sz="3859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ª </a:t>
            </a:r>
            <a:r>
              <a:rPr lang="en-US" sz="3859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ETAPA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g304efcffc13_0_461"/>
          <p:cNvGrpSpPr/>
          <p:nvPr/>
        </p:nvGrpSpPr>
        <p:grpSpPr>
          <a:xfrm>
            <a:off x="15682807" y="2657420"/>
            <a:ext cx="2307137" cy="3366031"/>
            <a:chOff x="0" y="-47625"/>
            <a:chExt cx="1356900" cy="1475100"/>
          </a:xfrm>
        </p:grpSpPr>
        <p:sp>
          <p:nvSpPr>
            <p:cNvPr id="327" name="Google Shape;327;g304efcffc13_0_461"/>
            <p:cNvSpPr/>
            <p:nvPr/>
          </p:nvSpPr>
          <p:spPr>
            <a:xfrm>
              <a:off x="0" y="0"/>
              <a:ext cx="1356877" cy="1427351"/>
            </a:xfrm>
            <a:custGeom>
              <a:avLst/>
              <a:gdLst/>
              <a:ahLst/>
              <a:cxnLst/>
              <a:rect l="l" t="t" r="r" b="b"/>
              <a:pathLst>
                <a:path w="1356877" h="1427351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377038"/>
                  </a:lnTo>
                  <a:cubicBezTo>
                    <a:pt x="1356877" y="1390382"/>
                    <a:pt x="1351576" y="1403179"/>
                    <a:pt x="1342141" y="1412615"/>
                  </a:cubicBezTo>
                  <a:cubicBezTo>
                    <a:pt x="1332705" y="1422051"/>
                    <a:pt x="1319907" y="1427351"/>
                    <a:pt x="1306563" y="1427351"/>
                  </a:cubicBezTo>
                  <a:lnTo>
                    <a:pt x="50314" y="1427351"/>
                  </a:lnTo>
                  <a:cubicBezTo>
                    <a:pt x="36970" y="1427351"/>
                    <a:pt x="24172" y="1422051"/>
                    <a:pt x="14737" y="1412615"/>
                  </a:cubicBezTo>
                  <a:cubicBezTo>
                    <a:pt x="5301" y="1403179"/>
                    <a:pt x="0" y="1390382"/>
                    <a:pt x="0" y="1377038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304efcffc13_0_461"/>
            <p:cNvSpPr txBox="1"/>
            <p:nvPr/>
          </p:nvSpPr>
          <p:spPr>
            <a:xfrm>
              <a:off x="0" y="-47625"/>
              <a:ext cx="1356900" cy="14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g304efcffc13_0_461"/>
          <p:cNvGrpSpPr/>
          <p:nvPr/>
        </p:nvGrpSpPr>
        <p:grpSpPr>
          <a:xfrm>
            <a:off x="15673325" y="1755650"/>
            <a:ext cx="2307137" cy="845549"/>
            <a:chOff x="0" y="-47625"/>
            <a:chExt cx="1356900" cy="399900"/>
          </a:xfrm>
        </p:grpSpPr>
        <p:sp>
          <p:nvSpPr>
            <p:cNvPr id="330" name="Google Shape;330;g304efcffc13_0_461"/>
            <p:cNvSpPr/>
            <p:nvPr/>
          </p:nvSpPr>
          <p:spPr>
            <a:xfrm>
              <a:off x="0" y="0"/>
              <a:ext cx="1356877" cy="352130"/>
            </a:xfrm>
            <a:custGeom>
              <a:avLst/>
              <a:gdLst/>
              <a:ahLst/>
              <a:cxnLst/>
              <a:rect l="l" t="t" r="r" b="b"/>
              <a:pathLst>
                <a:path w="1356877" h="35213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301816"/>
                  </a:lnTo>
                  <a:cubicBezTo>
                    <a:pt x="1356877" y="315161"/>
                    <a:pt x="1351576" y="327958"/>
                    <a:pt x="1342141" y="337394"/>
                  </a:cubicBezTo>
                  <a:cubicBezTo>
                    <a:pt x="1332705" y="346829"/>
                    <a:pt x="1319907" y="352130"/>
                    <a:pt x="1306563" y="352130"/>
                  </a:cubicBezTo>
                  <a:lnTo>
                    <a:pt x="50314" y="352130"/>
                  </a:lnTo>
                  <a:cubicBezTo>
                    <a:pt x="36970" y="352130"/>
                    <a:pt x="24172" y="346829"/>
                    <a:pt x="14737" y="337394"/>
                  </a:cubicBezTo>
                  <a:cubicBezTo>
                    <a:pt x="5301" y="327958"/>
                    <a:pt x="0" y="315161"/>
                    <a:pt x="0" y="30181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304efcffc13_0_461"/>
            <p:cNvSpPr txBox="1"/>
            <p:nvPr/>
          </p:nvSpPr>
          <p:spPr>
            <a:xfrm>
              <a:off x="0" y="-47625"/>
              <a:ext cx="1356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" name="Google Shape;332;g304efcffc13_0_461"/>
          <p:cNvSpPr txBox="1"/>
          <p:nvPr/>
        </p:nvSpPr>
        <p:spPr>
          <a:xfrm>
            <a:off x="15682799" y="1953336"/>
            <a:ext cx="22485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3ª ETAPA 3.</a:t>
            </a:r>
            <a:r>
              <a:rPr lang="en-US" sz="1900"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JU</a:t>
            </a:r>
            <a:r>
              <a:rPr lang="en-US" sz="1900">
                <a:latin typeface="Montserrat SemiBold"/>
                <a:ea typeface="Montserrat SemiBold"/>
                <a:cs typeface="Montserrat SemiBold"/>
                <a:sym typeface="Montserrat SemiBold"/>
              </a:rPr>
              <a:t>N/</a:t>
            </a:r>
            <a:r>
              <a:rPr lang="en-US" sz="19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</a:t>
            </a:r>
            <a:r>
              <a:rPr lang="en-US" sz="1900">
                <a:latin typeface="Montserrat SemiBold"/>
                <a:ea typeface="Montserrat SemiBold"/>
                <a:cs typeface="Montserrat SemiBold"/>
                <a:sym typeface="Montserrat SemiBold"/>
              </a:rPr>
              <a:t>5</a:t>
            </a:r>
            <a:endParaRPr sz="19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3" name="Google Shape;333;g304efcffc13_0_461"/>
          <p:cNvSpPr txBox="1"/>
          <p:nvPr/>
        </p:nvSpPr>
        <p:spPr>
          <a:xfrm>
            <a:off x="15905430" y="2839673"/>
            <a:ext cx="18528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+19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lang="en-US" sz="1900" b="1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COBERTURA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34" name="Google Shape;334;g304efcffc13_0_461"/>
          <p:cNvGrpSpPr/>
          <p:nvPr/>
        </p:nvGrpSpPr>
        <p:grpSpPr>
          <a:xfrm>
            <a:off x="15749763" y="6274416"/>
            <a:ext cx="2307137" cy="2531243"/>
            <a:chOff x="0" y="-47625"/>
            <a:chExt cx="1356900" cy="1197145"/>
          </a:xfrm>
        </p:grpSpPr>
        <p:sp>
          <p:nvSpPr>
            <p:cNvPr id="335" name="Google Shape;335;g304efcffc13_0_461"/>
            <p:cNvSpPr/>
            <p:nvPr/>
          </p:nvSpPr>
          <p:spPr>
            <a:xfrm>
              <a:off x="0" y="0"/>
              <a:ext cx="1356877" cy="1149520"/>
            </a:xfrm>
            <a:custGeom>
              <a:avLst/>
              <a:gdLst/>
              <a:ahLst/>
              <a:cxnLst/>
              <a:rect l="l" t="t" r="r" b="b"/>
              <a:pathLst>
                <a:path w="1356877" h="1149520" extrusionOk="0">
                  <a:moveTo>
                    <a:pt x="50314" y="0"/>
                  </a:moveTo>
                  <a:lnTo>
                    <a:pt x="1306563" y="0"/>
                  </a:lnTo>
                  <a:cubicBezTo>
                    <a:pt x="1319907" y="0"/>
                    <a:pt x="1332705" y="5301"/>
                    <a:pt x="1342141" y="14737"/>
                  </a:cubicBezTo>
                  <a:cubicBezTo>
                    <a:pt x="1351576" y="24172"/>
                    <a:pt x="1356877" y="36970"/>
                    <a:pt x="1356877" y="50314"/>
                  </a:cubicBezTo>
                  <a:lnTo>
                    <a:pt x="1356877" y="1099206"/>
                  </a:lnTo>
                  <a:cubicBezTo>
                    <a:pt x="1356877" y="1112550"/>
                    <a:pt x="1351576" y="1125348"/>
                    <a:pt x="1342141" y="1134783"/>
                  </a:cubicBezTo>
                  <a:cubicBezTo>
                    <a:pt x="1332705" y="1144219"/>
                    <a:pt x="1319907" y="1149520"/>
                    <a:pt x="1306563" y="1149520"/>
                  </a:cubicBezTo>
                  <a:lnTo>
                    <a:pt x="50314" y="1149520"/>
                  </a:lnTo>
                  <a:cubicBezTo>
                    <a:pt x="36970" y="1149520"/>
                    <a:pt x="24172" y="1144219"/>
                    <a:pt x="14737" y="1134783"/>
                  </a:cubicBezTo>
                  <a:cubicBezTo>
                    <a:pt x="5301" y="1125348"/>
                    <a:pt x="0" y="1112550"/>
                    <a:pt x="0" y="1099206"/>
                  </a:cubicBezTo>
                  <a:lnTo>
                    <a:pt x="0" y="50314"/>
                  </a:lnTo>
                  <a:cubicBezTo>
                    <a:pt x="0" y="36970"/>
                    <a:pt x="5301" y="24172"/>
                    <a:pt x="14737" y="14737"/>
                  </a:cubicBezTo>
                  <a:cubicBezTo>
                    <a:pt x="24172" y="5301"/>
                    <a:pt x="36970" y="0"/>
                    <a:pt x="503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304efcffc13_0_461"/>
            <p:cNvSpPr txBox="1"/>
            <p:nvPr/>
          </p:nvSpPr>
          <p:spPr>
            <a:xfrm>
              <a:off x="0" y="-47625"/>
              <a:ext cx="1356900" cy="11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0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g304efcffc13_0_461"/>
          <p:cNvSpPr txBox="1"/>
          <p:nvPr/>
        </p:nvSpPr>
        <p:spPr>
          <a:xfrm>
            <a:off x="15829490" y="6489291"/>
            <a:ext cx="190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6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TOTAL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304efcffc13_0_461"/>
          <p:cNvSpPr txBox="1"/>
          <p:nvPr/>
        </p:nvSpPr>
        <p:spPr>
          <a:xfrm>
            <a:off x="15912019" y="6898593"/>
            <a:ext cx="1852800" cy="1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77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USF 60h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lang="en-US" sz="1900" b="1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7"/>
              <a:buFont typeface="Arial"/>
              <a:buNone/>
            </a:pPr>
            <a:r>
              <a:rPr lang="en-US" sz="1900" b="1" i="0" u="none" strike="noStrike" cap="none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ESF</a:t>
            </a:r>
            <a:endParaRPr sz="1900" b="1" i="0" u="none" strike="noStrike" cap="none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g304efcffc13_0_461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g304efcffc13_0_4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04efcffc13_0_576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346" name="Google Shape;346;g304efcffc13_0_576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347" name="Google Shape;347;g304efcffc13_0_576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348" name="Google Shape;348;g304efcffc13_0_576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349" name="Google Shape;349;g304efcffc13_0_576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50" name="Google Shape;350;g304efcffc13_0_576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Expansão da Estratégia de Saúde da Família</a:t>
              </a:r>
              <a:endParaRPr sz="4800"/>
            </a:p>
          </p:txBody>
        </p:sp>
      </p:grpSp>
      <p:grpSp>
        <p:nvGrpSpPr>
          <p:cNvPr id="351" name="Google Shape;351;g304efcffc13_0_576"/>
          <p:cNvGrpSpPr/>
          <p:nvPr/>
        </p:nvGrpSpPr>
        <p:grpSpPr>
          <a:xfrm>
            <a:off x="467459" y="1609812"/>
            <a:ext cx="8093282" cy="6372463"/>
            <a:chOff x="0" y="-66675"/>
            <a:chExt cx="2131550" cy="1678333"/>
          </a:xfrm>
        </p:grpSpPr>
        <p:sp>
          <p:nvSpPr>
            <p:cNvPr id="352" name="Google Shape;352;g304efcffc13_0_576"/>
            <p:cNvSpPr/>
            <p:nvPr/>
          </p:nvSpPr>
          <p:spPr>
            <a:xfrm>
              <a:off x="0" y="0"/>
              <a:ext cx="2131550" cy="1611658"/>
            </a:xfrm>
            <a:custGeom>
              <a:avLst/>
              <a:gdLst/>
              <a:ahLst/>
              <a:cxnLst/>
              <a:rect l="l" t="t" r="r" b="b"/>
              <a:pathLst>
                <a:path w="2131550" h="1611658" extrusionOk="0">
                  <a:moveTo>
                    <a:pt x="0" y="0"/>
                  </a:moveTo>
                  <a:lnTo>
                    <a:pt x="2131550" y="0"/>
                  </a:lnTo>
                  <a:lnTo>
                    <a:pt x="2131550" y="1611658"/>
                  </a:lnTo>
                  <a:lnTo>
                    <a:pt x="0" y="1611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6B7C94"/>
              </a:solidFill>
              <a:prstDash val="dash"/>
              <a:miter lim="8000"/>
              <a:headEnd type="none" w="sm" len="sm"/>
              <a:tailEnd type="none" w="sm" len="sm"/>
            </a:ln>
          </p:spPr>
        </p:sp>
        <p:sp>
          <p:nvSpPr>
            <p:cNvPr id="353" name="Google Shape;353;g304efcffc13_0_576"/>
            <p:cNvSpPr txBox="1"/>
            <p:nvPr/>
          </p:nvSpPr>
          <p:spPr>
            <a:xfrm>
              <a:off x="0" y="-66675"/>
              <a:ext cx="2131500" cy="16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g304efcffc13_0_576"/>
          <p:cNvGrpSpPr/>
          <p:nvPr/>
        </p:nvGrpSpPr>
        <p:grpSpPr>
          <a:xfrm>
            <a:off x="1028700" y="2317634"/>
            <a:ext cx="2860875" cy="5628833"/>
            <a:chOff x="0" y="0"/>
            <a:chExt cx="3814500" cy="7505110"/>
          </a:xfrm>
        </p:grpSpPr>
        <p:sp>
          <p:nvSpPr>
            <p:cNvPr id="355" name="Google Shape;355;g304efcffc13_0_576"/>
            <p:cNvSpPr/>
            <p:nvPr/>
          </p:nvSpPr>
          <p:spPr>
            <a:xfrm>
              <a:off x="822843" y="0"/>
              <a:ext cx="2168795" cy="2168795"/>
            </a:xfrm>
            <a:custGeom>
              <a:avLst/>
              <a:gdLst/>
              <a:ahLst/>
              <a:cxnLst/>
              <a:rect l="l" t="t" r="r" b="b"/>
              <a:pathLst>
                <a:path w="2168795" h="2168795" extrusionOk="0">
                  <a:moveTo>
                    <a:pt x="0" y="0"/>
                  </a:moveTo>
                  <a:lnTo>
                    <a:pt x="2168795" y="0"/>
                  </a:lnTo>
                  <a:lnTo>
                    <a:pt x="2168795" y="2168795"/>
                  </a:lnTo>
                  <a:lnTo>
                    <a:pt x="0" y="21687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5000"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56" name="Google Shape;356;g304efcffc13_0_576"/>
            <p:cNvSpPr txBox="1"/>
            <p:nvPr/>
          </p:nvSpPr>
          <p:spPr>
            <a:xfrm>
              <a:off x="0" y="4632010"/>
              <a:ext cx="3814500" cy="28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Consultas (enfermeiro, médico e cirurgião dentista), reunião de equipe, procedimentos e etc.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304efcffc13_0_576"/>
            <p:cNvSpPr txBox="1"/>
            <p:nvPr/>
          </p:nvSpPr>
          <p:spPr>
            <a:xfrm>
              <a:off x="0" y="2764865"/>
              <a:ext cx="3814500" cy="12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Manhã: 7h às 13h (30h semanais)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g304efcffc13_0_576"/>
          <p:cNvGrpSpPr/>
          <p:nvPr/>
        </p:nvGrpSpPr>
        <p:grpSpPr>
          <a:xfrm>
            <a:off x="4572000" y="2317634"/>
            <a:ext cx="3426975" cy="5671666"/>
            <a:chOff x="-489113" y="0"/>
            <a:chExt cx="4569300" cy="7562221"/>
          </a:xfrm>
        </p:grpSpPr>
        <p:sp>
          <p:nvSpPr>
            <p:cNvPr id="359" name="Google Shape;359;g304efcffc13_0_576"/>
            <p:cNvSpPr/>
            <p:nvPr/>
          </p:nvSpPr>
          <p:spPr>
            <a:xfrm>
              <a:off x="822843" y="0"/>
              <a:ext cx="2168795" cy="2168795"/>
            </a:xfrm>
            <a:custGeom>
              <a:avLst/>
              <a:gdLst/>
              <a:ahLst/>
              <a:cxnLst/>
              <a:rect l="l" t="t" r="r" b="b"/>
              <a:pathLst>
                <a:path w="2168795" h="2168795" extrusionOk="0">
                  <a:moveTo>
                    <a:pt x="0" y="0"/>
                  </a:moveTo>
                  <a:lnTo>
                    <a:pt x="2168795" y="0"/>
                  </a:lnTo>
                  <a:lnTo>
                    <a:pt x="2168795" y="2168795"/>
                  </a:lnTo>
                  <a:lnTo>
                    <a:pt x="0" y="21687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5000"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60" name="Google Shape;360;g304efcffc13_0_576"/>
            <p:cNvSpPr txBox="1"/>
            <p:nvPr/>
          </p:nvSpPr>
          <p:spPr>
            <a:xfrm>
              <a:off x="-489113" y="4073221"/>
              <a:ext cx="4569300" cy="348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rgbClr val="191919"/>
                  </a:solidFill>
                </a:rPr>
                <a:t>A</a:t>
              </a:r>
              <a:r>
                <a:rPr lang="en-US" sz="20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tendimento domiciliar, educação continuada</a:t>
              </a:r>
              <a:r>
                <a:rPr lang="en-US" sz="2000">
                  <a:solidFill>
                    <a:srgbClr val="191919"/>
                  </a:solidFill>
                </a:rPr>
                <a:t>, grupos terapêuticos, capacitações, atividades coletivas, reunião de unidade, ed. permanente e saúde digital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304efcffc13_0_576"/>
            <p:cNvSpPr txBox="1"/>
            <p:nvPr/>
          </p:nvSpPr>
          <p:spPr>
            <a:xfrm>
              <a:off x="0" y="2764865"/>
              <a:ext cx="3814500" cy="12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Tarde: 10h semanais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g304efcffc13_0_576"/>
          <p:cNvGrpSpPr/>
          <p:nvPr/>
        </p:nvGrpSpPr>
        <p:grpSpPr>
          <a:xfrm>
            <a:off x="9492672" y="1609812"/>
            <a:ext cx="8093282" cy="6372463"/>
            <a:chOff x="0" y="-66675"/>
            <a:chExt cx="2131550" cy="1678333"/>
          </a:xfrm>
        </p:grpSpPr>
        <p:sp>
          <p:nvSpPr>
            <p:cNvPr id="363" name="Google Shape;363;g304efcffc13_0_576"/>
            <p:cNvSpPr/>
            <p:nvPr/>
          </p:nvSpPr>
          <p:spPr>
            <a:xfrm>
              <a:off x="0" y="0"/>
              <a:ext cx="2131550" cy="1611658"/>
            </a:xfrm>
            <a:custGeom>
              <a:avLst/>
              <a:gdLst/>
              <a:ahLst/>
              <a:cxnLst/>
              <a:rect l="l" t="t" r="r" b="b"/>
              <a:pathLst>
                <a:path w="2131550" h="1611658" extrusionOk="0">
                  <a:moveTo>
                    <a:pt x="0" y="0"/>
                  </a:moveTo>
                  <a:lnTo>
                    <a:pt x="2131550" y="0"/>
                  </a:lnTo>
                  <a:lnTo>
                    <a:pt x="2131550" y="1611658"/>
                  </a:lnTo>
                  <a:lnTo>
                    <a:pt x="0" y="1611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6B7C94"/>
              </a:solidFill>
              <a:prstDash val="dash"/>
              <a:miter lim="8000"/>
              <a:headEnd type="none" w="sm" len="sm"/>
              <a:tailEnd type="none" w="sm" len="sm"/>
            </a:ln>
          </p:spPr>
        </p:sp>
        <p:sp>
          <p:nvSpPr>
            <p:cNvPr id="364" name="Google Shape;364;g304efcffc13_0_576"/>
            <p:cNvSpPr txBox="1"/>
            <p:nvPr/>
          </p:nvSpPr>
          <p:spPr>
            <a:xfrm>
              <a:off x="0" y="-66675"/>
              <a:ext cx="2131500" cy="167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g304efcffc13_0_576"/>
          <p:cNvGrpSpPr/>
          <p:nvPr/>
        </p:nvGrpSpPr>
        <p:grpSpPr>
          <a:xfrm>
            <a:off x="10303327" y="2317625"/>
            <a:ext cx="3426947" cy="6595058"/>
            <a:chOff x="0" y="0"/>
            <a:chExt cx="3814500" cy="8793410"/>
          </a:xfrm>
        </p:grpSpPr>
        <p:sp>
          <p:nvSpPr>
            <p:cNvPr id="366" name="Google Shape;366;g304efcffc13_0_576"/>
            <p:cNvSpPr/>
            <p:nvPr/>
          </p:nvSpPr>
          <p:spPr>
            <a:xfrm>
              <a:off x="992484" y="0"/>
              <a:ext cx="1886852" cy="2168795"/>
            </a:xfrm>
            <a:custGeom>
              <a:avLst/>
              <a:gdLst/>
              <a:ahLst/>
              <a:cxnLst/>
              <a:rect l="l" t="t" r="r" b="b"/>
              <a:pathLst>
                <a:path w="2168795" h="2168795" extrusionOk="0">
                  <a:moveTo>
                    <a:pt x="0" y="0"/>
                  </a:moveTo>
                  <a:lnTo>
                    <a:pt x="2168795" y="0"/>
                  </a:lnTo>
                  <a:lnTo>
                    <a:pt x="2168795" y="2168795"/>
                  </a:lnTo>
                  <a:lnTo>
                    <a:pt x="0" y="21687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5000"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67" name="Google Shape;367;g304efcffc13_0_576"/>
            <p:cNvSpPr txBox="1"/>
            <p:nvPr/>
          </p:nvSpPr>
          <p:spPr>
            <a:xfrm>
              <a:off x="0" y="4073210"/>
              <a:ext cx="3814500" cy="47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rgbClr val="191919"/>
                  </a:solidFill>
                </a:rPr>
                <a:t>Atendimento domiciliar, educação continuada, grupos terapêuticos, capacitações, atividades coletivas, reunião de unidade, ed. permanente e saúde digital</a:t>
              </a:r>
              <a:endParaRPr>
                <a:solidFill>
                  <a:schemeClr val="dk1"/>
                </a:solidFill>
              </a:endParaRP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>
                <a:solidFill>
                  <a:srgbClr val="191919"/>
                </a:solidFill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>
                <a:solidFill>
                  <a:srgbClr val="191919"/>
                </a:solidFill>
              </a:endParaRPr>
            </a:p>
          </p:txBody>
        </p:sp>
        <p:sp>
          <p:nvSpPr>
            <p:cNvPr id="368" name="Google Shape;368;g304efcffc13_0_576"/>
            <p:cNvSpPr txBox="1"/>
            <p:nvPr/>
          </p:nvSpPr>
          <p:spPr>
            <a:xfrm>
              <a:off x="0" y="2764865"/>
              <a:ext cx="38145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Manhã: 10h semanais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g304efcffc13_0_576"/>
          <p:cNvGrpSpPr/>
          <p:nvPr/>
        </p:nvGrpSpPr>
        <p:grpSpPr>
          <a:xfrm>
            <a:off x="14144803" y="2317634"/>
            <a:ext cx="2860875" cy="5628833"/>
            <a:chOff x="0" y="0"/>
            <a:chExt cx="3814500" cy="7505110"/>
          </a:xfrm>
        </p:grpSpPr>
        <p:sp>
          <p:nvSpPr>
            <p:cNvPr id="370" name="Google Shape;370;g304efcffc13_0_576"/>
            <p:cNvSpPr/>
            <p:nvPr/>
          </p:nvSpPr>
          <p:spPr>
            <a:xfrm>
              <a:off x="822843" y="0"/>
              <a:ext cx="2168795" cy="2168795"/>
            </a:xfrm>
            <a:custGeom>
              <a:avLst/>
              <a:gdLst/>
              <a:ahLst/>
              <a:cxnLst/>
              <a:rect l="l" t="t" r="r" b="b"/>
              <a:pathLst>
                <a:path w="2168795" h="2168795" extrusionOk="0">
                  <a:moveTo>
                    <a:pt x="0" y="0"/>
                  </a:moveTo>
                  <a:lnTo>
                    <a:pt x="2168795" y="0"/>
                  </a:lnTo>
                  <a:lnTo>
                    <a:pt x="2168795" y="2168795"/>
                  </a:lnTo>
                  <a:lnTo>
                    <a:pt x="0" y="21687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5000"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1" name="Google Shape;371;g304efcffc13_0_576"/>
            <p:cNvSpPr txBox="1"/>
            <p:nvPr/>
          </p:nvSpPr>
          <p:spPr>
            <a:xfrm>
              <a:off x="0" y="4632010"/>
              <a:ext cx="3814500" cy="28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rgbClr val="191919"/>
                  </a:solidFill>
                </a:rPr>
                <a:t>Consultas (enfermeiro, médico e cirurgião dentista), reunião de equipe, procedimentos e etc.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304efcffc13_0_576"/>
            <p:cNvSpPr txBox="1"/>
            <p:nvPr/>
          </p:nvSpPr>
          <p:spPr>
            <a:xfrm>
              <a:off x="0" y="2764865"/>
              <a:ext cx="3814500" cy="12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Tarde: 1</a:t>
              </a:r>
              <a:r>
                <a:rPr lang="en-US" sz="2600">
                  <a:solidFill>
                    <a:srgbClr val="191919"/>
                  </a:solidFill>
                </a:rPr>
                <a:t>3</a:t>
              </a:r>
              <a:r>
                <a:rPr lang="en-US" sz="26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h às </a:t>
              </a:r>
              <a:r>
                <a:rPr lang="en-US" sz="2600">
                  <a:solidFill>
                    <a:srgbClr val="191919"/>
                  </a:solidFill>
                </a:rPr>
                <a:t>19</a:t>
              </a:r>
              <a:r>
                <a:rPr lang="en-US" sz="2600" b="0" i="0" u="none" strike="noStrike" cap="none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h (30h semanais)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g304efcffc13_0_576"/>
          <p:cNvSpPr/>
          <p:nvPr/>
        </p:nvSpPr>
        <p:spPr>
          <a:xfrm>
            <a:off x="7998893" y="4444140"/>
            <a:ext cx="2290213" cy="1213813"/>
          </a:xfrm>
          <a:custGeom>
            <a:avLst/>
            <a:gdLst/>
            <a:ahLst/>
            <a:cxnLst/>
            <a:rect l="l" t="t" r="r" b="b"/>
            <a:pathLst>
              <a:path w="2290213" h="1213813" extrusionOk="0">
                <a:moveTo>
                  <a:pt x="0" y="0"/>
                </a:moveTo>
                <a:lnTo>
                  <a:pt x="2290214" y="0"/>
                </a:lnTo>
                <a:lnTo>
                  <a:pt x="2290214" y="1213813"/>
                </a:lnTo>
                <a:lnTo>
                  <a:pt x="0" y="1213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11000"/>
            </a:blip>
            <a:stretch>
              <a:fillRect/>
            </a:stretch>
          </a:blipFill>
          <a:ln>
            <a:noFill/>
          </a:ln>
        </p:spPr>
      </p:sp>
      <p:sp>
        <p:nvSpPr>
          <p:cNvPr id="374" name="Google Shape;374;g304efcffc13_0_576"/>
          <p:cNvSpPr/>
          <p:nvPr/>
        </p:nvSpPr>
        <p:spPr>
          <a:xfrm>
            <a:off x="5922644" y="2668953"/>
            <a:ext cx="912293" cy="912293"/>
          </a:xfrm>
          <a:custGeom>
            <a:avLst/>
            <a:gdLst/>
            <a:ahLst/>
            <a:cxnLst/>
            <a:rect l="l" t="t" r="r" b="b"/>
            <a:pathLst>
              <a:path w="912293" h="912293" extrusionOk="0">
                <a:moveTo>
                  <a:pt x="0" y="0"/>
                </a:moveTo>
                <a:lnTo>
                  <a:pt x="912293" y="0"/>
                </a:lnTo>
                <a:lnTo>
                  <a:pt x="912293" y="912293"/>
                </a:lnTo>
                <a:lnTo>
                  <a:pt x="0" y="912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5" name="Google Shape;375;g304efcffc13_0_576"/>
          <p:cNvSpPr/>
          <p:nvPr/>
        </p:nvSpPr>
        <p:spPr>
          <a:xfrm>
            <a:off x="15119087" y="2659428"/>
            <a:ext cx="912293" cy="912293"/>
          </a:xfrm>
          <a:custGeom>
            <a:avLst/>
            <a:gdLst/>
            <a:ahLst/>
            <a:cxnLst/>
            <a:rect l="l" t="t" r="r" b="b"/>
            <a:pathLst>
              <a:path w="912293" h="912293" extrusionOk="0">
                <a:moveTo>
                  <a:pt x="0" y="0"/>
                </a:moveTo>
                <a:lnTo>
                  <a:pt x="912293" y="0"/>
                </a:lnTo>
                <a:lnTo>
                  <a:pt x="912293" y="912293"/>
                </a:lnTo>
                <a:lnTo>
                  <a:pt x="0" y="912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6" name="Google Shape;376;g304efcffc13_0_576"/>
          <p:cNvSpPr/>
          <p:nvPr/>
        </p:nvSpPr>
        <p:spPr>
          <a:xfrm>
            <a:off x="2056296" y="2712319"/>
            <a:ext cx="862819" cy="849877"/>
          </a:xfrm>
          <a:custGeom>
            <a:avLst/>
            <a:gdLst/>
            <a:ahLst/>
            <a:cxnLst/>
            <a:rect l="l" t="t" r="r" b="b"/>
            <a:pathLst>
              <a:path w="862819" h="849877" extrusionOk="0">
                <a:moveTo>
                  <a:pt x="0" y="0"/>
                </a:moveTo>
                <a:lnTo>
                  <a:pt x="862819" y="0"/>
                </a:lnTo>
                <a:lnTo>
                  <a:pt x="862819" y="849877"/>
                </a:lnTo>
                <a:lnTo>
                  <a:pt x="0" y="849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7" name="Google Shape;377;g304efcffc13_0_576"/>
          <p:cNvSpPr/>
          <p:nvPr/>
        </p:nvSpPr>
        <p:spPr>
          <a:xfrm>
            <a:off x="11607135" y="2731369"/>
            <a:ext cx="862819" cy="849877"/>
          </a:xfrm>
          <a:custGeom>
            <a:avLst/>
            <a:gdLst/>
            <a:ahLst/>
            <a:cxnLst/>
            <a:rect l="l" t="t" r="r" b="b"/>
            <a:pathLst>
              <a:path w="862819" h="849877" extrusionOk="0">
                <a:moveTo>
                  <a:pt x="0" y="0"/>
                </a:moveTo>
                <a:lnTo>
                  <a:pt x="862820" y="0"/>
                </a:lnTo>
                <a:lnTo>
                  <a:pt x="862820" y="849877"/>
                </a:lnTo>
                <a:lnTo>
                  <a:pt x="0" y="849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8" name="Google Shape;378;g304efcffc13_0_576"/>
          <p:cNvSpPr/>
          <p:nvPr/>
        </p:nvSpPr>
        <p:spPr>
          <a:xfrm>
            <a:off x="467448" y="8289831"/>
            <a:ext cx="2305029" cy="1090409"/>
          </a:xfrm>
          <a:custGeom>
            <a:avLst/>
            <a:gdLst/>
            <a:ahLst/>
            <a:cxnLst/>
            <a:rect l="l" t="t" r="r" b="b"/>
            <a:pathLst>
              <a:path w="2305029" h="1090409" extrusionOk="0">
                <a:moveTo>
                  <a:pt x="0" y="0"/>
                </a:moveTo>
                <a:lnTo>
                  <a:pt x="2305030" y="0"/>
                </a:lnTo>
                <a:lnTo>
                  <a:pt x="2305030" y="1090409"/>
                </a:lnTo>
                <a:lnTo>
                  <a:pt x="0" y="1090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9129"/>
            </a:stretch>
          </a:blipFill>
          <a:ln>
            <a:noFill/>
          </a:ln>
        </p:spPr>
      </p:sp>
      <p:sp>
        <p:nvSpPr>
          <p:cNvPr id="379" name="Google Shape;379;g304efcffc13_0_576"/>
          <p:cNvSpPr/>
          <p:nvPr/>
        </p:nvSpPr>
        <p:spPr>
          <a:xfrm rot="-5400000">
            <a:off x="8762333" y="6347985"/>
            <a:ext cx="725234" cy="4114800"/>
          </a:xfrm>
          <a:custGeom>
            <a:avLst/>
            <a:gdLst/>
            <a:ahLst/>
            <a:cxnLst/>
            <a:rect l="l" t="t" r="r" b="b"/>
            <a:pathLst>
              <a:path w="725234" h="4114800" extrusionOk="0">
                <a:moveTo>
                  <a:pt x="0" y="0"/>
                </a:moveTo>
                <a:lnTo>
                  <a:pt x="725234" y="0"/>
                </a:lnTo>
                <a:lnTo>
                  <a:pt x="7252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0" name="Google Shape;380;g304efcffc13_0_576"/>
          <p:cNvSpPr txBox="1"/>
          <p:nvPr/>
        </p:nvSpPr>
        <p:spPr>
          <a:xfrm>
            <a:off x="6510349" y="8626739"/>
            <a:ext cx="50769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58"/>
              <a:buFont typeface="Arial"/>
              <a:buNone/>
            </a:pPr>
            <a:r>
              <a:rPr lang="en-US" sz="3058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Segunda à Sexta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9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58"/>
              <a:buFont typeface="Arial"/>
              <a:buNone/>
            </a:pPr>
            <a:r>
              <a:rPr lang="en-US" sz="3058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07h às 19h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04efcffc13_0_576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g304efcffc13_0_57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4efcffc13_0_670"/>
          <p:cNvSpPr/>
          <p:nvPr/>
        </p:nvSpPr>
        <p:spPr>
          <a:xfrm>
            <a:off x="0" y="0"/>
            <a:ext cx="18288000" cy="1755648"/>
          </a:xfrm>
          <a:custGeom>
            <a:avLst/>
            <a:gdLst/>
            <a:ahLst/>
            <a:cxnLst/>
            <a:rect l="l" t="t" r="r" b="b"/>
            <a:pathLst>
              <a:path w="24384000" h="2340864" extrusionOk="0">
                <a:moveTo>
                  <a:pt x="0" y="0"/>
                </a:moveTo>
                <a:lnTo>
                  <a:pt x="24384000" y="0"/>
                </a:lnTo>
                <a:lnTo>
                  <a:pt x="24384000" y="2340864"/>
                </a:lnTo>
                <a:lnTo>
                  <a:pt x="0" y="2340864"/>
                </a:lnTo>
                <a:close/>
              </a:path>
            </a:pathLst>
          </a:custGeom>
          <a:solidFill>
            <a:srgbClr val="001236"/>
          </a:solidFill>
          <a:ln>
            <a:noFill/>
          </a:ln>
        </p:spPr>
      </p:sp>
      <p:sp>
        <p:nvSpPr>
          <p:cNvPr id="388" name="Google Shape;388;g304efcffc13_0_670"/>
          <p:cNvSpPr/>
          <p:nvPr/>
        </p:nvSpPr>
        <p:spPr>
          <a:xfrm>
            <a:off x="11013049" y="9043177"/>
            <a:ext cx="7016202" cy="1119148"/>
          </a:xfrm>
          <a:custGeom>
            <a:avLst/>
            <a:gdLst/>
            <a:ahLst/>
            <a:cxnLst/>
            <a:rect l="l" t="t" r="r" b="b"/>
            <a:pathLst>
              <a:path w="7016202" h="1119148" extrusionOk="0">
                <a:moveTo>
                  <a:pt x="0" y="0"/>
                </a:moveTo>
                <a:lnTo>
                  <a:pt x="7016202" y="0"/>
                </a:lnTo>
                <a:lnTo>
                  <a:pt x="7016202" y="1119148"/>
                </a:lnTo>
                <a:lnTo>
                  <a:pt x="0" y="1119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9" b="-609"/>
            </a:stretch>
          </a:blipFill>
          <a:ln>
            <a:noFill/>
          </a:ln>
        </p:spPr>
      </p:sp>
      <p:sp>
        <p:nvSpPr>
          <p:cNvPr id="389" name="Google Shape;389;g304efcffc13_0_670"/>
          <p:cNvSpPr/>
          <p:nvPr/>
        </p:nvSpPr>
        <p:spPr>
          <a:xfrm>
            <a:off x="282497" y="9517026"/>
            <a:ext cx="10534831" cy="466260"/>
          </a:xfrm>
          <a:custGeom>
            <a:avLst/>
            <a:gdLst/>
            <a:ahLst/>
            <a:cxnLst/>
            <a:rect l="l" t="t" r="r" b="b"/>
            <a:pathLst>
              <a:path w="10534831" h="466260" extrusionOk="0">
                <a:moveTo>
                  <a:pt x="0" y="0"/>
                </a:moveTo>
                <a:lnTo>
                  <a:pt x="10534830" y="0"/>
                </a:lnTo>
                <a:lnTo>
                  <a:pt x="10534830" y="466260"/>
                </a:lnTo>
                <a:lnTo>
                  <a:pt x="0" y="46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65719"/>
            </a:stretch>
          </a:blipFill>
          <a:ln>
            <a:noFill/>
          </a:ln>
        </p:spPr>
      </p:sp>
      <p:grpSp>
        <p:nvGrpSpPr>
          <p:cNvPr id="390" name="Google Shape;390;g304efcffc13_0_670"/>
          <p:cNvGrpSpPr/>
          <p:nvPr/>
        </p:nvGrpSpPr>
        <p:grpSpPr>
          <a:xfrm>
            <a:off x="0" y="-50"/>
            <a:ext cx="18288000" cy="1755699"/>
            <a:chOff x="-1975104" y="-936981"/>
            <a:chExt cx="24384000" cy="2340931"/>
          </a:xfrm>
        </p:grpSpPr>
        <p:sp>
          <p:nvSpPr>
            <p:cNvPr id="391" name="Google Shape;391;g304efcffc13_0_670"/>
            <p:cNvSpPr/>
            <p:nvPr/>
          </p:nvSpPr>
          <p:spPr>
            <a:xfrm>
              <a:off x="0" y="0"/>
              <a:ext cx="19287744" cy="1403950"/>
            </a:xfrm>
            <a:custGeom>
              <a:avLst/>
              <a:gdLst/>
              <a:ahLst/>
              <a:cxnLst/>
              <a:rect l="l" t="t" r="r" b="b"/>
              <a:pathLst>
                <a:path w="19287744" h="1403950" extrusionOk="0">
                  <a:moveTo>
                    <a:pt x="0" y="0"/>
                  </a:moveTo>
                  <a:lnTo>
                    <a:pt x="19287744" y="0"/>
                  </a:lnTo>
                  <a:lnTo>
                    <a:pt x="19287744" y="1403950"/>
                  </a:lnTo>
                  <a:lnTo>
                    <a:pt x="0" y="1403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92" name="Google Shape;392;g304efcffc13_0_670"/>
            <p:cNvSpPr txBox="1"/>
            <p:nvPr/>
          </p:nvSpPr>
          <p:spPr>
            <a:xfrm>
              <a:off x="-1975104" y="-936981"/>
              <a:ext cx="24384000" cy="23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FFFF"/>
                  </a:solidFill>
                </a:rPr>
                <a:t> Expansão da Estratégia de Saúde da Família</a:t>
              </a:r>
              <a:endParaRPr sz="4800"/>
            </a:p>
          </p:txBody>
        </p:sp>
      </p:grpSp>
      <p:grpSp>
        <p:nvGrpSpPr>
          <p:cNvPr id="393" name="Google Shape;393;g304efcffc13_0_670"/>
          <p:cNvGrpSpPr/>
          <p:nvPr/>
        </p:nvGrpSpPr>
        <p:grpSpPr>
          <a:xfrm>
            <a:off x="1520643" y="3066769"/>
            <a:ext cx="5879795" cy="5508365"/>
            <a:chOff x="0" y="-95250"/>
            <a:chExt cx="812800" cy="761455"/>
          </a:xfrm>
        </p:grpSpPr>
        <p:sp>
          <p:nvSpPr>
            <p:cNvPr id="394" name="Google Shape;394;g304efcffc13_0_670"/>
            <p:cNvSpPr/>
            <p:nvPr/>
          </p:nvSpPr>
          <p:spPr>
            <a:xfrm>
              <a:off x="0" y="0"/>
              <a:ext cx="812800" cy="666205"/>
            </a:xfrm>
            <a:custGeom>
              <a:avLst/>
              <a:gdLst/>
              <a:ahLst/>
              <a:cxnLst/>
              <a:rect l="l" t="t" r="r" b="b"/>
              <a:pathLst>
                <a:path w="812800" h="666205" extrusionOk="0">
                  <a:moveTo>
                    <a:pt x="131670" y="0"/>
                  </a:moveTo>
                  <a:lnTo>
                    <a:pt x="681130" y="0"/>
                  </a:lnTo>
                  <a:cubicBezTo>
                    <a:pt x="716051" y="0"/>
                    <a:pt x="749542" y="13872"/>
                    <a:pt x="774235" y="38565"/>
                  </a:cubicBezTo>
                  <a:cubicBezTo>
                    <a:pt x="798928" y="63258"/>
                    <a:pt x="812800" y="96749"/>
                    <a:pt x="812800" y="131670"/>
                  </a:cubicBezTo>
                  <a:lnTo>
                    <a:pt x="812800" y="534535"/>
                  </a:lnTo>
                  <a:cubicBezTo>
                    <a:pt x="812800" y="569456"/>
                    <a:pt x="798928" y="602947"/>
                    <a:pt x="774235" y="627640"/>
                  </a:cubicBezTo>
                  <a:cubicBezTo>
                    <a:pt x="749542" y="652332"/>
                    <a:pt x="716051" y="666205"/>
                    <a:pt x="681130" y="666205"/>
                  </a:cubicBezTo>
                  <a:lnTo>
                    <a:pt x="131670" y="666205"/>
                  </a:lnTo>
                  <a:cubicBezTo>
                    <a:pt x="58951" y="666205"/>
                    <a:pt x="0" y="607254"/>
                    <a:pt x="0" y="534535"/>
                  </a:cubicBezTo>
                  <a:lnTo>
                    <a:pt x="0" y="131670"/>
                  </a:lnTo>
                  <a:cubicBezTo>
                    <a:pt x="0" y="96749"/>
                    <a:pt x="13872" y="63258"/>
                    <a:pt x="38565" y="38565"/>
                  </a:cubicBezTo>
                  <a:cubicBezTo>
                    <a:pt x="63258" y="13872"/>
                    <a:pt x="96749" y="0"/>
                    <a:pt x="131670" y="0"/>
                  </a:cubicBezTo>
                  <a:close/>
                </a:path>
              </a:pathLst>
            </a:custGeom>
            <a:solidFill>
              <a:srgbClr val="6B7C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304efcffc13_0_670"/>
            <p:cNvSpPr txBox="1"/>
            <p:nvPr/>
          </p:nvSpPr>
          <p:spPr>
            <a:xfrm>
              <a:off x="0" y="-95250"/>
              <a:ext cx="812700" cy="7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8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g304efcffc13_0_670"/>
          <p:cNvSpPr/>
          <p:nvPr/>
        </p:nvSpPr>
        <p:spPr>
          <a:xfrm rot="-77336">
            <a:off x="7662417" y="7736214"/>
            <a:ext cx="2535695" cy="716333"/>
          </a:xfrm>
          <a:custGeom>
            <a:avLst/>
            <a:gdLst/>
            <a:ahLst/>
            <a:cxnLst/>
            <a:rect l="l" t="t" r="r" b="b"/>
            <a:pathLst>
              <a:path w="2535053" h="716152" extrusionOk="0">
                <a:moveTo>
                  <a:pt x="0" y="0"/>
                </a:moveTo>
                <a:lnTo>
                  <a:pt x="2535053" y="0"/>
                </a:lnTo>
                <a:lnTo>
                  <a:pt x="2535053" y="716152"/>
                </a:lnTo>
                <a:lnTo>
                  <a:pt x="0" y="716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7" name="Google Shape;397;g304efcffc13_0_670"/>
          <p:cNvSpPr txBox="1"/>
          <p:nvPr/>
        </p:nvSpPr>
        <p:spPr>
          <a:xfrm>
            <a:off x="1520643" y="7045770"/>
            <a:ext cx="5879700" cy="20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1"/>
              <a:buFont typeface="Arial"/>
              <a:buNone/>
            </a:pPr>
            <a:r>
              <a:rPr lang="en-US" sz="4061" b="0" i="0" u="none" strike="noStrike" cap="none">
                <a:solidFill>
                  <a:srgbClr val="F8F8F8"/>
                </a:solidFill>
                <a:latin typeface="Courier Prime"/>
                <a:ea typeface="Courier Prime"/>
                <a:cs typeface="Courier Prime"/>
                <a:sym typeface="Courier Prime"/>
              </a:rPr>
              <a:t>PESSOAS POR </a:t>
            </a:r>
            <a:r>
              <a:rPr lang="en-US" sz="4061">
                <a:solidFill>
                  <a:srgbClr val="F8F8F8"/>
                </a:solidFill>
                <a:latin typeface="Courier Prime"/>
                <a:ea typeface="Courier Prime"/>
                <a:cs typeface="Courier Prime"/>
                <a:sym typeface="Courier Prime"/>
              </a:rPr>
              <a:t>e</a:t>
            </a:r>
            <a:r>
              <a:rPr lang="en-US" sz="4061" b="0" i="0" u="none" strike="noStrike" cap="none">
                <a:solidFill>
                  <a:srgbClr val="F8F8F8"/>
                </a:solidFill>
                <a:latin typeface="Courier Prime"/>
                <a:ea typeface="Courier Prime"/>
                <a:cs typeface="Courier Prime"/>
                <a:sym typeface="Courier Prime"/>
              </a:rPr>
              <a:t>SF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1"/>
              <a:buFont typeface="Arial"/>
              <a:buNone/>
            </a:pPr>
            <a:endParaRPr sz="4061" b="0" i="0" u="none" strike="noStrike" cap="none">
              <a:solidFill>
                <a:srgbClr val="F8F8F8"/>
              </a:solidFill>
              <a:latin typeface="Courier Prime"/>
              <a:ea typeface="Courier Prime"/>
              <a:cs typeface="Courier Prime"/>
              <a:sym typeface="Courier Prime"/>
            </a:endParaRPr>
          </a:p>
          <a:p>
            <a:pPr marL="0" marR="0" lvl="0" indent="0" algn="ctr" rtl="0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1"/>
              <a:buFont typeface="Arial"/>
              <a:buNone/>
            </a:pPr>
            <a:endParaRPr sz="4061" b="0" i="0" u="none" strike="noStrike" cap="none">
              <a:solidFill>
                <a:srgbClr val="F8F8F8"/>
              </a:solidFill>
              <a:latin typeface="Courier Prime"/>
              <a:ea typeface="Courier Prime"/>
              <a:cs typeface="Courier Prime"/>
              <a:sym typeface="Courier Prime"/>
            </a:endParaRPr>
          </a:p>
        </p:txBody>
      </p:sp>
      <p:sp>
        <p:nvSpPr>
          <p:cNvPr id="398" name="Google Shape;398;g304efcffc13_0_670"/>
          <p:cNvSpPr txBox="1"/>
          <p:nvPr/>
        </p:nvSpPr>
        <p:spPr>
          <a:xfrm>
            <a:off x="2925845" y="2436450"/>
            <a:ext cx="30693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en-US" sz="5900">
                <a:solidFill>
                  <a:srgbClr val="3C6499"/>
                </a:solidFill>
                <a:latin typeface="NTR"/>
                <a:ea typeface="NTR"/>
                <a:cs typeface="NTR"/>
                <a:sym typeface="NTR"/>
              </a:rPr>
              <a:t>ANTES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304efcffc13_0_670"/>
          <p:cNvSpPr txBox="1"/>
          <p:nvPr/>
        </p:nvSpPr>
        <p:spPr>
          <a:xfrm>
            <a:off x="10136904" y="2436450"/>
            <a:ext cx="7017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en-US" sz="5900" b="0" i="0" u="none" strike="noStrike" cap="none">
                <a:solidFill>
                  <a:srgbClr val="3C6499"/>
                </a:solidFill>
                <a:latin typeface="NTR"/>
                <a:ea typeface="NTR"/>
                <a:cs typeface="NTR"/>
                <a:sym typeface="NTR"/>
              </a:rPr>
              <a:t>COM A EXPANSÃO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04efcffc13_0_670"/>
          <p:cNvSpPr txBox="1"/>
          <p:nvPr/>
        </p:nvSpPr>
        <p:spPr>
          <a:xfrm>
            <a:off x="1520750" y="4611225"/>
            <a:ext cx="58797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22"/>
              <a:buFont typeface="Arial"/>
              <a:buNone/>
            </a:pPr>
            <a:r>
              <a:rPr lang="en-US" sz="11922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3.500</a:t>
            </a:r>
            <a:endParaRPr sz="11922" b="0" i="0" u="none" strike="noStrike" cap="none">
              <a:solidFill>
                <a:srgbClr val="00296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401" name="Google Shape;401;g304efcffc13_0_670"/>
          <p:cNvGrpSpPr/>
          <p:nvPr/>
        </p:nvGrpSpPr>
        <p:grpSpPr>
          <a:xfrm>
            <a:off x="10705959" y="3066768"/>
            <a:ext cx="5879795" cy="5508365"/>
            <a:chOff x="0" y="-95250"/>
            <a:chExt cx="812800" cy="761455"/>
          </a:xfrm>
        </p:grpSpPr>
        <p:sp>
          <p:nvSpPr>
            <p:cNvPr id="402" name="Google Shape;402;g304efcffc13_0_670"/>
            <p:cNvSpPr/>
            <p:nvPr/>
          </p:nvSpPr>
          <p:spPr>
            <a:xfrm>
              <a:off x="0" y="0"/>
              <a:ext cx="812800" cy="666205"/>
            </a:xfrm>
            <a:custGeom>
              <a:avLst/>
              <a:gdLst/>
              <a:ahLst/>
              <a:cxnLst/>
              <a:rect l="l" t="t" r="r" b="b"/>
              <a:pathLst>
                <a:path w="812800" h="666205" extrusionOk="0">
                  <a:moveTo>
                    <a:pt x="131670" y="0"/>
                  </a:moveTo>
                  <a:lnTo>
                    <a:pt x="681130" y="0"/>
                  </a:lnTo>
                  <a:cubicBezTo>
                    <a:pt x="716051" y="0"/>
                    <a:pt x="749542" y="13872"/>
                    <a:pt x="774235" y="38565"/>
                  </a:cubicBezTo>
                  <a:cubicBezTo>
                    <a:pt x="798928" y="63258"/>
                    <a:pt x="812800" y="96749"/>
                    <a:pt x="812800" y="131670"/>
                  </a:cubicBezTo>
                  <a:lnTo>
                    <a:pt x="812800" y="534535"/>
                  </a:lnTo>
                  <a:cubicBezTo>
                    <a:pt x="812800" y="569456"/>
                    <a:pt x="798928" y="602947"/>
                    <a:pt x="774235" y="627640"/>
                  </a:cubicBezTo>
                  <a:cubicBezTo>
                    <a:pt x="749542" y="652332"/>
                    <a:pt x="716051" y="666205"/>
                    <a:pt x="681130" y="666205"/>
                  </a:cubicBezTo>
                  <a:lnTo>
                    <a:pt x="131670" y="666205"/>
                  </a:lnTo>
                  <a:cubicBezTo>
                    <a:pt x="58951" y="666205"/>
                    <a:pt x="0" y="607254"/>
                    <a:pt x="0" y="534535"/>
                  </a:cubicBezTo>
                  <a:lnTo>
                    <a:pt x="0" y="131670"/>
                  </a:lnTo>
                  <a:cubicBezTo>
                    <a:pt x="0" y="96749"/>
                    <a:pt x="13872" y="63258"/>
                    <a:pt x="38565" y="38565"/>
                  </a:cubicBezTo>
                  <a:cubicBezTo>
                    <a:pt x="63258" y="13872"/>
                    <a:pt x="96749" y="0"/>
                    <a:pt x="131670" y="0"/>
                  </a:cubicBezTo>
                  <a:close/>
                </a:path>
              </a:pathLst>
            </a:custGeom>
            <a:solidFill>
              <a:srgbClr val="6B7C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304efcffc13_0_670"/>
            <p:cNvSpPr txBox="1"/>
            <p:nvPr/>
          </p:nvSpPr>
          <p:spPr>
            <a:xfrm>
              <a:off x="0" y="-95250"/>
              <a:ext cx="812700" cy="7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8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g304efcffc13_0_670"/>
          <p:cNvSpPr txBox="1"/>
          <p:nvPr/>
        </p:nvSpPr>
        <p:spPr>
          <a:xfrm>
            <a:off x="10705959" y="7045770"/>
            <a:ext cx="5879700" cy="20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1"/>
              <a:buFont typeface="Arial"/>
              <a:buNone/>
            </a:pPr>
            <a:r>
              <a:rPr lang="en-US" sz="4061" b="0" i="0" u="none" strike="noStrike" cap="none">
                <a:solidFill>
                  <a:srgbClr val="F8F8F8"/>
                </a:solidFill>
                <a:latin typeface="Courier Prime"/>
                <a:ea typeface="Courier Prime"/>
                <a:cs typeface="Courier Prime"/>
                <a:sym typeface="Courier Prime"/>
              </a:rPr>
              <a:t>PESSOAS POR </a:t>
            </a:r>
            <a:r>
              <a:rPr lang="en-US" sz="4061">
                <a:solidFill>
                  <a:srgbClr val="F8F8F8"/>
                </a:solidFill>
                <a:latin typeface="Courier Prime"/>
                <a:ea typeface="Courier Prime"/>
                <a:cs typeface="Courier Prime"/>
                <a:sym typeface="Courier Prime"/>
              </a:rPr>
              <a:t>e</a:t>
            </a:r>
            <a:r>
              <a:rPr lang="en-US" sz="4061" b="0" i="0" u="none" strike="noStrike" cap="none">
                <a:solidFill>
                  <a:srgbClr val="F8F8F8"/>
                </a:solidFill>
                <a:latin typeface="Courier Prime"/>
                <a:ea typeface="Courier Prime"/>
                <a:cs typeface="Courier Prime"/>
                <a:sym typeface="Courier Prime"/>
              </a:rPr>
              <a:t>SF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1"/>
              <a:buFont typeface="Arial"/>
              <a:buNone/>
            </a:pPr>
            <a:endParaRPr sz="4061" b="0" i="0" u="none" strike="noStrike" cap="none">
              <a:solidFill>
                <a:srgbClr val="F8F8F8"/>
              </a:solidFill>
              <a:latin typeface="Courier Prime"/>
              <a:ea typeface="Courier Prime"/>
              <a:cs typeface="Courier Prime"/>
              <a:sym typeface="Courier Prime"/>
            </a:endParaRPr>
          </a:p>
          <a:p>
            <a:pPr marL="0" marR="0" lvl="0" indent="0" algn="ctr" rtl="0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1"/>
              <a:buFont typeface="Arial"/>
              <a:buNone/>
            </a:pPr>
            <a:endParaRPr sz="4061" b="0" i="0" u="none" strike="noStrike" cap="none">
              <a:solidFill>
                <a:srgbClr val="F8F8F8"/>
              </a:solidFill>
              <a:latin typeface="Courier Prime"/>
              <a:ea typeface="Courier Prime"/>
              <a:cs typeface="Courier Prime"/>
              <a:sym typeface="Courier Prime"/>
            </a:endParaRPr>
          </a:p>
        </p:txBody>
      </p:sp>
      <p:sp>
        <p:nvSpPr>
          <p:cNvPr id="405" name="Google Shape;405;g304efcffc13_0_670"/>
          <p:cNvSpPr txBox="1"/>
          <p:nvPr/>
        </p:nvSpPr>
        <p:spPr>
          <a:xfrm>
            <a:off x="10705950" y="4172650"/>
            <a:ext cx="5879700" cy="28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lang="en-US" sz="8500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2.800 a</a:t>
            </a:r>
            <a:r>
              <a:rPr lang="en-US" sz="8500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8500" b="0" i="0" u="none" strike="noStrike" cap="none">
                <a:solidFill>
                  <a:srgbClr val="0029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3.100</a:t>
            </a:r>
            <a:endParaRPr sz="8500" b="0" i="0" u="none" strike="noStrike" cap="none">
              <a:solidFill>
                <a:srgbClr val="00296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06" name="Google Shape;406;g304efcffc13_0_670"/>
          <p:cNvSpPr/>
          <p:nvPr/>
        </p:nvSpPr>
        <p:spPr>
          <a:xfrm>
            <a:off x="11649650" y="9317275"/>
            <a:ext cx="2013600" cy="80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g304efcffc13_0_6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8363" y="9435684"/>
            <a:ext cx="1914186" cy="52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1871</Words>
  <Application>Microsoft Office PowerPoint</Application>
  <PresentationFormat>Personalizar</PresentationFormat>
  <Paragraphs>463</Paragraphs>
  <Slides>30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1" baseType="lpstr">
      <vt:lpstr>Courier Prime</vt:lpstr>
      <vt:lpstr>Calibri</vt:lpstr>
      <vt:lpstr>League Spartan</vt:lpstr>
      <vt:lpstr>NTR</vt:lpstr>
      <vt:lpstr>Caveat</vt:lpstr>
      <vt:lpstr>Montserrat SemiBold</vt:lpstr>
      <vt:lpstr>Montserrat</vt:lpstr>
      <vt:lpstr>Arial</vt:lpstr>
      <vt:lpstr>Ultra</vt:lpstr>
      <vt:lpstr>Oswald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Martins Barbosa da Silva Costa</dc:creator>
  <cp:lastModifiedBy>Juliana Martins Barbosa da Silva Costa</cp:lastModifiedBy>
  <cp:revision>1</cp:revision>
  <dcterms:created xsi:type="dcterms:W3CDTF">2006-08-16T00:00:00Z</dcterms:created>
  <dcterms:modified xsi:type="dcterms:W3CDTF">2025-05-06T15:52:07Z</dcterms:modified>
</cp:coreProperties>
</file>