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74" r:id="rId4"/>
    <p:sldId id="257" r:id="rId5"/>
    <p:sldId id="259" r:id="rId6"/>
    <p:sldId id="275" r:id="rId7"/>
    <p:sldId id="276" r:id="rId8"/>
    <p:sldId id="278" r:id="rId9"/>
    <p:sldId id="277" r:id="rId10"/>
    <p:sldId id="280" r:id="rId11"/>
    <p:sldId id="281" r:id="rId12"/>
    <p:sldId id="279" r:id="rId13"/>
    <p:sldId id="282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>
        <p:scale>
          <a:sx n="50" d="100"/>
          <a:sy n="50" d="100"/>
        </p:scale>
        <p:origin x="1650" y="7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F2852-84E1-4C0C-B6DF-E0D64777F22A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B020D-6B61-489F-AF1A-741FBE5D0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54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D5E3C-13D4-45E5-A1CD-F6927D6CB14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153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EDE7A-2258-6EE6-F429-B55A1BF1A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DA2E9B1-2A70-237C-E60B-B75BEF725C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E2DB3F1-DEA5-524F-8B67-E0E30DEF2A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E01F0B-329D-2621-F95B-902A92EEF7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D5E3C-13D4-45E5-A1CD-F6927D6CB14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26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82DEE-CCEE-ED40-A3E3-B130BDC9F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35B108-C1D0-79AC-11EC-CB8C1B309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91666B-26E6-58F5-108A-95953AB6A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9FEF-6FC0-4967-A3A6-8D5F746F2706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918B4F-FF98-B6F0-D20B-7E0AA1DE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C9E593-E6D9-04FE-96A2-4ADAA3AE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CBF8-FF92-4D18-A255-80EAC1BA2C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873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09A5BA-01EF-F697-DB34-684724BF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D513A4-37B8-CC90-CF7B-016E2773A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F18E10-F8FA-7858-2D3F-48F1C6B4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9FEF-6FC0-4967-A3A6-8D5F746F2706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A0F57E-21E2-4A93-5A4A-3E39DDDEE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432F0A-C690-1B22-634F-A940B88A6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CBF8-FF92-4D18-A255-80EAC1BA2C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4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4634D2-E62C-A36D-B0F5-1B2D5E810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6B101D3-714D-3077-CD3E-AF3742531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4CD2F7-3924-2178-8EAF-F6534E6A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9FEF-6FC0-4967-A3A6-8D5F746F2706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3E61AF-8AF1-1780-6944-56AFEF116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7E2E0-23E0-A043-BB36-A20328F2C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CBF8-FF92-4D18-A255-80EAC1BA2C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69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134B0-3BE6-A04A-9A12-07BC4F0C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0A633A-6E6F-A354-E1F1-DCFBB786C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399E05-C8CD-6732-1BBF-29E5F4C4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9FEF-6FC0-4967-A3A6-8D5F746F2706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957B8C-8693-44D4-12DA-F5A40A54C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13E4A2-48DA-DFDF-899E-DEF80877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CBF8-FF92-4D18-A255-80EAC1BA2C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00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5FD82-3353-9ACC-3344-15316A963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6EFC04-F8BD-A034-3BDD-47E8A20FF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E75429-3711-C473-AF97-EBD3264DC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9FEF-6FC0-4967-A3A6-8D5F746F2706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4B1929-A9CD-2F0D-3E00-E5E61883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363959-7AC0-166C-F8A1-00EA28F8F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CBF8-FF92-4D18-A255-80EAC1BA2C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00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D1AF7-6797-C799-0A3D-D94D58AB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0BAED3-E9A5-3FC9-B2C6-0215FBBCC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FDF9EB7-A4C0-3E3B-8707-EB8C7868E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FE5A36C-1869-41C1-7BDF-CEA6EB6B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9FEF-6FC0-4967-A3A6-8D5F746F2706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D5FC8C-D429-FCBE-2318-06B19F6AE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59E82AB-3C5A-9C19-C8B2-A441D999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CBF8-FF92-4D18-A255-80EAC1BA2C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78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DF97D-8438-C866-C1E9-56351BD7C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E2CDB3-8357-C8B1-4B3B-80B8EE16F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C90AF9D-4D5E-1D6C-D330-97C536BBA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63C5346-5C94-8F40-F11A-75C58A377A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F30C770-951A-3FAB-0EB5-536B4F420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7CA03AA-403C-6F97-C3E6-36F33613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9FEF-6FC0-4967-A3A6-8D5F746F2706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34E5167-CCE1-44F6-3AF0-5A2133C5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8789C59-ED77-C07F-F45A-7409A53B8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CBF8-FF92-4D18-A255-80EAC1BA2C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36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6775F-4F32-001D-9011-75DAD23F2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ED984B5-1131-095E-9397-ED6ABDDA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9FEF-6FC0-4967-A3A6-8D5F746F2706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4161B10-7436-4A3C-41FE-D9C32A0A9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36DBF35-9086-5077-C409-5A652EDA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CBF8-FF92-4D18-A255-80EAC1BA2C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67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2A06A87-82A9-6A68-BAA3-3A20E9085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9FEF-6FC0-4967-A3A6-8D5F746F2706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985A962-27CF-56AF-6E4F-EC16A13F1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32CB858-2597-2690-16A9-53FB12C7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CBF8-FF92-4D18-A255-80EAC1BA2C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87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8677A-AF53-3A02-3695-E02B0460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BECD9B-CC07-ED61-1D4D-FF3E56296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B064DB6-6A23-20CA-BF6B-51A23B2E3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CF47EEB-D0B1-6B3B-7640-CDFE0E707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9FEF-6FC0-4967-A3A6-8D5F746F2706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1F7D304-506D-6E6B-7D94-1368309E1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D6DB54-633E-E21E-A460-5FE1ED09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CBF8-FF92-4D18-A255-80EAC1BA2C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25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E9C9AC-E623-F9F7-A729-C34F03C46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87EC314-87B6-26A4-A711-6BBD39FE6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03ED15-7F55-0813-4E27-D621AF8ED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7391EC-7EA8-FCBB-8845-4F493863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9FEF-6FC0-4967-A3A6-8D5F746F2706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4E6DDF-F0EB-7576-B78F-BFA4673F4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1F8B2A-11FB-4E91-F1AD-22AFA834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CBF8-FF92-4D18-A255-80EAC1BA2C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59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C23475-C435-D703-0281-F6528607D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88F6D4D-B97D-BD7B-D40F-025E5E33C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44EE66-551F-1834-DC71-03D77DCC6F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FD9FEF-6FC0-4967-A3A6-8D5F746F2706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104D3E-DD9A-F0AB-7A1A-F4A0752DB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8C3FDE-C984-41E0-9CCB-0F35A6B75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D6CBF8-FF92-4D18-A255-80EAC1BA2C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75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9C820-26EB-603E-316B-84A0FC082B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D29BC1-FD8E-8528-B89C-B2D8338FD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766" y="4646613"/>
            <a:ext cx="9144000" cy="1655762"/>
          </a:xfrm>
        </p:spPr>
        <p:txBody>
          <a:bodyPr>
            <a:normAutofit/>
          </a:bodyPr>
          <a:lstStyle/>
          <a:p>
            <a:r>
              <a:rPr lang="pt-BR" sz="4400" b="1" i="0" u="none" strike="noStrike" dirty="0">
                <a:solidFill>
                  <a:srgbClr val="333333"/>
                </a:solidFill>
                <a:effectLst/>
                <a:latin typeface="Bommer Sans"/>
              </a:rPr>
              <a:t>Saúde Digital: : </a:t>
            </a:r>
            <a:r>
              <a:rPr lang="pt-BR" sz="4400" i="0" u="none" strike="noStrike" dirty="0">
                <a:solidFill>
                  <a:srgbClr val="333333"/>
                </a:solidFill>
                <a:effectLst/>
                <a:latin typeface="Bommer Sans"/>
              </a:rPr>
              <a:t>Perspectivas do E-SUS APS e E-SUS Regulação</a:t>
            </a:r>
            <a:endParaRPr lang="pt-BR" sz="4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CD5B28-A144-398A-9B43-EBB723DF4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776"/>
            <a:ext cx="121920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4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85622-2DDF-9B7A-F2FA-B62CC97F2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Único Canto Arredondado 5">
            <a:extLst>
              <a:ext uri="{FF2B5EF4-FFF2-40B4-BE49-F238E27FC236}">
                <a16:creationId xmlns:a16="http://schemas.microsoft.com/office/drawing/2014/main" id="{2013DB84-A9CA-EE43-FE98-8BA9999351D3}"/>
              </a:ext>
            </a:extLst>
          </p:cNvPr>
          <p:cNvSpPr/>
          <p:nvPr/>
        </p:nvSpPr>
        <p:spPr>
          <a:xfrm>
            <a:off x="584200" y="475471"/>
            <a:ext cx="5511800" cy="624555"/>
          </a:xfrm>
          <a:prstGeom prst="round1Rect">
            <a:avLst/>
          </a:prstGeom>
          <a:solidFill>
            <a:srgbClr val="0148A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34" b="1" dirty="0">
                <a:latin typeface="Telegraf Bold" panose="020B0604020202020204" charset="0"/>
              </a:rPr>
              <a:t>EM BREVE...</a:t>
            </a:r>
          </a:p>
        </p:txBody>
      </p:sp>
      <p:sp>
        <p:nvSpPr>
          <p:cNvPr id="7" name="Google Shape;1321;p53">
            <a:extLst>
              <a:ext uri="{FF2B5EF4-FFF2-40B4-BE49-F238E27FC236}">
                <a16:creationId xmlns:a16="http://schemas.microsoft.com/office/drawing/2014/main" id="{8B87A240-FC8D-B895-8D9A-22E23CFEBC6A}"/>
              </a:ext>
            </a:extLst>
          </p:cNvPr>
          <p:cNvSpPr/>
          <p:nvPr/>
        </p:nvSpPr>
        <p:spPr>
          <a:xfrm>
            <a:off x="492623" y="1443380"/>
            <a:ext cx="11000877" cy="502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 algn="just">
              <a:lnSpc>
                <a:spcPct val="150000"/>
              </a:lnSpc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Importação das solicitações pendentes do SISREG</a:t>
            </a:r>
          </a:p>
          <a:p>
            <a:pPr marL="285750" indent="-285750" algn="just">
              <a:lnSpc>
                <a:spcPct val="150000"/>
              </a:lnSpc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Solicitação desvinculada da escala profissional: dar visibilidade as solicitações sem oferta </a:t>
            </a:r>
            <a:endParaRPr lang="pt-BR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>
              <a:lnSpc>
                <a:spcPct val="150000"/>
              </a:lnSpc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Aprimoramento e disponibilização de relatórios: relatórios das solicitações e agendamentos mais robustos e próprios para exportação</a:t>
            </a:r>
          </a:p>
          <a:p>
            <a:pPr marL="285750" lvl="0" indent="-285750" algn="just">
              <a:lnSpc>
                <a:spcPct val="150000"/>
              </a:lnSpc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Criação de perfil de monitoramento: NGR e demais gestores</a:t>
            </a:r>
          </a:p>
          <a:p>
            <a:pPr marL="285750" indent="-285750" algn="just">
              <a:lnSpc>
                <a:spcPct val="150000"/>
              </a:lnSpc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Integração com o e-SUS APS: </a:t>
            </a:r>
            <a:r>
              <a:rPr lang="pt-BR" sz="240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Permitir solicitar via prontuário eletrônico</a:t>
            </a:r>
          </a:p>
          <a:p>
            <a:pPr marL="285750" lvl="0" indent="-285750" algn="just">
              <a:lnSpc>
                <a:spcPct val="150000"/>
              </a:lnSpc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Implementação da lógica do PMAE: Agenda integrada</a:t>
            </a:r>
          </a:p>
        </p:txBody>
      </p:sp>
    </p:spTree>
    <p:extLst>
      <p:ext uri="{BB962C8B-B14F-4D97-AF65-F5344CB8AC3E}">
        <p14:creationId xmlns:p14="http://schemas.microsoft.com/office/powerpoint/2010/main" val="2712505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1C412-54A0-81A3-1B07-747D80113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9">
            <a:extLst>
              <a:ext uri="{FF2B5EF4-FFF2-40B4-BE49-F238E27FC236}">
                <a16:creationId xmlns:a16="http://schemas.microsoft.com/office/drawing/2014/main" id="{34C0016A-EF36-DFBF-B42B-8B6FA0296A74}"/>
              </a:ext>
            </a:extLst>
          </p:cNvPr>
          <p:cNvSpPr txBox="1"/>
          <p:nvPr/>
        </p:nvSpPr>
        <p:spPr>
          <a:xfrm>
            <a:off x="0" y="565442"/>
            <a:ext cx="12192000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59"/>
              </a:lnSpc>
            </a:pPr>
            <a:r>
              <a:rPr lang="pt-BR" sz="3600" b="1" dirty="0">
                <a:solidFill>
                  <a:srgbClr val="1A35C4"/>
                </a:solidFill>
                <a:latin typeface="Telegraf Bold"/>
                <a:ea typeface="Telegraf Bold"/>
                <a:cs typeface="Telegraf Bold"/>
                <a:sym typeface="Telegraf Bold"/>
              </a:rPr>
              <a:t>ADESÃO</a:t>
            </a:r>
            <a:endParaRPr lang="pt-BR" b="1" dirty="0">
              <a:solidFill>
                <a:srgbClr val="1A35C4"/>
              </a:solidFill>
              <a:latin typeface="Telegraf Bold"/>
              <a:ea typeface="Telegraf Bold"/>
              <a:cs typeface="Telegraf Bold"/>
              <a:sym typeface="Telegraf Bold"/>
            </a:endParaRPr>
          </a:p>
        </p:txBody>
      </p:sp>
      <p:pic>
        <p:nvPicPr>
          <p:cNvPr id="2" name="Google Shape;1345;p56" descr="Interface gráfica do usuário&#10;&#10;Descrição gerada automaticamente">
            <a:extLst>
              <a:ext uri="{FF2B5EF4-FFF2-40B4-BE49-F238E27FC236}">
                <a16:creationId xmlns:a16="http://schemas.microsoft.com/office/drawing/2014/main" id="{C215C394-F8EA-7946-9D8E-4303CDAE7C6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620" t="2340" r="6691"/>
          <a:stretch/>
        </p:blipFill>
        <p:spPr>
          <a:xfrm>
            <a:off x="506208" y="1546183"/>
            <a:ext cx="5040866" cy="37656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E4FE3379-367C-8B4F-A87A-28153CB39D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9" t="1487" r="3826" b="5410"/>
          <a:stretch/>
        </p:blipFill>
        <p:spPr>
          <a:xfrm>
            <a:off x="6096000" y="1535358"/>
            <a:ext cx="5247933" cy="37764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59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9392A-17B0-58A1-5D45-6AE96C77C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8A25B7D-CD27-B237-B146-C81D1DB7F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50" y="1737207"/>
            <a:ext cx="3172268" cy="3210373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C57D5E52-B959-916B-098E-0FE2239EAB0F}"/>
              </a:ext>
            </a:extLst>
          </p:cNvPr>
          <p:cNvSpPr txBox="1"/>
          <p:nvPr/>
        </p:nvSpPr>
        <p:spPr>
          <a:xfrm>
            <a:off x="0" y="565442"/>
            <a:ext cx="12192000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59"/>
              </a:lnSpc>
            </a:pPr>
            <a:r>
              <a:rPr lang="pt-BR" sz="3600" b="1" dirty="0">
                <a:solidFill>
                  <a:srgbClr val="1A35C4"/>
                </a:solidFill>
                <a:latin typeface="Telegraf Bold"/>
                <a:ea typeface="Telegraf Bold"/>
                <a:cs typeface="Telegraf Bold"/>
                <a:sym typeface="Telegraf Bold"/>
              </a:rPr>
              <a:t>SUPORTE E APOIO</a:t>
            </a:r>
            <a:endParaRPr lang="pt-BR" b="1" dirty="0">
              <a:solidFill>
                <a:srgbClr val="1A35C4"/>
              </a:solidFill>
              <a:latin typeface="Telegraf Bold"/>
              <a:ea typeface="Telegraf Bold"/>
              <a:cs typeface="Telegraf Bold"/>
              <a:sym typeface="Telegraf Bold"/>
            </a:endParaRPr>
          </a:p>
        </p:txBody>
      </p:sp>
      <p:sp>
        <p:nvSpPr>
          <p:cNvPr id="13" name="Espaço Reservado para Texto 7">
            <a:extLst>
              <a:ext uri="{FF2B5EF4-FFF2-40B4-BE49-F238E27FC236}">
                <a16:creationId xmlns:a16="http://schemas.microsoft.com/office/drawing/2014/main" id="{DDE31CB7-0457-8466-77B6-42CDC43BB131}"/>
              </a:ext>
            </a:extLst>
          </p:cNvPr>
          <p:cNvSpPr txBox="1">
            <a:spLocks/>
          </p:cNvSpPr>
          <p:nvPr/>
        </p:nvSpPr>
        <p:spPr>
          <a:xfrm>
            <a:off x="1779227" y="5156754"/>
            <a:ext cx="2843150" cy="423925"/>
          </a:xfrm>
          <a:prstGeom prst="rect">
            <a:avLst/>
          </a:prstGeom>
        </p:spPr>
        <p:txBody>
          <a:bodyPr lIns="91440" tIns="45720" rIns="91440" bIns="45720" anchor="t"/>
          <a:lstStyle>
            <a:lvl1pPr indent="0">
              <a:lnSpc>
                <a:spcPct val="90000"/>
              </a:lnSpc>
              <a:spcBef>
                <a:spcPts val="1000"/>
              </a:spcBef>
              <a:buClr>
                <a:srgbClr val="03CF00"/>
              </a:buClr>
              <a:buFont typeface="Arial" panose="020B0604020202020204" pitchFamily="34" charset="0"/>
              <a:buNone/>
              <a:defRPr sz="3200" b="1">
                <a:latin typeface="Montserrat" panose="00000500000000000000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WIKI-Regulação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E75CE99-C76A-DF2A-FC2E-25BC6D5F1B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24" y="4947580"/>
            <a:ext cx="571349" cy="57134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2FC2A222-49F7-9CF0-E9E4-9D047505A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642" y="1737208"/>
            <a:ext cx="3275891" cy="3210373"/>
          </a:xfrm>
          <a:prstGeom prst="rect">
            <a:avLst/>
          </a:prstGeom>
        </p:spPr>
      </p:pic>
      <p:pic>
        <p:nvPicPr>
          <p:cNvPr id="17" name="Imagem 16" descr="Ícone&#10;&#10;O conteúdo gerado por IA pode estar incorreto.">
            <a:extLst>
              <a:ext uri="{FF2B5EF4-FFF2-40B4-BE49-F238E27FC236}">
                <a16:creationId xmlns:a16="http://schemas.microsoft.com/office/drawing/2014/main" id="{A699A21E-BBA1-D460-6B84-72C1180DB4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86" y="4947580"/>
            <a:ext cx="571349" cy="571349"/>
          </a:xfrm>
          <a:prstGeom prst="rect">
            <a:avLst/>
          </a:prstGeom>
        </p:spPr>
      </p:pic>
      <p:sp>
        <p:nvSpPr>
          <p:cNvPr id="18" name="Espaço Reservado para Texto 7">
            <a:extLst>
              <a:ext uri="{FF2B5EF4-FFF2-40B4-BE49-F238E27FC236}">
                <a16:creationId xmlns:a16="http://schemas.microsoft.com/office/drawing/2014/main" id="{055F39E7-0CD3-7205-7387-B7E91788157F}"/>
              </a:ext>
            </a:extLst>
          </p:cNvPr>
          <p:cNvSpPr txBox="1">
            <a:spLocks/>
          </p:cNvSpPr>
          <p:nvPr/>
        </p:nvSpPr>
        <p:spPr>
          <a:xfrm>
            <a:off x="7306383" y="5156754"/>
            <a:ext cx="2843150" cy="423925"/>
          </a:xfrm>
          <a:prstGeom prst="rect">
            <a:avLst/>
          </a:prstGeom>
        </p:spPr>
        <p:txBody>
          <a:bodyPr lIns="91440" tIns="45720" rIns="91440" bIns="45720" anchor="t"/>
          <a:lstStyle>
            <a:lvl1pPr indent="0">
              <a:lnSpc>
                <a:spcPct val="90000"/>
              </a:lnSpc>
              <a:spcBef>
                <a:spcPts val="1000"/>
              </a:spcBef>
              <a:buClr>
                <a:srgbClr val="03CF00"/>
              </a:buClr>
              <a:buFont typeface="Arial" panose="020B0604020202020204" pitchFamily="34" charset="0"/>
              <a:buNone/>
              <a:defRPr sz="3200" b="1">
                <a:latin typeface="Montserrat" panose="00000500000000000000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3CF00"/>
              </a:buClr>
              <a:buFont typeface="Courier New" panose="02070309020205020404" pitchFamily="49" charset="0"/>
              <a:buChar char="o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Web Atendimento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38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0A1E4-2D1A-3872-F8BB-042FDB04E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A8387D2-FCE5-FAE4-280D-11260755D68E}"/>
              </a:ext>
            </a:extLst>
          </p:cNvPr>
          <p:cNvSpPr txBox="1"/>
          <p:nvPr/>
        </p:nvSpPr>
        <p:spPr>
          <a:xfrm>
            <a:off x="910723" y="5054808"/>
            <a:ext cx="6115050" cy="1081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36"/>
              </a:lnSpc>
            </a:pPr>
            <a:r>
              <a:rPr lang="pt-BR" sz="5400" b="1" noProof="0" dirty="0">
                <a:latin typeface="Telegraf Bold"/>
                <a:ea typeface="Telegraf Bold"/>
                <a:cs typeface="Telegraf Bold"/>
                <a:sym typeface="Telegraf Bold"/>
              </a:rPr>
              <a:t>Obrigado!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BF5D64ED-004A-3CAD-4EB5-46FBF3D791CE}"/>
              </a:ext>
            </a:extLst>
          </p:cNvPr>
          <p:cNvSpPr txBox="1"/>
          <p:nvPr/>
        </p:nvSpPr>
        <p:spPr>
          <a:xfrm>
            <a:off x="6745870" y="4429600"/>
            <a:ext cx="5446130" cy="638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38"/>
              </a:lnSpc>
            </a:pPr>
            <a:r>
              <a:rPr lang="pt-BR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elegraf Bold"/>
                <a:ea typeface="Telegraf Bold"/>
                <a:cs typeface="Telegraf Bold"/>
                <a:sym typeface="Telegraf Bold"/>
              </a:rPr>
              <a:t>FRANCISCO PRIMO</a:t>
            </a:r>
            <a:endParaRPr lang="pt-BR" sz="1600" b="1" noProof="0" dirty="0">
              <a:solidFill>
                <a:schemeClr val="tx2">
                  <a:lumMod val="75000"/>
                  <a:lumOff val="25000"/>
                </a:schemeClr>
              </a:solidFill>
              <a:latin typeface="Telegraf Bold"/>
              <a:ea typeface="Telegraf Bold"/>
              <a:cs typeface="Telegraf Bold"/>
              <a:sym typeface="Telegraf Bold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1929ADB6-0F38-F215-1BEC-26DAB7889796}"/>
              </a:ext>
            </a:extLst>
          </p:cNvPr>
          <p:cNvSpPr txBox="1"/>
          <p:nvPr/>
        </p:nvSpPr>
        <p:spPr>
          <a:xfrm>
            <a:off x="7305675" y="4721690"/>
            <a:ext cx="4314825" cy="568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38"/>
              </a:lnSpc>
            </a:pPr>
            <a:r>
              <a:rPr lang="pt-BR" b="1" noProof="0" dirty="0">
                <a:solidFill>
                  <a:schemeClr val="tx2">
                    <a:lumMod val="75000"/>
                    <a:lumOff val="25000"/>
                  </a:schemeClr>
                </a:solidFill>
                <a:latin typeface="Telegraf Bold"/>
                <a:ea typeface="Telegraf Bold"/>
                <a:cs typeface="Telegraf Bold"/>
                <a:sym typeface="Telegraf Bold"/>
              </a:rPr>
              <a:t>CONSULTOR TÉCNICO EM ESDB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02B6964E-167E-CE79-44CC-D1538020797D}"/>
              </a:ext>
            </a:extLst>
          </p:cNvPr>
          <p:cNvSpPr txBox="1"/>
          <p:nvPr/>
        </p:nvSpPr>
        <p:spPr>
          <a:xfrm>
            <a:off x="7305675" y="5027638"/>
            <a:ext cx="4314826" cy="568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38"/>
              </a:lnSpc>
            </a:pPr>
            <a:r>
              <a:rPr lang="pt-BR" b="1" noProof="0" dirty="0">
                <a:solidFill>
                  <a:schemeClr val="tx2">
                    <a:lumMod val="75000"/>
                    <a:lumOff val="25000"/>
                  </a:schemeClr>
                </a:solidFill>
                <a:latin typeface="Telegraf Bold"/>
                <a:ea typeface="Telegraf Bold"/>
                <a:cs typeface="Telegraf Bold"/>
                <a:sym typeface="Telegraf Bold"/>
              </a:rPr>
              <a:t>COSEMS-PE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09A4F82-D02C-037F-0668-9F45264A64DC}"/>
              </a:ext>
            </a:extLst>
          </p:cNvPr>
          <p:cNvSpPr txBox="1"/>
          <p:nvPr/>
        </p:nvSpPr>
        <p:spPr>
          <a:xfrm>
            <a:off x="824998" y="3422827"/>
            <a:ext cx="61150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"É fundamental que avancemos juntos, com responsabilidade e inovação, para garantir que a saúde digital seja um direito de todos, e não um privilégio de poucos.“ </a:t>
            </a:r>
            <a:r>
              <a:rPr lang="pt-BR" sz="1200" b="1" dirty="0"/>
              <a:t>(FABP.)</a:t>
            </a:r>
            <a:endParaRPr lang="pt-BR" sz="2400" b="1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BC3F658-1453-1098-657F-25E281812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657" y="163571"/>
            <a:ext cx="8820693" cy="254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4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692400" y="489308"/>
            <a:ext cx="7555120" cy="13162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59"/>
              </a:lnSpc>
            </a:pPr>
            <a:r>
              <a:rPr lang="pt-BR" sz="3200" b="1" dirty="0">
                <a:solidFill>
                  <a:srgbClr val="1A35C4"/>
                </a:solidFill>
                <a:latin typeface="Telegraf Bold"/>
                <a:ea typeface="Telegraf Bold"/>
                <a:cs typeface="Telegraf Bold"/>
                <a:sym typeface="Telegraf Bold"/>
              </a:rPr>
              <a:t>A ESTRATÉGIA DE SAÚDE DIGITAL PARA O BRASIL</a:t>
            </a:r>
          </a:p>
          <a:p>
            <a:pPr algn="ctr">
              <a:lnSpc>
                <a:spcPts val="3559"/>
              </a:lnSpc>
            </a:pPr>
            <a:r>
              <a:rPr lang="pt-BR" sz="1600" b="1" dirty="0">
                <a:solidFill>
                  <a:srgbClr val="1A35C4"/>
                </a:solidFill>
                <a:latin typeface="Telegraf Bold"/>
                <a:ea typeface="Telegraf Bold"/>
                <a:cs typeface="Telegraf Bold"/>
                <a:sym typeface="Telegraf Bold"/>
              </a:rPr>
              <a:t>2020 - 2028</a:t>
            </a:r>
          </a:p>
        </p:txBody>
      </p:sp>
      <p:sp>
        <p:nvSpPr>
          <p:cNvPr id="15" name="Retângulo: Único Canto Arredondado 14">
            <a:extLst>
              <a:ext uri="{FF2B5EF4-FFF2-40B4-BE49-F238E27FC236}">
                <a16:creationId xmlns:a16="http://schemas.microsoft.com/office/drawing/2014/main" id="{C362E364-4729-F08C-5996-28AB29581865}"/>
              </a:ext>
            </a:extLst>
          </p:cNvPr>
          <p:cNvSpPr/>
          <p:nvPr/>
        </p:nvSpPr>
        <p:spPr>
          <a:xfrm>
            <a:off x="2692400" y="2101071"/>
            <a:ext cx="4927600" cy="624555"/>
          </a:xfrm>
          <a:prstGeom prst="round1Rect">
            <a:avLst/>
          </a:prstGeom>
          <a:solidFill>
            <a:srgbClr val="0148A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34" b="1" dirty="0">
                <a:latin typeface="Telegraf Bold" panose="020B0604020202020204" charset="0"/>
              </a:rPr>
              <a:t>A DEFINIÇÃO</a:t>
            </a:r>
          </a:p>
        </p:txBody>
      </p:sp>
      <p:pic>
        <p:nvPicPr>
          <p:cNvPr id="14" name="Imagem 13" descr="Grupo de pessoas em equipamento de esqui&#10;&#10;O conteúdo gerado por IA pode estar incorreto.">
            <a:extLst>
              <a:ext uri="{FF2B5EF4-FFF2-40B4-BE49-F238E27FC236}">
                <a16:creationId xmlns:a16="http://schemas.microsoft.com/office/drawing/2014/main" id="{600AA2D3-61D8-12CA-17CE-967C92803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8" t="-617" r="13331" b="617"/>
          <a:stretch/>
        </p:blipFill>
        <p:spPr>
          <a:xfrm>
            <a:off x="-286281" y="-33338"/>
            <a:ext cx="2743200" cy="6891338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1FD8AF8D-D977-B3FE-D190-777945E9AE4C}"/>
              </a:ext>
            </a:extLst>
          </p:cNvPr>
          <p:cNvSpPr txBox="1"/>
          <p:nvPr/>
        </p:nvSpPr>
        <p:spPr>
          <a:xfrm>
            <a:off x="2692400" y="2906647"/>
            <a:ext cx="9194800" cy="119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Uso de tecnologias de informação e comunicação (TICs) para melhorar a saúde e o bem-estar das pessoas.“</a:t>
            </a:r>
          </a:p>
          <a:p>
            <a:pPr algn="just"/>
            <a:endParaRPr lang="pt-BR" sz="2333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4E57728-30BA-79B1-BEA8-2F5551FCFC0F}"/>
              </a:ext>
            </a:extLst>
          </p:cNvPr>
          <p:cNvSpPr txBox="1"/>
          <p:nvPr/>
        </p:nvSpPr>
        <p:spPr>
          <a:xfrm>
            <a:off x="2743201" y="4706002"/>
            <a:ext cx="9178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19" indent="-381019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O GESTOR,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otimiza a gestão com eficiência, reduz custos, melhora a qualidade do cuidado e amplia o acesso. 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19" indent="-381019" algn="just">
              <a:buFont typeface="Arial" panose="020B0604020202020204" pitchFamily="34" charset="0"/>
              <a:buChar char="•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O CIDADÃO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significa acesso facilitado a serviços e dados de saúde; cuidado mais personalizado.</a:t>
            </a:r>
            <a:endParaRPr lang="pt-BR" sz="2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: Único Canto Arredondado 17">
            <a:extLst>
              <a:ext uri="{FF2B5EF4-FFF2-40B4-BE49-F238E27FC236}">
                <a16:creationId xmlns:a16="http://schemas.microsoft.com/office/drawing/2014/main" id="{80DE2531-773B-D5CE-CF1A-541590A30399}"/>
              </a:ext>
            </a:extLst>
          </p:cNvPr>
          <p:cNvSpPr/>
          <p:nvPr/>
        </p:nvSpPr>
        <p:spPr>
          <a:xfrm flipH="1">
            <a:off x="7719227" y="3874335"/>
            <a:ext cx="4196575" cy="624555"/>
          </a:xfrm>
          <a:prstGeom prst="round1Rect">
            <a:avLst/>
          </a:prstGeom>
          <a:solidFill>
            <a:srgbClr val="0148A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34" b="1" dirty="0">
                <a:latin typeface="Telegraf Bold" panose="020B0604020202020204" charset="0"/>
              </a:rPr>
              <a:t>BENEFÍCIOS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6" grpId="0"/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F4186-87DB-2F16-B2B8-EBE23D209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>
            <a:extLst>
              <a:ext uri="{FF2B5EF4-FFF2-40B4-BE49-F238E27FC236}">
                <a16:creationId xmlns:a16="http://schemas.microsoft.com/office/drawing/2014/main" id="{999B8392-C3E8-2924-3EF2-8663D2784C24}"/>
              </a:ext>
            </a:extLst>
          </p:cNvPr>
          <p:cNvSpPr txBox="1"/>
          <p:nvPr/>
        </p:nvSpPr>
        <p:spPr>
          <a:xfrm>
            <a:off x="521294" y="1721385"/>
            <a:ext cx="11407801" cy="2565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59"/>
              </a:lnSpc>
            </a:pPr>
            <a:r>
              <a:rPr lang="pt-BR" sz="4000" b="1" dirty="0">
                <a:solidFill>
                  <a:srgbClr val="1A35C4"/>
                </a:solidFill>
                <a:latin typeface="Telegraf Bold"/>
                <a:ea typeface="Telegraf Bold"/>
                <a:cs typeface="Telegraf Bold"/>
                <a:sym typeface="Telegraf Bold"/>
              </a:rPr>
              <a:t>* Ampliação do Acesso</a:t>
            </a:r>
          </a:p>
          <a:p>
            <a:pPr marL="571529" indent="-571529">
              <a:lnSpc>
                <a:spcPts val="3559"/>
              </a:lnSpc>
              <a:buFont typeface="Arial" panose="020B0604020202020204" pitchFamily="34" charset="0"/>
              <a:buChar char="•"/>
            </a:pPr>
            <a:endParaRPr lang="pt-BR" sz="4000" b="1" dirty="0">
              <a:solidFill>
                <a:srgbClr val="1A35C4"/>
              </a:solidFill>
              <a:latin typeface="Telegraf Bold"/>
              <a:ea typeface="Telegraf Bold"/>
              <a:cs typeface="Telegraf Bold"/>
              <a:sym typeface="Telegraf Bold"/>
            </a:endParaRPr>
          </a:p>
          <a:p>
            <a:pPr lvl="1" algn="just"/>
            <a:r>
              <a:rPr lang="pt-BR" sz="2667" dirty="0"/>
              <a:t>A Saúde Digital permite </a:t>
            </a:r>
            <a:r>
              <a:rPr lang="pt-BR" sz="2667" b="1" dirty="0"/>
              <a:t>AMPLIAR O ACESSO AOS SERVIÇOS DE SAÚDE</a:t>
            </a:r>
            <a:r>
              <a:rPr lang="pt-BR" sz="2667" dirty="0"/>
              <a:t>, especialmente para populações em regiões remotas ou com poucos recursos. </a:t>
            </a:r>
            <a:r>
              <a:rPr lang="pt-BR" sz="2667" b="1" dirty="0"/>
              <a:t>A TELEMEDICINA</a:t>
            </a:r>
            <a:r>
              <a:rPr lang="pt-BR" sz="2667" dirty="0"/>
              <a:t>, por exemplo, reduz os deslocamentos e facilita o atendimento.</a:t>
            </a:r>
            <a:endParaRPr lang="pt-BR" sz="2667" b="1" dirty="0">
              <a:solidFill>
                <a:srgbClr val="1A35C4"/>
              </a:solidFill>
              <a:latin typeface="Telegraf Bold"/>
              <a:ea typeface="Telegraf Bold"/>
              <a:cs typeface="Telegraf Bold"/>
              <a:sym typeface="Telegraf Bold"/>
            </a:endParaRPr>
          </a:p>
        </p:txBody>
      </p:sp>
      <p:sp>
        <p:nvSpPr>
          <p:cNvPr id="10" name="Retângulo: Único Canto Arredondado 9">
            <a:extLst>
              <a:ext uri="{FF2B5EF4-FFF2-40B4-BE49-F238E27FC236}">
                <a16:creationId xmlns:a16="http://schemas.microsoft.com/office/drawing/2014/main" id="{FF1CD0D6-7026-C38A-41F3-B686CC968402}"/>
              </a:ext>
            </a:extLst>
          </p:cNvPr>
          <p:cNvSpPr/>
          <p:nvPr/>
        </p:nvSpPr>
        <p:spPr>
          <a:xfrm>
            <a:off x="0" y="315245"/>
            <a:ext cx="4927600" cy="624555"/>
          </a:xfrm>
          <a:prstGeom prst="round1Rect">
            <a:avLst/>
          </a:prstGeom>
          <a:solidFill>
            <a:srgbClr val="0148A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34" b="1" dirty="0">
                <a:latin typeface="Telegraf Bold" panose="020B0604020202020204" charset="0"/>
              </a:rPr>
              <a:t>OPORTUNIDADES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DA7922E9-1D90-17B2-D684-693CB9F5111D}"/>
              </a:ext>
            </a:extLst>
          </p:cNvPr>
          <p:cNvSpPr txBox="1"/>
          <p:nvPr/>
        </p:nvSpPr>
        <p:spPr>
          <a:xfrm>
            <a:off x="521294" y="4405418"/>
            <a:ext cx="11309457" cy="2154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59"/>
              </a:lnSpc>
            </a:pPr>
            <a:r>
              <a:rPr lang="pt-BR" sz="4000" b="1" dirty="0">
                <a:solidFill>
                  <a:srgbClr val="1A35C4"/>
                </a:solidFill>
                <a:latin typeface="Telegraf Bold"/>
                <a:ea typeface="Telegraf Bold"/>
                <a:cs typeface="Telegraf Bold"/>
                <a:sym typeface="Telegraf Bold"/>
              </a:rPr>
              <a:t>* Otimização da Gestão em Saúde</a:t>
            </a:r>
          </a:p>
          <a:p>
            <a:pPr>
              <a:lnSpc>
                <a:spcPts val="3559"/>
              </a:lnSpc>
            </a:pPr>
            <a:endParaRPr lang="pt-BR" sz="4000" b="1" dirty="0">
              <a:solidFill>
                <a:srgbClr val="1A35C4"/>
              </a:solidFill>
              <a:latin typeface="Telegraf Bold"/>
              <a:ea typeface="Telegraf Bold"/>
              <a:cs typeface="Telegraf Bold"/>
              <a:sym typeface="Telegraf Bold"/>
            </a:endParaRPr>
          </a:p>
          <a:p>
            <a:pPr lvl="1" algn="just"/>
            <a:r>
              <a:rPr lang="pt-BR" sz="2667" dirty="0"/>
              <a:t>Sistemas de prontuário eletrônico, análise e inteligência artificial ajudam na previsão de demandas, na tomada de decisão clínica e na eficiência dos serviços. </a:t>
            </a:r>
            <a:r>
              <a:rPr lang="pt-BR" sz="2667" b="1" dirty="0"/>
              <a:t>INTEROPERABILIDADE. </a:t>
            </a:r>
            <a:endParaRPr lang="pt-BR" sz="2667" b="1" dirty="0">
              <a:solidFill>
                <a:srgbClr val="1A35C4"/>
              </a:solidFill>
              <a:latin typeface="Telegraf Bold"/>
              <a:ea typeface="Telegraf Bold"/>
              <a:cs typeface="Telegraf Bold"/>
              <a:sym typeface="Telegraf Bold"/>
            </a:endParaRPr>
          </a:p>
        </p:txBody>
      </p:sp>
    </p:spTree>
    <p:extLst>
      <p:ext uri="{BB962C8B-B14F-4D97-AF65-F5344CB8AC3E}">
        <p14:creationId xmlns:p14="http://schemas.microsoft.com/office/powerpoint/2010/main" val="366806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C2EA52E-66A0-0F50-A5EC-F596E8BA45E0}"/>
              </a:ext>
            </a:extLst>
          </p:cNvPr>
          <p:cNvGrpSpPr/>
          <p:nvPr/>
        </p:nvGrpSpPr>
        <p:grpSpPr>
          <a:xfrm>
            <a:off x="842385" y="1412182"/>
            <a:ext cx="4536065" cy="3598435"/>
            <a:chOff x="842385" y="1640782"/>
            <a:chExt cx="4536065" cy="3598435"/>
          </a:xfrm>
        </p:grpSpPr>
        <p:pic>
          <p:nvPicPr>
            <p:cNvPr id="9" name="Imagem 8" descr="Interface gráfica do usuário, Logotipo">
              <a:extLst>
                <a:ext uri="{FF2B5EF4-FFF2-40B4-BE49-F238E27FC236}">
                  <a16:creationId xmlns:a16="http://schemas.microsoft.com/office/drawing/2014/main" id="{D14F930C-A115-F278-6B1E-C536284664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5028"/>
            <a:stretch/>
          </p:blipFill>
          <p:spPr>
            <a:xfrm>
              <a:off x="842385" y="1640782"/>
              <a:ext cx="4485265" cy="1506335"/>
            </a:xfrm>
            <a:prstGeom prst="rect">
              <a:avLst/>
            </a:prstGeom>
          </p:spPr>
        </p:pic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8A3680F0-52A0-F86A-CD75-E6951E836071}"/>
                </a:ext>
              </a:extLst>
            </p:cNvPr>
            <p:cNvSpPr txBox="1"/>
            <p:nvPr/>
          </p:nvSpPr>
          <p:spPr>
            <a:xfrm>
              <a:off x="842385" y="3423335"/>
              <a:ext cx="4536065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sz="2800" b="0" i="0" u="none" strike="noStrike" dirty="0">
                  <a:effectLst/>
                  <a:latin typeface="-apple-system"/>
                </a:rPr>
                <a:t>O </a:t>
              </a:r>
              <a:r>
                <a:rPr lang="pt-BR" sz="2800" b="1" i="0" u="none" strike="noStrike" dirty="0">
                  <a:effectLst/>
                  <a:latin typeface="-apple-system"/>
                </a:rPr>
                <a:t>SISREG III</a:t>
              </a:r>
              <a:r>
                <a:rPr lang="pt-BR" sz="2800" b="0" i="0" u="none" strike="noStrike" dirty="0">
                  <a:effectLst/>
                  <a:latin typeface="-apple-system"/>
                </a:rPr>
                <a:t> foi lançado em </a:t>
              </a:r>
              <a:r>
                <a:rPr lang="pt-BR" sz="2800" b="1" i="0" u="none" strike="noStrike" dirty="0">
                  <a:effectLst/>
                  <a:latin typeface="-apple-system"/>
                </a:rPr>
                <a:t>2006</a:t>
              </a:r>
              <a:r>
                <a:rPr lang="pt-BR" sz="2800" b="0" i="0" u="none" strike="noStrike" dirty="0">
                  <a:effectLst/>
                  <a:latin typeface="-apple-system"/>
                </a:rPr>
                <a:t>. A primeira versão do sistema, o SISREG I, foi lançada em </a:t>
              </a:r>
              <a:r>
                <a:rPr lang="pt-BR" sz="2800" b="1" i="0" u="none" strike="noStrike" dirty="0">
                  <a:effectLst/>
                  <a:latin typeface="-apple-system"/>
                </a:rPr>
                <a:t>1999</a:t>
              </a:r>
              <a:r>
                <a:rPr lang="pt-BR" sz="2800" b="1" i="0" u="none" strike="noStrike" baseline="30000" dirty="0">
                  <a:effectLst/>
                  <a:latin typeface="-apple-system"/>
                </a:rPr>
                <a:t>2</a:t>
              </a:r>
              <a:r>
                <a:rPr lang="pt-BR" sz="2800" b="0" i="0" dirty="0">
                  <a:effectLst/>
                  <a:latin typeface="-apple-system"/>
                </a:rPr>
                <a:t>.</a:t>
              </a:r>
              <a:endParaRPr lang="pt-BR" sz="2800" dirty="0"/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A0778EEC-24FF-B372-A001-75CCB7598A50}"/>
              </a:ext>
            </a:extLst>
          </p:cNvPr>
          <p:cNvGrpSpPr/>
          <p:nvPr/>
        </p:nvGrpSpPr>
        <p:grpSpPr>
          <a:xfrm>
            <a:off x="6032500" y="1050452"/>
            <a:ext cx="5492750" cy="4620108"/>
            <a:chOff x="6032500" y="1279052"/>
            <a:chExt cx="5492750" cy="4620108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D2C4AEFB-A0DD-443B-5756-F515F355D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1258" b="6431"/>
            <a:stretch/>
          </p:blipFill>
          <p:spPr>
            <a:xfrm>
              <a:off x="6032500" y="1279052"/>
              <a:ext cx="5492750" cy="2229794"/>
            </a:xfrm>
            <a:prstGeom prst="rect">
              <a:avLst/>
            </a:prstGeom>
          </p:spPr>
        </p:pic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4E5E81C9-09C7-BEEA-5F4C-02B17240C601}"/>
                </a:ext>
              </a:extLst>
            </p:cNvPr>
            <p:cNvSpPr txBox="1"/>
            <p:nvPr/>
          </p:nvSpPr>
          <p:spPr>
            <a:xfrm>
              <a:off x="6032500" y="3590836"/>
              <a:ext cx="5429250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sz="2400" b="0" i="0" dirty="0">
                  <a:effectLst/>
                  <a:latin typeface="-apple-system"/>
                </a:rPr>
                <a:t>O </a:t>
              </a:r>
              <a:r>
                <a:rPr lang="pt-BR" sz="2400" b="1" i="0" dirty="0">
                  <a:effectLst/>
                  <a:latin typeface="-apple-system"/>
                </a:rPr>
                <a:t>e-SUS Regulação</a:t>
              </a:r>
              <a:r>
                <a:rPr lang="pt-BR" sz="2400" b="0" i="0" dirty="0">
                  <a:effectLst/>
                  <a:latin typeface="-apple-system"/>
                </a:rPr>
                <a:t> foi lançado em </a:t>
              </a:r>
              <a:r>
                <a:rPr lang="pt-BR" sz="2400" b="1" i="0" dirty="0">
                  <a:effectLst/>
                  <a:latin typeface="-apple-system"/>
                </a:rPr>
                <a:t>fevereiro de 2023</a:t>
              </a:r>
              <a:r>
                <a:rPr lang="pt-BR" sz="2400" b="0" i="0" dirty="0">
                  <a:effectLst/>
                  <a:latin typeface="-apple-system"/>
                </a:rPr>
                <a:t>. Este sistema foi desenvolvido pelo Ministério da Saúde </a:t>
              </a:r>
              <a:r>
                <a:rPr lang="pt-BR" sz="2400" b="1" i="0" dirty="0">
                  <a:effectLst/>
                  <a:latin typeface="-apple-system"/>
                </a:rPr>
                <a:t>para melhorar a gestão dos processos de regulação </a:t>
              </a:r>
              <a:r>
                <a:rPr lang="pt-BR" sz="2400" b="0" i="0" dirty="0">
                  <a:effectLst/>
                  <a:latin typeface="-apple-system"/>
                </a:rPr>
                <a:t>assistencial no âmbito do Sistema Único de Saúde (SUS</a:t>
              </a:r>
              <a:endParaRPr lang="pt-B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7431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21;p53">
            <a:extLst>
              <a:ext uri="{FF2B5EF4-FFF2-40B4-BE49-F238E27FC236}">
                <a16:creationId xmlns:a16="http://schemas.microsoft.com/office/drawing/2014/main" id="{19C185F4-21B1-1919-3DED-1C342AB2ED5A}"/>
              </a:ext>
            </a:extLst>
          </p:cNvPr>
          <p:cNvSpPr/>
          <p:nvPr/>
        </p:nvSpPr>
        <p:spPr>
          <a:xfrm>
            <a:off x="492622" y="1500787"/>
            <a:ext cx="11140577" cy="535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Ferramenta online de </a:t>
            </a:r>
            <a:r>
              <a:rPr lang="pt-BR" sz="2800" b="0" i="0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apoio 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ao processo regulatório</a:t>
            </a:r>
            <a:endParaRPr sz="28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Avanço na possibilidade de obter as informações de regulação em âmbito nacional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just">
              <a:lnSpc>
                <a:spcPct val="150000"/>
              </a:lnSpc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Integrado à RNDS – caminho para interoperabilidade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Possibilidade de inclusão de novos municípios/centrais</a:t>
            </a:r>
            <a:endParaRPr sz="28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Segurança no acesso e uso: gov.br e rastreabilidade por CPF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Contempla cenário ambulatorial – consultas, exames e laboratório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1800"/>
            </a:pPr>
            <a:endParaRPr lang="pt-BR" sz="28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Retângulo: Único Canto Arredondado 5">
            <a:extLst>
              <a:ext uri="{FF2B5EF4-FFF2-40B4-BE49-F238E27FC236}">
                <a16:creationId xmlns:a16="http://schemas.microsoft.com/office/drawing/2014/main" id="{DE582704-EF2B-AB42-3002-B41485A77ACF}"/>
              </a:ext>
            </a:extLst>
          </p:cNvPr>
          <p:cNvSpPr/>
          <p:nvPr/>
        </p:nvSpPr>
        <p:spPr>
          <a:xfrm>
            <a:off x="584200" y="475471"/>
            <a:ext cx="6591300" cy="624555"/>
          </a:xfrm>
          <a:prstGeom prst="round1Rect">
            <a:avLst/>
          </a:prstGeom>
          <a:solidFill>
            <a:srgbClr val="0148A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34" b="1" dirty="0">
                <a:latin typeface="Telegraf Bold" panose="020B0604020202020204" charset="0"/>
              </a:rPr>
              <a:t>O QUE É e-SUS REGULAÇÃO?</a:t>
            </a:r>
          </a:p>
        </p:txBody>
      </p:sp>
    </p:spTree>
    <p:extLst>
      <p:ext uri="{BB962C8B-B14F-4D97-AF65-F5344CB8AC3E}">
        <p14:creationId xmlns:p14="http://schemas.microsoft.com/office/powerpoint/2010/main" val="2675483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9C725-7E14-BBD0-939B-FD32567A4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Único Canto Arredondado 5">
            <a:extLst>
              <a:ext uri="{FF2B5EF4-FFF2-40B4-BE49-F238E27FC236}">
                <a16:creationId xmlns:a16="http://schemas.microsoft.com/office/drawing/2014/main" id="{3EFA446E-40CC-7B7A-B3EA-742265348AD7}"/>
              </a:ext>
            </a:extLst>
          </p:cNvPr>
          <p:cNvSpPr/>
          <p:nvPr/>
        </p:nvSpPr>
        <p:spPr>
          <a:xfrm>
            <a:off x="584200" y="475471"/>
            <a:ext cx="5511800" cy="624555"/>
          </a:xfrm>
          <a:prstGeom prst="round1Rect">
            <a:avLst/>
          </a:prstGeom>
          <a:solidFill>
            <a:srgbClr val="0148A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34" b="1" dirty="0">
                <a:latin typeface="Telegraf Bold" panose="020B0604020202020204" charset="0"/>
              </a:rPr>
              <a:t>FUNCIONALIDADES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EC6742-F7B4-45BF-0B3A-A7C10AAE8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581" y="1281203"/>
            <a:ext cx="6050019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sz="2100" b="1" dirty="0">
                <a:latin typeface="Arial"/>
                <a:cs typeface="Arial"/>
              </a:rPr>
              <a:t> Configuração da rede e cadastro de operadores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100" dirty="0">
                <a:latin typeface="Arial"/>
                <a:cs typeface="Arial"/>
              </a:rPr>
              <a:t>central, unidades solicitantes e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100" dirty="0">
                <a:latin typeface="Arial"/>
                <a:cs typeface="Arial"/>
              </a:rPr>
              <a:t>Executantes, pactuação, escalas, agendas;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pt-BR" altLang="pt-BR" sz="2100" b="1" dirty="0">
              <a:latin typeface="Arial"/>
              <a:cs typeface="Arial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altLang="pt-BR" sz="2100" b="1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 Solicitação de </a:t>
            </a:r>
            <a:r>
              <a:rPr lang="pt-BR" altLang="pt-BR" sz="2100" b="1" dirty="0">
                <a:latin typeface="Arial"/>
                <a:cs typeface="Arial"/>
              </a:rPr>
              <a:t>Procedimentos</a:t>
            </a:r>
          </a:p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pt-BR" altLang="pt-BR" sz="2100" dirty="0">
                <a:latin typeface="Arial"/>
                <a:cs typeface="Arial"/>
              </a:rPr>
              <a:t>consultas</a:t>
            </a:r>
            <a:r>
              <a:rPr kumimoji="0" lang="pt-BR" altLang="pt-BR" sz="21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, exames e procedimentos laboratoriais</a:t>
            </a:r>
            <a:endParaRPr lang="pt-BR" sz="2100" dirty="0">
              <a:latin typeface="Arial"/>
              <a:cs typeface="Arial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Agendamento Simplificado</a:t>
            </a:r>
            <a:endParaRPr kumimoji="0" lang="pt-BR" altLang="pt-BR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permite agendamentos de forma rápida e eficiente.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altLang="pt-BR" sz="2100" b="1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 </a:t>
            </a:r>
            <a:r>
              <a:rPr lang="pt-BR" sz="2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Integração com RNDS</a:t>
            </a:r>
            <a:endParaRPr lang="pt-BR" sz="2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plataformas Meu SUS Digital cidadão e profissional.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2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E79477B-942C-C817-7B8D-6BAEE9B98E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777078"/>
            <a:ext cx="5200650" cy="35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0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1CB25-CAC0-8C03-9185-A1D775C92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Único Canto Arredondado 5">
            <a:extLst>
              <a:ext uri="{FF2B5EF4-FFF2-40B4-BE49-F238E27FC236}">
                <a16:creationId xmlns:a16="http://schemas.microsoft.com/office/drawing/2014/main" id="{B5A8F10E-7659-82F6-545B-09B9EDA66A59}"/>
              </a:ext>
            </a:extLst>
          </p:cNvPr>
          <p:cNvSpPr/>
          <p:nvPr/>
        </p:nvSpPr>
        <p:spPr>
          <a:xfrm>
            <a:off x="584200" y="475471"/>
            <a:ext cx="5511800" cy="624555"/>
          </a:xfrm>
          <a:prstGeom prst="round1Rect">
            <a:avLst/>
          </a:prstGeom>
          <a:solidFill>
            <a:srgbClr val="0148A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34" b="1" dirty="0">
                <a:latin typeface="Telegraf Bold" panose="020B0604020202020204" charset="0"/>
              </a:rPr>
              <a:t>É SEGURO?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2E330B4-9A5B-9559-4FC9-9C2C66CA4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22" y="1251098"/>
            <a:ext cx="6157559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Proteção de Dados</a:t>
            </a:r>
            <a:endParaRPr kumimoji="0" lang="pt-BR" altLang="pt-B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200" dirty="0">
                <a:latin typeface="Arial" panose="020B0604020202020204" pitchFamily="34" charset="0"/>
              </a:rPr>
              <a:t>O e-SUS Regulação utiliza </a:t>
            </a:r>
            <a:r>
              <a:rPr kumimoji="0" lang="pt-BR" altLang="pt-B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protocolos avançados de criptografia para garantir a confidencialidade das informações dos usuários.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Acesso Controlado</a:t>
            </a:r>
            <a:endParaRPr kumimoji="0" lang="pt-BR" altLang="pt-B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Perfis de usuário com diferentes níveis de acesso, garantindo que apenas pessoas autorizadas possam visualizar e manipular dados sensíveis.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sz="2200" b="1" dirty="0">
                <a:latin typeface="Arial"/>
                <a:cs typeface="Arial"/>
              </a:rPr>
              <a:t> Rastreabilidade</a:t>
            </a:r>
            <a:endParaRPr kumimoji="0" lang="pt-BR" altLang="pt-BR" sz="2200" b="0" i="0" u="none" strike="noStrike" cap="none" normalizeH="0" baseline="0" dirty="0">
              <a:ln>
                <a:noFill/>
              </a:ln>
              <a:effectLst/>
              <a:latin typeface="Arial"/>
              <a:cs typeface="Arial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22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Registros de todas as atividades realizadas no sistema, permitindo rastreamento e monitoramento contínuo.</a:t>
            </a:r>
            <a:r>
              <a:rPr lang="pt-BR" altLang="pt-BR" sz="2200" dirty="0">
                <a:latin typeface="Arial"/>
                <a:cs typeface="Arial"/>
              </a:rPr>
              <a:t> </a:t>
            </a:r>
            <a:endParaRPr lang="pt-BR" altLang="pt-BR" sz="2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9D99A4-F1B1-5BC3-AAA6-142282E749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29" t="7737" b="4123"/>
          <a:stretch/>
        </p:blipFill>
        <p:spPr>
          <a:xfrm>
            <a:off x="6978604" y="2492259"/>
            <a:ext cx="4733474" cy="23500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837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3517D-CCFA-7EB6-CF55-744B5D4F0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Único Canto Arredondado 5">
            <a:extLst>
              <a:ext uri="{FF2B5EF4-FFF2-40B4-BE49-F238E27FC236}">
                <a16:creationId xmlns:a16="http://schemas.microsoft.com/office/drawing/2014/main" id="{10E1E0A7-AD93-DBBF-274B-245EF7829E3A}"/>
              </a:ext>
            </a:extLst>
          </p:cNvPr>
          <p:cNvSpPr/>
          <p:nvPr/>
        </p:nvSpPr>
        <p:spPr>
          <a:xfrm>
            <a:off x="584200" y="475471"/>
            <a:ext cx="5511800" cy="624555"/>
          </a:xfrm>
          <a:prstGeom prst="round1Rect">
            <a:avLst/>
          </a:prstGeom>
          <a:solidFill>
            <a:srgbClr val="0148A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34" b="1" dirty="0">
                <a:latin typeface="Telegraf Bold" panose="020B0604020202020204" charset="0"/>
              </a:rPr>
              <a:t>PRINCIPAIS MELHORIAS</a:t>
            </a:r>
          </a:p>
        </p:txBody>
      </p:sp>
      <p:sp>
        <p:nvSpPr>
          <p:cNvPr id="2" name="Google Shape;1337;p55">
            <a:extLst>
              <a:ext uri="{FF2B5EF4-FFF2-40B4-BE49-F238E27FC236}">
                <a16:creationId xmlns:a16="http://schemas.microsoft.com/office/drawing/2014/main" id="{BEF709FC-9729-FD10-8391-4ADF818BBFDC}"/>
              </a:ext>
            </a:extLst>
          </p:cNvPr>
          <p:cNvSpPr/>
          <p:nvPr/>
        </p:nvSpPr>
        <p:spPr>
          <a:xfrm>
            <a:off x="4260849" y="2152095"/>
            <a:ext cx="6921501" cy="374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b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Cadastramento: </a:t>
            </a:r>
            <a:r>
              <a:rPr lang="pt-BR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Carregamento de estabelecimento de saúde e profissionais registrados no SCNES de forma ágil e atualizada;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Central de Regulação por CNES: </a:t>
            </a:r>
            <a:r>
              <a:rPr lang="pt-BR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Avanço em relação ao cadastro por IBGE;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b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Padronização: </a:t>
            </a:r>
            <a:r>
              <a:rPr lang="pt-BR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Revisão dos procedimentos e códigos internos;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Parametrização por procedimento: </a:t>
            </a:r>
            <a:r>
              <a:rPr lang="pt-BR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Escalas e configurações personalizadas por procedimentos;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Gestão das pactuações: </a:t>
            </a:r>
            <a:r>
              <a:rPr lang="pt-BR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Autonomia da Administração da Central para cadastrar, atualizar e alterar as pactuações; 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b="1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Design</a:t>
            </a:r>
            <a:r>
              <a:rPr lang="pt-BR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Responsivo: </a:t>
            </a:r>
            <a:r>
              <a:rPr lang="pt-BR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Acessível em computadores, tablets e smartphones, permitindo acesso de qualquer lugar e a qualquer momento.</a:t>
            </a:r>
            <a:endParaRPr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Google Shape;1338;p55">
            <a:extLst>
              <a:ext uri="{FF2B5EF4-FFF2-40B4-BE49-F238E27FC236}">
                <a16:creationId xmlns:a16="http://schemas.microsoft.com/office/drawing/2014/main" id="{AE608275-C6DE-7059-6166-C010BD0B53D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3269" y="1618696"/>
            <a:ext cx="3090694" cy="4621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52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0BD5D-2EF8-F003-74C3-DB286DA17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Único Canto Arredondado 5">
            <a:extLst>
              <a:ext uri="{FF2B5EF4-FFF2-40B4-BE49-F238E27FC236}">
                <a16:creationId xmlns:a16="http://schemas.microsoft.com/office/drawing/2014/main" id="{8E861B1A-7F22-966C-8B7D-23F18CFF8BA2}"/>
              </a:ext>
            </a:extLst>
          </p:cNvPr>
          <p:cNvSpPr/>
          <p:nvPr/>
        </p:nvSpPr>
        <p:spPr>
          <a:xfrm>
            <a:off x="584200" y="475471"/>
            <a:ext cx="5791200" cy="624555"/>
          </a:xfrm>
          <a:prstGeom prst="round1Rect">
            <a:avLst/>
          </a:prstGeom>
          <a:solidFill>
            <a:srgbClr val="0148A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334" b="1" dirty="0">
                <a:latin typeface="Telegraf Bold" panose="020B0604020202020204" charset="0"/>
              </a:rPr>
              <a:t>ULTIMAS ATUALIZAÇÕES</a:t>
            </a:r>
          </a:p>
        </p:txBody>
      </p:sp>
      <p:sp>
        <p:nvSpPr>
          <p:cNvPr id="2" name="Google Shape;1321;p53">
            <a:extLst>
              <a:ext uri="{FF2B5EF4-FFF2-40B4-BE49-F238E27FC236}">
                <a16:creationId xmlns:a16="http://schemas.microsoft.com/office/drawing/2014/main" id="{D4B217D8-FE37-3A63-35C9-00DB55E567DC}"/>
              </a:ext>
            </a:extLst>
          </p:cNvPr>
          <p:cNvSpPr/>
          <p:nvPr/>
        </p:nvSpPr>
        <p:spPr>
          <a:xfrm>
            <a:off x="505323" y="2186641"/>
            <a:ext cx="5984377" cy="369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ts val="1800"/>
            </a:pPr>
            <a:r>
              <a:rPr lang="pt-BR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Novembro/2024</a:t>
            </a:r>
          </a:p>
          <a:p>
            <a:pPr marL="285750" lvl="0" indent="-285750" algn="just">
              <a:lnSpc>
                <a:spcPct val="150000"/>
              </a:lnSpc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Melhorias na integração com CADSUS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1800"/>
            </a:pPr>
            <a:endParaRPr lang="pt-BR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1800"/>
            </a:pPr>
            <a:r>
              <a:rPr lang="pt-BR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Janeiro/2025</a:t>
            </a:r>
          </a:p>
          <a:p>
            <a:pPr marL="285750" indent="-285750" algn="just">
              <a:lnSpc>
                <a:spcPct val="150000"/>
              </a:lnSpc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Implementação do relatório de produção no formato BPA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1800"/>
            </a:pPr>
            <a:endParaRPr lang="pt-BR"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1800"/>
            </a:pPr>
            <a:r>
              <a:rPr lang="pt-BR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Fevereiro/2025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Agendamento automático da lista de espera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114EA89-729F-C46C-6C0E-7A01ABB5A2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69" t="8042" b="3752"/>
          <a:stretch/>
        </p:blipFill>
        <p:spPr>
          <a:xfrm>
            <a:off x="6807200" y="2317596"/>
            <a:ext cx="3893738" cy="193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02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645</Words>
  <Application>Microsoft Office PowerPoint</Application>
  <PresentationFormat>Widescreen</PresentationFormat>
  <Paragraphs>81</Paragraphs>
  <Slides>13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2" baseType="lpstr">
      <vt:lpstr>-apple-system</vt:lpstr>
      <vt:lpstr>Aptos</vt:lpstr>
      <vt:lpstr>Aptos Display</vt:lpstr>
      <vt:lpstr>Arial</vt:lpstr>
      <vt:lpstr>Bommer Sans</vt:lpstr>
      <vt:lpstr>Courier New</vt:lpstr>
      <vt:lpstr>Roboto</vt:lpstr>
      <vt:lpstr>Telegraf 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FRANCISCO PRIMO</dc:creator>
  <cp:lastModifiedBy>FRANCISCO PRIMO</cp:lastModifiedBy>
  <cp:revision>1</cp:revision>
  <dcterms:created xsi:type="dcterms:W3CDTF">2025-05-06T10:08:20Z</dcterms:created>
  <dcterms:modified xsi:type="dcterms:W3CDTF">2025-05-06T11:18:03Z</dcterms:modified>
</cp:coreProperties>
</file>