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7" r:id="rId3"/>
    <p:sldMasterId id="2147483689" r:id="rId4"/>
  </p:sldMasterIdLst>
  <p:notesMasterIdLst>
    <p:notesMasterId r:id="rId27"/>
  </p:notesMasterIdLst>
  <p:sldIdLst>
    <p:sldId id="256" r:id="rId5"/>
    <p:sldId id="257" r:id="rId6"/>
    <p:sldId id="282" r:id="rId7"/>
    <p:sldId id="283" r:id="rId8"/>
    <p:sldId id="288" r:id="rId9"/>
    <p:sldId id="289" r:id="rId10"/>
    <p:sldId id="281" r:id="rId11"/>
    <p:sldId id="300" r:id="rId12"/>
    <p:sldId id="301" r:id="rId13"/>
    <p:sldId id="285" r:id="rId14"/>
    <p:sldId id="284" r:id="rId15"/>
    <p:sldId id="286" r:id="rId16"/>
    <p:sldId id="267" r:id="rId17"/>
    <p:sldId id="303" r:id="rId18"/>
    <p:sldId id="302" r:id="rId19"/>
    <p:sldId id="266" r:id="rId20"/>
    <p:sldId id="292" r:id="rId21"/>
    <p:sldId id="293" r:id="rId22"/>
    <p:sldId id="294" r:id="rId23"/>
    <p:sldId id="298" r:id="rId24"/>
    <p:sldId id="299" r:id="rId25"/>
    <p:sldId id="265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C364"/>
    <a:srgbClr val="4D5A9E"/>
    <a:srgbClr val="E96E52"/>
    <a:srgbClr val="4558A5"/>
    <a:srgbClr val="C42C26"/>
    <a:srgbClr val="163A70"/>
    <a:srgbClr val="FF2F59"/>
    <a:srgbClr val="386792"/>
    <a:srgbClr val="000220"/>
    <a:srgbClr val="249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Estilo com Tema 1 - Ênfas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A111915-BE36-4E01-A7E5-04B1672EAD32}" styleName="Estilo Claro 2 - Ênfas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43" autoAdjust="0"/>
    <p:restoredTop sz="96362" autoAdjust="0"/>
  </p:normalViewPr>
  <p:slideViewPr>
    <p:cSldViewPr snapToGrid="0">
      <p:cViewPr varScale="1">
        <p:scale>
          <a:sx n="115" d="100"/>
          <a:sy n="115" d="100"/>
        </p:scale>
        <p:origin x="31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943AAA-493F-4136-A8C5-51AFC5E99274}" type="doc">
      <dgm:prSet loTypeId="urn:microsoft.com/office/officeart/2005/8/layout/hierarchy2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B837A591-7F2E-4BEB-B0BE-209ACA2610C1}">
      <dgm:prSet phldrT="[Texto]" custT="1"/>
      <dgm:spPr/>
      <dgm:t>
        <a:bodyPr/>
        <a:lstStyle/>
        <a:p>
          <a:r>
            <a:rPr lang="pt-BR" sz="2200" b="1" dirty="0" smtClean="0"/>
            <a:t>Departamento do Programa Nacional de Imunizações</a:t>
          </a:r>
          <a:endParaRPr lang="pt-BR" sz="2200" b="1" dirty="0"/>
        </a:p>
      </dgm:t>
    </dgm:pt>
    <dgm:pt modelId="{DFA82CA7-2CFE-4C2A-9D7B-BCA7046ED88F}" type="parTrans" cxnId="{8BD165A3-6389-456C-B985-FB38EAED8B93}">
      <dgm:prSet/>
      <dgm:spPr/>
      <dgm:t>
        <a:bodyPr/>
        <a:lstStyle/>
        <a:p>
          <a:endParaRPr lang="pt-BR"/>
        </a:p>
      </dgm:t>
    </dgm:pt>
    <dgm:pt modelId="{821971B7-4FCB-49B1-BB75-017269BC1DAE}" type="sibTrans" cxnId="{8BD165A3-6389-456C-B985-FB38EAED8B93}">
      <dgm:prSet/>
      <dgm:spPr/>
      <dgm:t>
        <a:bodyPr/>
        <a:lstStyle/>
        <a:p>
          <a:endParaRPr lang="pt-BR"/>
        </a:p>
      </dgm:t>
    </dgm:pt>
    <dgm:pt modelId="{481E1036-C287-4C11-888A-C000914CCA7D}">
      <dgm:prSet phldrT="[Texto]" custT="1"/>
      <dgm:spPr/>
      <dgm:t>
        <a:bodyPr/>
        <a:lstStyle/>
        <a:p>
          <a:r>
            <a:rPr lang="pt-BR" sz="1800" dirty="0" smtClean="0"/>
            <a:t>Gestão de Insumos</a:t>
          </a:r>
          <a:endParaRPr lang="pt-BR" sz="1800" dirty="0"/>
        </a:p>
      </dgm:t>
    </dgm:pt>
    <dgm:pt modelId="{169CBC3F-935E-4EE8-AEE7-39C6F0867640}" type="parTrans" cxnId="{5AA18D49-CF70-4667-A382-325733988780}">
      <dgm:prSet/>
      <dgm:spPr/>
      <dgm:t>
        <a:bodyPr/>
        <a:lstStyle/>
        <a:p>
          <a:endParaRPr lang="pt-BR"/>
        </a:p>
      </dgm:t>
    </dgm:pt>
    <dgm:pt modelId="{E7848AAA-10F0-425F-BE17-3A104F3E58C9}" type="sibTrans" cxnId="{5AA18D49-CF70-4667-A382-325733988780}">
      <dgm:prSet/>
      <dgm:spPr/>
      <dgm:t>
        <a:bodyPr/>
        <a:lstStyle/>
        <a:p>
          <a:endParaRPr lang="pt-BR"/>
        </a:p>
      </dgm:t>
    </dgm:pt>
    <dgm:pt modelId="{3CCBE937-16D6-4C26-B103-C4EA5383BD15}">
      <dgm:prSet phldrT="[Texto]" custT="1"/>
      <dgm:spPr/>
      <dgm:t>
        <a:bodyPr/>
        <a:lstStyle/>
        <a:p>
          <a:r>
            <a:rPr lang="pt-BR" sz="1800" b="1" dirty="0" smtClean="0"/>
            <a:t>Incorporação Científica e Imunização</a:t>
          </a:r>
          <a:endParaRPr lang="pt-BR" sz="1800" b="1" dirty="0"/>
        </a:p>
      </dgm:t>
    </dgm:pt>
    <dgm:pt modelId="{7C338DE4-B60D-4470-B362-BD9C0867D53E}" type="parTrans" cxnId="{1DFAAF15-75D3-4871-A275-51EA5B5F8455}">
      <dgm:prSet/>
      <dgm:spPr/>
      <dgm:t>
        <a:bodyPr/>
        <a:lstStyle/>
        <a:p>
          <a:endParaRPr lang="pt-BR"/>
        </a:p>
      </dgm:t>
    </dgm:pt>
    <dgm:pt modelId="{970C05FF-F3B7-4F68-8746-F3B7CDD082DE}" type="sibTrans" cxnId="{1DFAAF15-75D3-4871-A275-51EA5B5F8455}">
      <dgm:prSet/>
      <dgm:spPr/>
      <dgm:t>
        <a:bodyPr/>
        <a:lstStyle/>
        <a:p>
          <a:endParaRPr lang="pt-BR"/>
        </a:p>
      </dgm:t>
    </dgm:pt>
    <dgm:pt modelId="{62E7B1A4-F44D-4C05-8E5E-8200C9AA3CDE}">
      <dgm:prSet phldrT="[Texto]" custT="1"/>
      <dgm:spPr/>
      <dgm:t>
        <a:bodyPr/>
        <a:lstStyle/>
        <a:p>
          <a:r>
            <a:rPr lang="pt-BR" sz="1800" dirty="0" smtClean="0"/>
            <a:t>Farmacovigilância</a:t>
          </a:r>
          <a:endParaRPr lang="pt-BR" sz="1800" dirty="0"/>
        </a:p>
      </dgm:t>
    </dgm:pt>
    <dgm:pt modelId="{8944BD0C-A0A1-4A80-AEB1-A654FA425B84}" type="parTrans" cxnId="{88F944B1-E589-4511-8B28-BBE989F36A07}">
      <dgm:prSet/>
      <dgm:spPr/>
      <dgm:t>
        <a:bodyPr/>
        <a:lstStyle/>
        <a:p>
          <a:endParaRPr lang="pt-BR"/>
        </a:p>
      </dgm:t>
    </dgm:pt>
    <dgm:pt modelId="{D7BC9371-BCE1-4C1E-8E61-8B229B84A9E4}" type="sibTrans" cxnId="{88F944B1-E589-4511-8B28-BBE989F36A07}">
      <dgm:prSet/>
      <dgm:spPr/>
      <dgm:t>
        <a:bodyPr/>
        <a:lstStyle/>
        <a:p>
          <a:endParaRPr lang="pt-BR"/>
        </a:p>
      </dgm:t>
    </dgm:pt>
    <dgm:pt modelId="{4F6B1A3F-2953-4B0F-A9BE-A46D2A272637}">
      <dgm:prSet custT="1"/>
      <dgm:spPr/>
      <dgm:t>
        <a:bodyPr/>
        <a:lstStyle/>
        <a:p>
          <a:r>
            <a:rPr lang="pt-BR" sz="1800" dirty="0" smtClean="0"/>
            <a:t>Vigilância das Doenças Imunopreveníveis</a:t>
          </a:r>
          <a:endParaRPr lang="pt-BR" sz="1800" dirty="0"/>
        </a:p>
      </dgm:t>
    </dgm:pt>
    <dgm:pt modelId="{AAA167FB-DA73-4502-8B80-22E405D3A5F8}" type="parTrans" cxnId="{AF3A1F20-C195-471F-ABB5-3D4FD4388A46}">
      <dgm:prSet/>
      <dgm:spPr/>
      <dgm:t>
        <a:bodyPr/>
        <a:lstStyle/>
        <a:p>
          <a:endParaRPr lang="pt-BR"/>
        </a:p>
      </dgm:t>
    </dgm:pt>
    <dgm:pt modelId="{62210869-5C2C-4E19-AA58-B21531894AD8}" type="sibTrans" cxnId="{AF3A1F20-C195-471F-ABB5-3D4FD4388A46}">
      <dgm:prSet/>
      <dgm:spPr/>
      <dgm:t>
        <a:bodyPr/>
        <a:lstStyle/>
        <a:p>
          <a:endParaRPr lang="pt-BR"/>
        </a:p>
      </dgm:t>
    </dgm:pt>
    <dgm:pt modelId="{CF826261-9C7C-425A-9F12-4A05D37F3C8D}">
      <dgm:prSet phldrT="[Texto]" custT="1"/>
      <dgm:spPr/>
      <dgm:t>
        <a:bodyPr/>
        <a:lstStyle/>
        <a:p>
          <a:r>
            <a:rPr lang="pt-BR" sz="1800" dirty="0" smtClean="0"/>
            <a:t>Núcleo de Governança da Informação</a:t>
          </a:r>
          <a:endParaRPr lang="pt-BR" sz="1800" dirty="0"/>
        </a:p>
      </dgm:t>
    </dgm:pt>
    <dgm:pt modelId="{F2DA50D2-5CDD-41EA-BFBF-F5627AAF62F7}" type="parTrans" cxnId="{BE88DCA1-A433-4E78-A36A-1A81B9F5325F}">
      <dgm:prSet/>
      <dgm:spPr/>
      <dgm:t>
        <a:bodyPr/>
        <a:lstStyle/>
        <a:p>
          <a:endParaRPr lang="pt-BR"/>
        </a:p>
      </dgm:t>
    </dgm:pt>
    <dgm:pt modelId="{72F9F3E4-951E-431B-BD8F-4D6ACBC5100C}" type="sibTrans" cxnId="{BE88DCA1-A433-4E78-A36A-1A81B9F5325F}">
      <dgm:prSet/>
      <dgm:spPr/>
      <dgm:t>
        <a:bodyPr/>
        <a:lstStyle/>
        <a:p>
          <a:endParaRPr lang="pt-BR"/>
        </a:p>
      </dgm:t>
    </dgm:pt>
    <dgm:pt modelId="{3BD521FE-1BAB-4B5B-8EA9-0A957ED38BBB}" type="pres">
      <dgm:prSet presAssocID="{F9943AAA-493F-4136-A8C5-51AFC5E9927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0D0CAB5-0F5C-4316-84D8-B8CD100274D0}" type="pres">
      <dgm:prSet presAssocID="{B837A591-7F2E-4BEB-B0BE-209ACA2610C1}" presName="root1" presStyleCnt="0"/>
      <dgm:spPr/>
      <dgm:t>
        <a:bodyPr/>
        <a:lstStyle/>
        <a:p>
          <a:endParaRPr lang="pt-BR"/>
        </a:p>
      </dgm:t>
    </dgm:pt>
    <dgm:pt modelId="{E72DDCA7-E9B9-4F46-A5CE-86FA23EABCE4}" type="pres">
      <dgm:prSet presAssocID="{B837A591-7F2E-4BEB-B0BE-209ACA2610C1}" presName="LevelOneTextNode" presStyleLbl="node0" presStyleIdx="0" presStyleCnt="1" custScaleX="178793" custScaleY="274441" custLinFactY="-200000" custLinFactNeighborX="-34076" custLinFactNeighborY="-23307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43EF16A-5049-432F-B5E5-8190B1BDC9D1}" type="pres">
      <dgm:prSet presAssocID="{B837A591-7F2E-4BEB-B0BE-209ACA2610C1}" presName="level2hierChild" presStyleCnt="0"/>
      <dgm:spPr/>
      <dgm:t>
        <a:bodyPr/>
        <a:lstStyle/>
        <a:p>
          <a:endParaRPr lang="pt-BR"/>
        </a:p>
      </dgm:t>
    </dgm:pt>
    <dgm:pt modelId="{5D8FEB48-0B45-45CE-8604-F8643C4FCC95}" type="pres">
      <dgm:prSet presAssocID="{F2DA50D2-5CDD-41EA-BFBF-F5627AAF62F7}" presName="conn2-1" presStyleLbl="parChTrans1D2" presStyleIdx="0" presStyleCnt="5"/>
      <dgm:spPr/>
      <dgm:t>
        <a:bodyPr/>
        <a:lstStyle/>
        <a:p>
          <a:endParaRPr lang="pt-BR"/>
        </a:p>
      </dgm:t>
    </dgm:pt>
    <dgm:pt modelId="{BEDE1B36-3C24-409F-9057-A5597DB77802}" type="pres">
      <dgm:prSet presAssocID="{F2DA50D2-5CDD-41EA-BFBF-F5627AAF62F7}" presName="connTx" presStyleLbl="parChTrans1D2" presStyleIdx="0" presStyleCnt="5"/>
      <dgm:spPr/>
      <dgm:t>
        <a:bodyPr/>
        <a:lstStyle/>
        <a:p>
          <a:endParaRPr lang="pt-BR"/>
        </a:p>
      </dgm:t>
    </dgm:pt>
    <dgm:pt modelId="{B623A460-432F-475E-9F2C-649ABD6BE389}" type="pres">
      <dgm:prSet presAssocID="{CF826261-9C7C-425A-9F12-4A05D37F3C8D}" presName="root2" presStyleCnt="0"/>
      <dgm:spPr/>
      <dgm:t>
        <a:bodyPr/>
        <a:lstStyle/>
        <a:p>
          <a:endParaRPr lang="pt-BR"/>
        </a:p>
      </dgm:t>
    </dgm:pt>
    <dgm:pt modelId="{111109CF-6DF8-4AE3-9C16-83951AA9C28C}" type="pres">
      <dgm:prSet presAssocID="{CF826261-9C7C-425A-9F12-4A05D37F3C8D}" presName="LevelTwoTextNode" presStyleLbl="node2" presStyleIdx="0" presStyleCnt="5" custScaleX="21531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0656832-FDDD-414B-86B3-A76BE70E8943}" type="pres">
      <dgm:prSet presAssocID="{CF826261-9C7C-425A-9F12-4A05D37F3C8D}" presName="level3hierChild" presStyleCnt="0"/>
      <dgm:spPr/>
      <dgm:t>
        <a:bodyPr/>
        <a:lstStyle/>
        <a:p>
          <a:endParaRPr lang="pt-BR"/>
        </a:p>
      </dgm:t>
    </dgm:pt>
    <dgm:pt modelId="{D4CA0FD1-5E58-4F88-8333-B753BDD4832C}" type="pres">
      <dgm:prSet presAssocID="{169CBC3F-935E-4EE8-AEE7-39C6F0867640}" presName="conn2-1" presStyleLbl="parChTrans1D2" presStyleIdx="1" presStyleCnt="5"/>
      <dgm:spPr/>
      <dgm:t>
        <a:bodyPr/>
        <a:lstStyle/>
        <a:p>
          <a:endParaRPr lang="pt-BR"/>
        </a:p>
      </dgm:t>
    </dgm:pt>
    <dgm:pt modelId="{95537F67-8755-4102-928A-96F0A7636681}" type="pres">
      <dgm:prSet presAssocID="{169CBC3F-935E-4EE8-AEE7-39C6F0867640}" presName="connTx" presStyleLbl="parChTrans1D2" presStyleIdx="1" presStyleCnt="5"/>
      <dgm:spPr/>
      <dgm:t>
        <a:bodyPr/>
        <a:lstStyle/>
        <a:p>
          <a:endParaRPr lang="pt-BR"/>
        </a:p>
      </dgm:t>
    </dgm:pt>
    <dgm:pt modelId="{332AC5DE-9AC8-42F3-A22D-016AEDE9E6AC}" type="pres">
      <dgm:prSet presAssocID="{481E1036-C287-4C11-888A-C000914CCA7D}" presName="root2" presStyleCnt="0"/>
      <dgm:spPr/>
      <dgm:t>
        <a:bodyPr/>
        <a:lstStyle/>
        <a:p>
          <a:endParaRPr lang="pt-BR"/>
        </a:p>
      </dgm:t>
    </dgm:pt>
    <dgm:pt modelId="{61E2BB23-6BF3-4EF5-A193-9CD3D820E989}" type="pres">
      <dgm:prSet presAssocID="{481E1036-C287-4C11-888A-C000914CCA7D}" presName="LevelTwoTextNode" presStyleLbl="node2" presStyleIdx="1" presStyleCnt="5" custScaleX="21531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71A2BCC0-4D9D-420D-A1B3-5784106489D3}" type="pres">
      <dgm:prSet presAssocID="{481E1036-C287-4C11-888A-C000914CCA7D}" presName="level3hierChild" presStyleCnt="0"/>
      <dgm:spPr/>
      <dgm:t>
        <a:bodyPr/>
        <a:lstStyle/>
        <a:p>
          <a:endParaRPr lang="pt-BR"/>
        </a:p>
      </dgm:t>
    </dgm:pt>
    <dgm:pt modelId="{BBB015D3-8324-44D1-8FEF-28894A61BC5B}" type="pres">
      <dgm:prSet presAssocID="{7C338DE4-B60D-4470-B362-BD9C0867D53E}" presName="conn2-1" presStyleLbl="parChTrans1D2" presStyleIdx="2" presStyleCnt="5"/>
      <dgm:spPr/>
      <dgm:t>
        <a:bodyPr/>
        <a:lstStyle/>
        <a:p>
          <a:endParaRPr lang="pt-BR"/>
        </a:p>
      </dgm:t>
    </dgm:pt>
    <dgm:pt modelId="{4641E0E4-360D-4799-A2D9-A350D7478B15}" type="pres">
      <dgm:prSet presAssocID="{7C338DE4-B60D-4470-B362-BD9C0867D53E}" presName="connTx" presStyleLbl="parChTrans1D2" presStyleIdx="2" presStyleCnt="5"/>
      <dgm:spPr/>
      <dgm:t>
        <a:bodyPr/>
        <a:lstStyle/>
        <a:p>
          <a:endParaRPr lang="pt-BR"/>
        </a:p>
      </dgm:t>
    </dgm:pt>
    <dgm:pt modelId="{DA1A8018-09F8-4035-A400-4D052003D53A}" type="pres">
      <dgm:prSet presAssocID="{3CCBE937-16D6-4C26-B103-C4EA5383BD15}" presName="root2" presStyleCnt="0"/>
      <dgm:spPr/>
      <dgm:t>
        <a:bodyPr/>
        <a:lstStyle/>
        <a:p>
          <a:endParaRPr lang="pt-BR"/>
        </a:p>
      </dgm:t>
    </dgm:pt>
    <dgm:pt modelId="{20CABAB4-4AD2-4C80-8C56-65D1335D7687}" type="pres">
      <dgm:prSet presAssocID="{3CCBE937-16D6-4C26-B103-C4EA5383BD15}" presName="LevelTwoTextNode" presStyleLbl="node2" presStyleIdx="2" presStyleCnt="5" custScaleX="21531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7A1CCDE-3EAB-41EB-9D4C-0640AC621AB7}" type="pres">
      <dgm:prSet presAssocID="{3CCBE937-16D6-4C26-B103-C4EA5383BD15}" presName="level3hierChild" presStyleCnt="0"/>
      <dgm:spPr/>
      <dgm:t>
        <a:bodyPr/>
        <a:lstStyle/>
        <a:p>
          <a:endParaRPr lang="pt-BR"/>
        </a:p>
      </dgm:t>
    </dgm:pt>
    <dgm:pt modelId="{8AFB6769-34FB-4AEE-BC36-14FF536926DB}" type="pres">
      <dgm:prSet presAssocID="{8944BD0C-A0A1-4A80-AEB1-A654FA425B84}" presName="conn2-1" presStyleLbl="parChTrans1D2" presStyleIdx="3" presStyleCnt="5"/>
      <dgm:spPr/>
      <dgm:t>
        <a:bodyPr/>
        <a:lstStyle/>
        <a:p>
          <a:endParaRPr lang="pt-BR"/>
        </a:p>
      </dgm:t>
    </dgm:pt>
    <dgm:pt modelId="{F5CACF1D-A49B-481C-BDFD-7395E57EE835}" type="pres">
      <dgm:prSet presAssocID="{8944BD0C-A0A1-4A80-AEB1-A654FA425B84}" presName="connTx" presStyleLbl="parChTrans1D2" presStyleIdx="3" presStyleCnt="5"/>
      <dgm:spPr/>
      <dgm:t>
        <a:bodyPr/>
        <a:lstStyle/>
        <a:p>
          <a:endParaRPr lang="pt-BR"/>
        </a:p>
      </dgm:t>
    </dgm:pt>
    <dgm:pt modelId="{816EC222-8E5B-48EE-8C39-681451D2DE5E}" type="pres">
      <dgm:prSet presAssocID="{62E7B1A4-F44D-4C05-8E5E-8200C9AA3CDE}" presName="root2" presStyleCnt="0"/>
      <dgm:spPr/>
      <dgm:t>
        <a:bodyPr/>
        <a:lstStyle/>
        <a:p>
          <a:endParaRPr lang="pt-BR"/>
        </a:p>
      </dgm:t>
    </dgm:pt>
    <dgm:pt modelId="{F7D52275-BCCC-423E-8025-70219FFD3149}" type="pres">
      <dgm:prSet presAssocID="{62E7B1A4-F44D-4C05-8E5E-8200C9AA3CDE}" presName="LevelTwoTextNode" presStyleLbl="node2" presStyleIdx="3" presStyleCnt="5" custScaleX="21531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C4F3FB5-9BE4-4AF5-9EB6-C5BE87841A1D}" type="pres">
      <dgm:prSet presAssocID="{62E7B1A4-F44D-4C05-8E5E-8200C9AA3CDE}" presName="level3hierChild" presStyleCnt="0"/>
      <dgm:spPr/>
      <dgm:t>
        <a:bodyPr/>
        <a:lstStyle/>
        <a:p>
          <a:endParaRPr lang="pt-BR"/>
        </a:p>
      </dgm:t>
    </dgm:pt>
    <dgm:pt modelId="{776D4F75-1341-423E-875A-F1D339DF75FB}" type="pres">
      <dgm:prSet presAssocID="{AAA167FB-DA73-4502-8B80-22E405D3A5F8}" presName="conn2-1" presStyleLbl="parChTrans1D2" presStyleIdx="4" presStyleCnt="5"/>
      <dgm:spPr/>
      <dgm:t>
        <a:bodyPr/>
        <a:lstStyle/>
        <a:p>
          <a:endParaRPr lang="pt-BR"/>
        </a:p>
      </dgm:t>
    </dgm:pt>
    <dgm:pt modelId="{5AE341E6-CD1D-484F-9C1A-3BC4521224B6}" type="pres">
      <dgm:prSet presAssocID="{AAA167FB-DA73-4502-8B80-22E405D3A5F8}" presName="connTx" presStyleLbl="parChTrans1D2" presStyleIdx="4" presStyleCnt="5"/>
      <dgm:spPr/>
      <dgm:t>
        <a:bodyPr/>
        <a:lstStyle/>
        <a:p>
          <a:endParaRPr lang="pt-BR"/>
        </a:p>
      </dgm:t>
    </dgm:pt>
    <dgm:pt modelId="{9E698EDF-95A2-4AD5-90EE-5631B1EC0EB4}" type="pres">
      <dgm:prSet presAssocID="{4F6B1A3F-2953-4B0F-A9BE-A46D2A272637}" presName="root2" presStyleCnt="0"/>
      <dgm:spPr/>
      <dgm:t>
        <a:bodyPr/>
        <a:lstStyle/>
        <a:p>
          <a:endParaRPr lang="pt-BR"/>
        </a:p>
      </dgm:t>
    </dgm:pt>
    <dgm:pt modelId="{EA0879A7-B1A5-4FE5-AA67-D245E2E9057C}" type="pres">
      <dgm:prSet presAssocID="{4F6B1A3F-2953-4B0F-A9BE-A46D2A272637}" presName="LevelTwoTextNode" presStyleLbl="node2" presStyleIdx="4" presStyleCnt="5" custScaleX="21531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7FB4C91-510E-47CD-BF03-46E603466CEA}" type="pres">
      <dgm:prSet presAssocID="{4F6B1A3F-2953-4B0F-A9BE-A46D2A272637}" presName="level3hierChild" presStyleCnt="0"/>
      <dgm:spPr/>
      <dgm:t>
        <a:bodyPr/>
        <a:lstStyle/>
        <a:p>
          <a:endParaRPr lang="pt-BR"/>
        </a:p>
      </dgm:t>
    </dgm:pt>
  </dgm:ptLst>
  <dgm:cxnLst>
    <dgm:cxn modelId="{F8B81DE2-CBEE-4F5C-9F8A-2A2A960748CA}" type="presOf" srcId="{F2DA50D2-5CDD-41EA-BFBF-F5627AAF62F7}" destId="{BEDE1B36-3C24-409F-9057-A5597DB77802}" srcOrd="1" destOrd="0" presId="urn:microsoft.com/office/officeart/2005/8/layout/hierarchy2"/>
    <dgm:cxn modelId="{0B50E9BB-3C98-47DD-A2A0-D4874882EC13}" type="presOf" srcId="{F2DA50D2-5CDD-41EA-BFBF-F5627AAF62F7}" destId="{5D8FEB48-0B45-45CE-8604-F8643C4FCC95}" srcOrd="0" destOrd="0" presId="urn:microsoft.com/office/officeart/2005/8/layout/hierarchy2"/>
    <dgm:cxn modelId="{646AF90B-EF9E-4907-8BFE-82D3AFB18D7B}" type="presOf" srcId="{F9943AAA-493F-4136-A8C5-51AFC5E99274}" destId="{3BD521FE-1BAB-4B5B-8EA9-0A957ED38BBB}" srcOrd="0" destOrd="0" presId="urn:microsoft.com/office/officeart/2005/8/layout/hierarchy2"/>
    <dgm:cxn modelId="{3E09CF37-0397-4AEE-8A1C-22F4C7475242}" type="presOf" srcId="{CF826261-9C7C-425A-9F12-4A05D37F3C8D}" destId="{111109CF-6DF8-4AE3-9C16-83951AA9C28C}" srcOrd="0" destOrd="0" presId="urn:microsoft.com/office/officeart/2005/8/layout/hierarchy2"/>
    <dgm:cxn modelId="{55E78026-BDC0-4A4B-BC82-96DAEA2CFDA3}" type="presOf" srcId="{7C338DE4-B60D-4470-B362-BD9C0867D53E}" destId="{BBB015D3-8324-44D1-8FEF-28894A61BC5B}" srcOrd="0" destOrd="0" presId="urn:microsoft.com/office/officeart/2005/8/layout/hierarchy2"/>
    <dgm:cxn modelId="{3973BBBA-5A8C-4663-9717-9150615ABFEA}" type="presOf" srcId="{7C338DE4-B60D-4470-B362-BD9C0867D53E}" destId="{4641E0E4-360D-4799-A2D9-A350D7478B15}" srcOrd="1" destOrd="0" presId="urn:microsoft.com/office/officeart/2005/8/layout/hierarchy2"/>
    <dgm:cxn modelId="{88F944B1-E589-4511-8B28-BBE989F36A07}" srcId="{B837A591-7F2E-4BEB-B0BE-209ACA2610C1}" destId="{62E7B1A4-F44D-4C05-8E5E-8200C9AA3CDE}" srcOrd="3" destOrd="0" parTransId="{8944BD0C-A0A1-4A80-AEB1-A654FA425B84}" sibTransId="{D7BC9371-BCE1-4C1E-8E61-8B229B84A9E4}"/>
    <dgm:cxn modelId="{BF86AABE-7515-4A22-8551-785E7410B70A}" type="presOf" srcId="{481E1036-C287-4C11-888A-C000914CCA7D}" destId="{61E2BB23-6BF3-4EF5-A193-9CD3D820E989}" srcOrd="0" destOrd="0" presId="urn:microsoft.com/office/officeart/2005/8/layout/hierarchy2"/>
    <dgm:cxn modelId="{94B695B4-9E3C-4189-9E76-252C53D2D6EA}" type="presOf" srcId="{8944BD0C-A0A1-4A80-AEB1-A654FA425B84}" destId="{F5CACF1D-A49B-481C-BDFD-7395E57EE835}" srcOrd="1" destOrd="0" presId="urn:microsoft.com/office/officeart/2005/8/layout/hierarchy2"/>
    <dgm:cxn modelId="{D0D6A75C-89FA-45F7-AED1-263D4B0178B6}" type="presOf" srcId="{B837A591-7F2E-4BEB-B0BE-209ACA2610C1}" destId="{E72DDCA7-E9B9-4F46-A5CE-86FA23EABCE4}" srcOrd="0" destOrd="0" presId="urn:microsoft.com/office/officeart/2005/8/layout/hierarchy2"/>
    <dgm:cxn modelId="{BE88DCA1-A433-4E78-A36A-1A81B9F5325F}" srcId="{B837A591-7F2E-4BEB-B0BE-209ACA2610C1}" destId="{CF826261-9C7C-425A-9F12-4A05D37F3C8D}" srcOrd="0" destOrd="0" parTransId="{F2DA50D2-5CDD-41EA-BFBF-F5627AAF62F7}" sibTransId="{72F9F3E4-951E-431B-BD8F-4D6ACBC5100C}"/>
    <dgm:cxn modelId="{F3A4C4A6-D350-413F-A46C-2392870BE15F}" type="presOf" srcId="{3CCBE937-16D6-4C26-B103-C4EA5383BD15}" destId="{20CABAB4-4AD2-4C80-8C56-65D1335D7687}" srcOrd="0" destOrd="0" presId="urn:microsoft.com/office/officeart/2005/8/layout/hierarchy2"/>
    <dgm:cxn modelId="{1FA6C966-D2BF-4FA0-8534-14A34184663B}" type="presOf" srcId="{169CBC3F-935E-4EE8-AEE7-39C6F0867640}" destId="{95537F67-8755-4102-928A-96F0A7636681}" srcOrd="1" destOrd="0" presId="urn:microsoft.com/office/officeart/2005/8/layout/hierarchy2"/>
    <dgm:cxn modelId="{1DFAAF15-75D3-4871-A275-51EA5B5F8455}" srcId="{B837A591-7F2E-4BEB-B0BE-209ACA2610C1}" destId="{3CCBE937-16D6-4C26-B103-C4EA5383BD15}" srcOrd="2" destOrd="0" parTransId="{7C338DE4-B60D-4470-B362-BD9C0867D53E}" sibTransId="{970C05FF-F3B7-4F68-8746-F3B7CDD082DE}"/>
    <dgm:cxn modelId="{6C8510D6-9E3D-4CAC-9527-99078B1A2C18}" type="presOf" srcId="{4F6B1A3F-2953-4B0F-A9BE-A46D2A272637}" destId="{EA0879A7-B1A5-4FE5-AA67-D245E2E9057C}" srcOrd="0" destOrd="0" presId="urn:microsoft.com/office/officeart/2005/8/layout/hierarchy2"/>
    <dgm:cxn modelId="{AF3A1F20-C195-471F-ABB5-3D4FD4388A46}" srcId="{B837A591-7F2E-4BEB-B0BE-209ACA2610C1}" destId="{4F6B1A3F-2953-4B0F-A9BE-A46D2A272637}" srcOrd="4" destOrd="0" parTransId="{AAA167FB-DA73-4502-8B80-22E405D3A5F8}" sibTransId="{62210869-5C2C-4E19-AA58-B21531894AD8}"/>
    <dgm:cxn modelId="{5AA18D49-CF70-4667-A382-325733988780}" srcId="{B837A591-7F2E-4BEB-B0BE-209ACA2610C1}" destId="{481E1036-C287-4C11-888A-C000914CCA7D}" srcOrd="1" destOrd="0" parTransId="{169CBC3F-935E-4EE8-AEE7-39C6F0867640}" sibTransId="{E7848AAA-10F0-425F-BE17-3A104F3E58C9}"/>
    <dgm:cxn modelId="{E4777F29-8AB6-4FCE-ABF6-C6BC182AF7A6}" type="presOf" srcId="{169CBC3F-935E-4EE8-AEE7-39C6F0867640}" destId="{D4CA0FD1-5E58-4F88-8333-B753BDD4832C}" srcOrd="0" destOrd="0" presId="urn:microsoft.com/office/officeart/2005/8/layout/hierarchy2"/>
    <dgm:cxn modelId="{B29E5203-80A0-4B47-9D0F-4AB575213883}" type="presOf" srcId="{8944BD0C-A0A1-4A80-AEB1-A654FA425B84}" destId="{8AFB6769-34FB-4AEE-BC36-14FF536926DB}" srcOrd="0" destOrd="0" presId="urn:microsoft.com/office/officeart/2005/8/layout/hierarchy2"/>
    <dgm:cxn modelId="{304B4958-0235-4642-A266-675B566C59B4}" type="presOf" srcId="{AAA167FB-DA73-4502-8B80-22E405D3A5F8}" destId="{776D4F75-1341-423E-875A-F1D339DF75FB}" srcOrd="0" destOrd="0" presId="urn:microsoft.com/office/officeart/2005/8/layout/hierarchy2"/>
    <dgm:cxn modelId="{8BD165A3-6389-456C-B985-FB38EAED8B93}" srcId="{F9943AAA-493F-4136-A8C5-51AFC5E99274}" destId="{B837A591-7F2E-4BEB-B0BE-209ACA2610C1}" srcOrd="0" destOrd="0" parTransId="{DFA82CA7-2CFE-4C2A-9D7B-BCA7046ED88F}" sibTransId="{821971B7-4FCB-49B1-BB75-017269BC1DAE}"/>
    <dgm:cxn modelId="{A59A5FD8-E6F1-48BE-AD07-9266917536FF}" type="presOf" srcId="{62E7B1A4-F44D-4C05-8E5E-8200C9AA3CDE}" destId="{F7D52275-BCCC-423E-8025-70219FFD3149}" srcOrd="0" destOrd="0" presId="urn:microsoft.com/office/officeart/2005/8/layout/hierarchy2"/>
    <dgm:cxn modelId="{158ABAA7-7BD1-430C-B79E-491C7D10F3E7}" type="presOf" srcId="{AAA167FB-DA73-4502-8B80-22E405D3A5F8}" destId="{5AE341E6-CD1D-484F-9C1A-3BC4521224B6}" srcOrd="1" destOrd="0" presId="urn:microsoft.com/office/officeart/2005/8/layout/hierarchy2"/>
    <dgm:cxn modelId="{EFA361E1-85F7-416A-9028-FC996B6660A0}" type="presParOf" srcId="{3BD521FE-1BAB-4B5B-8EA9-0A957ED38BBB}" destId="{00D0CAB5-0F5C-4316-84D8-B8CD100274D0}" srcOrd="0" destOrd="0" presId="urn:microsoft.com/office/officeart/2005/8/layout/hierarchy2"/>
    <dgm:cxn modelId="{049819CD-F817-4EC1-B39D-B5EA4B2EE8DE}" type="presParOf" srcId="{00D0CAB5-0F5C-4316-84D8-B8CD100274D0}" destId="{E72DDCA7-E9B9-4F46-A5CE-86FA23EABCE4}" srcOrd="0" destOrd="0" presId="urn:microsoft.com/office/officeart/2005/8/layout/hierarchy2"/>
    <dgm:cxn modelId="{7EC67BAB-CC0C-47E3-8A0B-D62720B7B4FA}" type="presParOf" srcId="{00D0CAB5-0F5C-4316-84D8-B8CD100274D0}" destId="{643EF16A-5049-432F-B5E5-8190B1BDC9D1}" srcOrd="1" destOrd="0" presId="urn:microsoft.com/office/officeart/2005/8/layout/hierarchy2"/>
    <dgm:cxn modelId="{CC0C4B66-2C31-4C5F-AB8A-F782CCA16D94}" type="presParOf" srcId="{643EF16A-5049-432F-B5E5-8190B1BDC9D1}" destId="{5D8FEB48-0B45-45CE-8604-F8643C4FCC95}" srcOrd="0" destOrd="0" presId="urn:microsoft.com/office/officeart/2005/8/layout/hierarchy2"/>
    <dgm:cxn modelId="{A93860CB-7DE2-42D5-A3E3-3F279AA2FF2A}" type="presParOf" srcId="{5D8FEB48-0B45-45CE-8604-F8643C4FCC95}" destId="{BEDE1B36-3C24-409F-9057-A5597DB77802}" srcOrd="0" destOrd="0" presId="urn:microsoft.com/office/officeart/2005/8/layout/hierarchy2"/>
    <dgm:cxn modelId="{6E1F074F-2E84-48BC-99F5-42157DDA62CC}" type="presParOf" srcId="{643EF16A-5049-432F-B5E5-8190B1BDC9D1}" destId="{B623A460-432F-475E-9F2C-649ABD6BE389}" srcOrd="1" destOrd="0" presId="urn:microsoft.com/office/officeart/2005/8/layout/hierarchy2"/>
    <dgm:cxn modelId="{BE275487-228F-4BFD-8B0E-BECADF24E870}" type="presParOf" srcId="{B623A460-432F-475E-9F2C-649ABD6BE389}" destId="{111109CF-6DF8-4AE3-9C16-83951AA9C28C}" srcOrd="0" destOrd="0" presId="urn:microsoft.com/office/officeart/2005/8/layout/hierarchy2"/>
    <dgm:cxn modelId="{D2768244-2EE1-49D9-8F43-31E3F534DB7E}" type="presParOf" srcId="{B623A460-432F-475E-9F2C-649ABD6BE389}" destId="{E0656832-FDDD-414B-86B3-A76BE70E8943}" srcOrd="1" destOrd="0" presId="urn:microsoft.com/office/officeart/2005/8/layout/hierarchy2"/>
    <dgm:cxn modelId="{E8F5AF6B-EA44-4939-AE4B-D94274E6FAE2}" type="presParOf" srcId="{643EF16A-5049-432F-B5E5-8190B1BDC9D1}" destId="{D4CA0FD1-5E58-4F88-8333-B753BDD4832C}" srcOrd="2" destOrd="0" presId="urn:microsoft.com/office/officeart/2005/8/layout/hierarchy2"/>
    <dgm:cxn modelId="{4AD577EF-3492-4539-9784-7EC3F4A41E4E}" type="presParOf" srcId="{D4CA0FD1-5E58-4F88-8333-B753BDD4832C}" destId="{95537F67-8755-4102-928A-96F0A7636681}" srcOrd="0" destOrd="0" presId="urn:microsoft.com/office/officeart/2005/8/layout/hierarchy2"/>
    <dgm:cxn modelId="{087AFA2A-37DE-417E-861E-A3AB26CAA094}" type="presParOf" srcId="{643EF16A-5049-432F-B5E5-8190B1BDC9D1}" destId="{332AC5DE-9AC8-42F3-A22D-016AEDE9E6AC}" srcOrd="3" destOrd="0" presId="urn:microsoft.com/office/officeart/2005/8/layout/hierarchy2"/>
    <dgm:cxn modelId="{41B8EAAF-5EF1-4121-ACE4-D36A6A6A0863}" type="presParOf" srcId="{332AC5DE-9AC8-42F3-A22D-016AEDE9E6AC}" destId="{61E2BB23-6BF3-4EF5-A193-9CD3D820E989}" srcOrd="0" destOrd="0" presId="urn:microsoft.com/office/officeart/2005/8/layout/hierarchy2"/>
    <dgm:cxn modelId="{B9F83D3F-3AE3-44F7-8501-EC36F77F798D}" type="presParOf" srcId="{332AC5DE-9AC8-42F3-A22D-016AEDE9E6AC}" destId="{71A2BCC0-4D9D-420D-A1B3-5784106489D3}" srcOrd="1" destOrd="0" presId="urn:microsoft.com/office/officeart/2005/8/layout/hierarchy2"/>
    <dgm:cxn modelId="{AA9BC045-202E-414B-A16D-8868D5A5DC5D}" type="presParOf" srcId="{643EF16A-5049-432F-B5E5-8190B1BDC9D1}" destId="{BBB015D3-8324-44D1-8FEF-28894A61BC5B}" srcOrd="4" destOrd="0" presId="urn:microsoft.com/office/officeart/2005/8/layout/hierarchy2"/>
    <dgm:cxn modelId="{6B5ADD52-4FAA-48DA-8058-FB913304923A}" type="presParOf" srcId="{BBB015D3-8324-44D1-8FEF-28894A61BC5B}" destId="{4641E0E4-360D-4799-A2D9-A350D7478B15}" srcOrd="0" destOrd="0" presId="urn:microsoft.com/office/officeart/2005/8/layout/hierarchy2"/>
    <dgm:cxn modelId="{8C67BD03-D5F2-48F6-A02A-430800A35BF9}" type="presParOf" srcId="{643EF16A-5049-432F-B5E5-8190B1BDC9D1}" destId="{DA1A8018-09F8-4035-A400-4D052003D53A}" srcOrd="5" destOrd="0" presId="urn:microsoft.com/office/officeart/2005/8/layout/hierarchy2"/>
    <dgm:cxn modelId="{27C1296A-D73B-42AB-883D-ED0073B56431}" type="presParOf" srcId="{DA1A8018-09F8-4035-A400-4D052003D53A}" destId="{20CABAB4-4AD2-4C80-8C56-65D1335D7687}" srcOrd="0" destOrd="0" presId="urn:microsoft.com/office/officeart/2005/8/layout/hierarchy2"/>
    <dgm:cxn modelId="{ABC587A7-01CC-473B-95B2-F497EC370162}" type="presParOf" srcId="{DA1A8018-09F8-4035-A400-4D052003D53A}" destId="{37A1CCDE-3EAB-41EB-9D4C-0640AC621AB7}" srcOrd="1" destOrd="0" presId="urn:microsoft.com/office/officeart/2005/8/layout/hierarchy2"/>
    <dgm:cxn modelId="{868A89AB-45AC-4FAC-AE5B-41FEB88F6D58}" type="presParOf" srcId="{643EF16A-5049-432F-B5E5-8190B1BDC9D1}" destId="{8AFB6769-34FB-4AEE-BC36-14FF536926DB}" srcOrd="6" destOrd="0" presId="urn:microsoft.com/office/officeart/2005/8/layout/hierarchy2"/>
    <dgm:cxn modelId="{956A10F4-8E83-4224-8F9B-0AE4D274FB76}" type="presParOf" srcId="{8AFB6769-34FB-4AEE-BC36-14FF536926DB}" destId="{F5CACF1D-A49B-481C-BDFD-7395E57EE835}" srcOrd="0" destOrd="0" presId="urn:microsoft.com/office/officeart/2005/8/layout/hierarchy2"/>
    <dgm:cxn modelId="{DC0A85E9-7CD9-413E-8406-D5DAE7913CEF}" type="presParOf" srcId="{643EF16A-5049-432F-B5E5-8190B1BDC9D1}" destId="{816EC222-8E5B-48EE-8C39-681451D2DE5E}" srcOrd="7" destOrd="0" presId="urn:microsoft.com/office/officeart/2005/8/layout/hierarchy2"/>
    <dgm:cxn modelId="{DB29CFB4-BDE2-47DB-9957-D376E7A2B4D3}" type="presParOf" srcId="{816EC222-8E5B-48EE-8C39-681451D2DE5E}" destId="{F7D52275-BCCC-423E-8025-70219FFD3149}" srcOrd="0" destOrd="0" presId="urn:microsoft.com/office/officeart/2005/8/layout/hierarchy2"/>
    <dgm:cxn modelId="{D4097E66-4BEE-47BA-85EB-98EED0D01386}" type="presParOf" srcId="{816EC222-8E5B-48EE-8C39-681451D2DE5E}" destId="{6C4F3FB5-9BE4-4AF5-9EB6-C5BE87841A1D}" srcOrd="1" destOrd="0" presId="urn:microsoft.com/office/officeart/2005/8/layout/hierarchy2"/>
    <dgm:cxn modelId="{20E586AD-8D66-4BD6-A85D-CE0666079C78}" type="presParOf" srcId="{643EF16A-5049-432F-B5E5-8190B1BDC9D1}" destId="{776D4F75-1341-423E-875A-F1D339DF75FB}" srcOrd="8" destOrd="0" presId="urn:microsoft.com/office/officeart/2005/8/layout/hierarchy2"/>
    <dgm:cxn modelId="{CE1C5DF0-D231-4DEA-882D-1DAB8E30619E}" type="presParOf" srcId="{776D4F75-1341-423E-875A-F1D339DF75FB}" destId="{5AE341E6-CD1D-484F-9C1A-3BC4521224B6}" srcOrd="0" destOrd="0" presId="urn:microsoft.com/office/officeart/2005/8/layout/hierarchy2"/>
    <dgm:cxn modelId="{8F1BBC97-3AAB-4B58-B199-DFB785560099}" type="presParOf" srcId="{643EF16A-5049-432F-B5E5-8190B1BDC9D1}" destId="{9E698EDF-95A2-4AD5-90EE-5631B1EC0EB4}" srcOrd="9" destOrd="0" presId="urn:microsoft.com/office/officeart/2005/8/layout/hierarchy2"/>
    <dgm:cxn modelId="{6B79C179-C6A8-47BA-84E6-B4465145D738}" type="presParOf" srcId="{9E698EDF-95A2-4AD5-90EE-5631B1EC0EB4}" destId="{EA0879A7-B1A5-4FE5-AA67-D245E2E9057C}" srcOrd="0" destOrd="0" presId="urn:microsoft.com/office/officeart/2005/8/layout/hierarchy2"/>
    <dgm:cxn modelId="{E0FE1A3E-2C68-4FB4-A8E6-3E2BDE7E46E8}" type="presParOf" srcId="{9E698EDF-95A2-4AD5-90EE-5631B1EC0EB4}" destId="{57FB4C91-510E-47CD-BF03-46E603466CEA}" srcOrd="1" destOrd="0" presId="urn:microsoft.com/office/officeart/2005/8/layout/hierarchy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6DE0B2-4BC1-4891-98E4-D727CBB635ED}" type="doc">
      <dgm:prSet loTypeId="urn:microsoft.com/office/officeart/2005/8/layout/list1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pt-BR"/>
        </a:p>
      </dgm:t>
    </dgm:pt>
    <dgm:pt modelId="{4FE954D0-6412-4E2F-A202-9776AA2B5727}">
      <dgm:prSet custT="1"/>
      <dgm:spPr>
        <a:xfrm>
          <a:off x="0" y="368975"/>
          <a:ext cx="4649020" cy="4347000"/>
        </a:xfrm>
        <a:prstGeom prst="rect">
          <a:avLst/>
        </a:prstGeom>
      </dgm:spPr>
      <dgm:t>
        <a:bodyPr/>
        <a:lstStyle/>
        <a:p>
          <a:r>
            <a:rPr lang="pt-BR" sz="14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9.Tríplice viral (Sarampo, caxumba, rubéola)</a:t>
          </a:r>
          <a:endParaRPr lang="en-US" sz="1400" b="0" i="0" u="none" strike="noStrike" cap="none" baseline="0" noProof="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73CB341D-BCAB-42D4-A49D-1711E77EA44B}" type="parTrans" cxnId="{506521BA-2497-4439-90C9-7A553CB7B912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7996B73-FF3A-4C40-9162-D803BA38BCB1}" type="sibTrans" cxnId="{506521BA-2497-4439-90C9-7A553CB7B912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51499D5-565A-4DFC-B416-7C4D0EC2E955}">
      <dgm:prSet custT="1"/>
      <dgm:spPr>
        <a:xfrm>
          <a:off x="0" y="368975"/>
          <a:ext cx="4649020" cy="4347000"/>
        </a:xfrm>
        <a:prstGeom prst="rect">
          <a:avLst/>
        </a:prstGeom>
      </dgm:spPr>
      <dgm:t>
        <a:bodyPr/>
        <a:lstStyle/>
        <a:p>
          <a:r>
            <a:rPr lang="pt-BR" sz="14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10.Tetraviral (Sarampo, caxumba, rubéola, varicela)</a:t>
          </a:r>
          <a:endParaRPr lang="en-US" sz="14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DBEE77C6-7108-40A4-8AC9-56BEE19E4082}" type="parTrans" cxnId="{3BA25EDB-40D2-4F56-83C1-6B5E1469C304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D9FB3F5-FA5B-4654-9EE6-63B272AA8782}" type="sibTrans" cxnId="{3BA25EDB-40D2-4F56-83C1-6B5E1469C304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D697B38-3AAB-414C-89C9-C5508F059D35}">
      <dgm:prSet custT="1"/>
      <dgm:spPr>
        <a:xfrm>
          <a:off x="0" y="368975"/>
          <a:ext cx="4649020" cy="4347000"/>
        </a:xfrm>
        <a:prstGeom prst="rect">
          <a:avLst/>
        </a:prstGeom>
      </dgm:spPr>
      <dgm:t>
        <a:bodyPr/>
        <a:lstStyle/>
        <a:p>
          <a:r>
            <a:rPr lang="pt-BR" sz="14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11.Hepatite A </a:t>
          </a:r>
          <a:endParaRPr lang="en-US" sz="14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FD5B402C-CD7D-4B14-A7C3-3B919C12B025}" type="parTrans" cxnId="{565A4C80-FF4B-46D4-BA7A-0533F8F4115C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5D75CFF-96EB-40EA-88A2-45B487036AB3}" type="sibTrans" cxnId="{565A4C80-FF4B-46D4-BA7A-0533F8F4115C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A46F545-BBC4-4EC1-A607-86665D6904F0}">
      <dgm:prSet custT="1"/>
      <dgm:spPr>
        <a:xfrm>
          <a:off x="0" y="368975"/>
          <a:ext cx="4649020" cy="4347000"/>
        </a:xfrm>
        <a:prstGeom prst="rect">
          <a:avLst/>
        </a:prstGeom>
      </dgm:spPr>
      <dgm:t>
        <a:bodyPr/>
        <a:lstStyle/>
        <a:p>
          <a:r>
            <a:rPr lang="pt-BR" sz="14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12.DTP (Difteria, tétano e </a:t>
          </a:r>
          <a:r>
            <a:rPr lang="pt-BR" sz="1400" i="1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pertussis</a:t>
          </a:r>
          <a:r>
            <a:rPr lang="pt-BR" sz="14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)</a:t>
          </a:r>
          <a:endParaRPr lang="en-US" sz="14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D175DB96-A662-40EA-99D8-A65D70C07759}" type="parTrans" cxnId="{4D477CBA-CEB7-40F5-B0EE-5B88ACE63399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2BB9E1B-9EC3-4C65-81D5-F35AFCBADDD5}" type="sibTrans" cxnId="{4D477CBA-CEB7-40F5-B0EE-5B88ACE63399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59F4F88-DF6A-457D-AA2F-70CC90662DA4}">
      <dgm:prSet phldr="0" custT="1"/>
      <dgm:spPr>
        <a:xfrm>
          <a:off x="232451" y="147575"/>
          <a:ext cx="3254314" cy="442800"/>
        </a:xfrm>
        <a:prstGeom prst="roundRect">
          <a:avLst/>
        </a:prstGeom>
      </dgm:spPr>
      <dgm:t>
        <a:bodyPr/>
        <a:lstStyle/>
        <a:p>
          <a:pPr>
            <a:defRPr b="1"/>
          </a:pPr>
          <a:r>
            <a:rPr lang="pt-BR" sz="1800" b="1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Criança </a:t>
          </a:r>
          <a:endParaRPr lang="en-US" sz="1800" b="1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4C2AF717-2067-4BA4-AD0D-BC516BC52E11}" type="parTrans" cxnId="{96DE7EFD-8BBC-401A-BDEF-6ADFBA9FBC0D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6DC9B6B-4AA4-4688-9674-E4FA72F91840}" type="sibTrans" cxnId="{96DE7EFD-8BBC-401A-BDEF-6ADFBA9FBC0D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CB03A88-A7D5-4733-8012-1B20C0D9DCEC}">
      <dgm:prSet phldr="0" custT="1"/>
      <dgm:spPr>
        <a:xfrm>
          <a:off x="0" y="368975"/>
          <a:ext cx="4649020" cy="4347000"/>
        </a:xfrm>
        <a:prstGeom prst="rect">
          <a:avLst/>
        </a:prstGeom>
      </dgm:spPr>
      <dgm:t>
        <a:bodyPr/>
        <a:lstStyle/>
        <a:p>
          <a:r>
            <a:rPr lang="pt-BR" sz="14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2.Hepatite B </a:t>
          </a:r>
          <a:endParaRPr lang="en-US" sz="14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B00E1262-DC58-402B-A952-6E47BAD4B091}" type="parTrans" cxnId="{692EFA40-DAAA-4D64-821C-B619B143AD3C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8AC77CA-E3BB-4928-822F-1BBEEC02BAD6}" type="sibTrans" cxnId="{692EFA40-DAAA-4D64-821C-B619B143AD3C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EC503FF-16F5-4AC8-8898-7F89DD03C644}">
      <dgm:prSet phldr="0" custT="1"/>
      <dgm:spPr>
        <a:xfrm>
          <a:off x="0" y="368975"/>
          <a:ext cx="4649020" cy="4347000"/>
        </a:xfrm>
        <a:prstGeom prst="rect">
          <a:avLst/>
        </a:prstGeom>
      </dgm:spPr>
      <dgm:t>
        <a:bodyPr/>
        <a:lstStyle/>
        <a:p>
          <a:r>
            <a:rPr lang="pt-BR" sz="14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3.VIP - Vacina Poliomielite 1, 2 e 3 (inativada) </a:t>
          </a:r>
          <a:endParaRPr lang="en-US" sz="14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DF9E2168-D406-4129-8AB3-6FF09C7DCC6F}" type="parTrans" cxnId="{714D8F63-CC4D-4A60-B984-DFEEDC523833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343386F-C254-4EEB-A927-6D92620EEB13}" type="sibTrans" cxnId="{714D8F63-CC4D-4A60-B984-DFEEDC523833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0C4F54A-8AC1-4FFD-B8CA-A59C8285944A}">
      <dgm:prSet phldr="0" custT="1"/>
      <dgm:spPr>
        <a:xfrm>
          <a:off x="0" y="368975"/>
          <a:ext cx="4649020" cy="4347000"/>
        </a:xfrm>
        <a:prstGeom prst="rect">
          <a:avLst/>
        </a:prstGeom>
      </dgm:spPr>
      <dgm:t>
        <a:bodyPr/>
        <a:lstStyle/>
        <a:p>
          <a:r>
            <a:rPr lang="pt-BR" sz="14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4.VRH (Vacina Rotavírus Humano)</a:t>
          </a:r>
          <a:endParaRPr lang="en-US" sz="14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BD57D5D9-0B75-4587-A83A-3B81AD180464}" type="parTrans" cxnId="{32ADB4C5-8058-4ACC-B1F5-E70F5D0786EF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E94E2FD-C4AC-46BD-8F21-46988D939AB2}" type="sibTrans" cxnId="{32ADB4C5-8058-4ACC-B1F5-E70F5D0786EF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2AA0A8E-2EAF-433E-977C-F8EE07D94598}">
      <dgm:prSet phldr="0" custT="1"/>
      <dgm:spPr>
        <a:xfrm>
          <a:off x="0" y="368975"/>
          <a:ext cx="4649020" cy="4347000"/>
        </a:xfrm>
        <a:prstGeom prst="rect">
          <a:avLst/>
        </a:prstGeom>
      </dgm:spPr>
      <dgm:t>
        <a:bodyPr/>
        <a:lstStyle/>
        <a:p>
          <a:r>
            <a:rPr lang="pt-BR" sz="14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5.Penta (DTP/</a:t>
          </a:r>
          <a:r>
            <a:rPr lang="pt-BR" sz="1400" dirty="0" err="1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Hib</a:t>
          </a:r>
          <a:r>
            <a:rPr lang="pt-BR" sz="14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/</a:t>
          </a:r>
          <a:r>
            <a:rPr lang="pt-BR" sz="1400" dirty="0" err="1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Hep</a:t>
          </a:r>
          <a:r>
            <a:rPr lang="pt-BR" sz="14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 B)</a:t>
          </a:r>
          <a:endParaRPr lang="en-US" sz="14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7965AF61-5C36-4254-B2A0-68E8FAD6D9E1}" type="parTrans" cxnId="{D66BC328-86E3-4D15-ABEF-A212EEF9F688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131FDB8-174B-40A6-833A-A28FF1FEE1C6}" type="sibTrans" cxnId="{D66BC328-86E3-4D15-ABEF-A212EEF9F688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62A791A-649F-423F-BB7D-BE7CBA696BE4}">
      <dgm:prSet phldr="0" custT="1"/>
      <dgm:spPr>
        <a:xfrm>
          <a:off x="0" y="368975"/>
          <a:ext cx="4649020" cy="4347000"/>
        </a:xfrm>
        <a:prstGeom prst="rect">
          <a:avLst/>
        </a:prstGeom>
      </dgm:spPr>
      <dgm:t>
        <a:bodyPr/>
        <a:lstStyle/>
        <a:p>
          <a:r>
            <a:rPr lang="pt-BR" sz="14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6.Pneumocócica 10 valente</a:t>
          </a:r>
          <a:endParaRPr lang="en-US" sz="14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AB93276E-35F9-40C6-897B-17F990BDB998}" type="parTrans" cxnId="{F120549B-584D-49AB-8437-724D84888BC3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50373B6-BD2A-47BD-86E2-BC7545388D84}" type="sibTrans" cxnId="{F120549B-584D-49AB-8437-724D84888BC3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04F2AC2-2BFF-4E24-A8B0-FBB9E18421DD}">
      <dgm:prSet phldr="0" custT="1"/>
      <dgm:spPr>
        <a:xfrm>
          <a:off x="0" y="368975"/>
          <a:ext cx="4649020" cy="4347000"/>
        </a:xfrm>
        <a:prstGeom prst="rect">
          <a:avLst/>
        </a:prstGeom>
      </dgm:spPr>
      <dgm:t>
        <a:bodyPr/>
        <a:lstStyle/>
        <a:p>
          <a:r>
            <a:rPr lang="pt-BR" sz="14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7.Meningocócica C (conjugada)</a:t>
          </a:r>
          <a:endParaRPr lang="en-US" sz="14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81ADF3D7-D5FE-4E14-8D40-98938DD2EB88}" type="parTrans" cxnId="{53713B66-F547-4F71-BD86-3B4F7924A2B4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41DFAC3-5951-4E10-BAFB-DD64C34DC094}" type="sibTrans" cxnId="{53713B66-F547-4F71-BD86-3B4F7924A2B4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D9B5BB4-2683-4DD5-B68F-0DC74EEEB6A2}">
      <dgm:prSet phldr="0" custT="1"/>
      <dgm:spPr>
        <a:xfrm>
          <a:off x="0" y="368975"/>
          <a:ext cx="4649020" cy="4347000"/>
        </a:xfrm>
        <a:prstGeom prst="rect">
          <a:avLst/>
        </a:prstGeom>
      </dgm:spPr>
      <dgm:t>
        <a:bodyPr/>
        <a:lstStyle/>
        <a:p>
          <a:r>
            <a:rPr lang="pt-BR" sz="14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8.Febre amarela </a:t>
          </a:r>
          <a:endParaRPr lang="en-US" sz="14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38DDFB6F-6A1B-4805-B7BB-0E3441AFCDC0}" type="parTrans" cxnId="{34DB2A85-3554-4E26-B86C-D6807B907EDB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7C7E3F9-B87D-4873-95E8-FC0D4AC0C2B2}" type="sibTrans" cxnId="{34DB2A85-3554-4E26-B86C-D6807B907EDB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BB15118-6618-4097-BCD7-A2108C1F3C77}">
      <dgm:prSet phldr="0" custT="1"/>
      <dgm:spPr>
        <a:xfrm>
          <a:off x="0" y="368975"/>
          <a:ext cx="4649020" cy="4347000"/>
        </a:xfrm>
        <a:prstGeom prst="rect">
          <a:avLst/>
        </a:prstGeom>
      </dgm:spPr>
      <dgm:t>
        <a:bodyPr/>
        <a:lstStyle/>
        <a:p>
          <a:r>
            <a:rPr lang="pt-BR" sz="14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13. </a:t>
          </a:r>
          <a:r>
            <a:rPr lang="pt-BR" sz="1400" dirty="0" err="1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dT</a:t>
          </a:r>
          <a:r>
            <a:rPr lang="pt-BR" sz="14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 (Difteria, tétano)</a:t>
          </a:r>
          <a:endParaRPr lang="en-US" sz="14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9AF11620-73D9-4F9F-B807-AAFDFB006019}" type="parTrans" cxnId="{DE056437-121C-431B-B555-E68FB511892D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2203B80-63B4-4BEF-B9BB-99D408F39ECE}" type="sibTrans" cxnId="{DE056437-121C-431B-B555-E68FB511892D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8182F2C-A0AF-4C6B-A6B9-71B8BEF73883}">
      <dgm:prSet phldr="0" custT="1"/>
      <dgm:spPr>
        <a:xfrm>
          <a:off x="0" y="368975"/>
          <a:ext cx="4649020" cy="4347000"/>
        </a:xfrm>
        <a:prstGeom prst="rect">
          <a:avLst/>
        </a:prstGeom>
      </dgm:spPr>
      <dgm:t>
        <a:bodyPr/>
        <a:lstStyle/>
        <a:p>
          <a:r>
            <a:rPr lang="pt-BR" sz="14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14.HPV</a:t>
          </a:r>
          <a:endParaRPr lang="en-US" sz="14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8BBDEBB6-DC72-4806-BFCF-FF7B2263A014}" type="parTrans" cxnId="{92F1610E-C234-44A5-9059-F35F6A1A23D2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ADDB37D-0163-45F3-BDE8-9A4B95C34037}" type="sibTrans" cxnId="{92F1610E-C234-44A5-9059-F35F6A1A23D2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CEA2438-647D-4D92-815F-1F4B0F410499}">
      <dgm:prSet phldr="0" custT="1"/>
      <dgm:spPr>
        <a:xfrm>
          <a:off x="0" y="368975"/>
          <a:ext cx="4649020" cy="4347000"/>
        </a:xfrm>
        <a:prstGeom prst="rect">
          <a:avLst/>
        </a:prstGeom>
      </dgm:spPr>
      <dgm:t>
        <a:bodyPr/>
        <a:lstStyle/>
        <a:p>
          <a:r>
            <a:rPr lang="pt-BR" sz="14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15.Varicela</a:t>
          </a:r>
          <a:endParaRPr lang="en-US" sz="14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7C334256-B28B-42AC-866A-5AA7DE700B18}" type="parTrans" cxnId="{4122DBD0-B602-4249-8D3B-13836DA14F65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986E29A-88BA-41F0-B5B4-5D00CBB8D2A3}" type="sibTrans" cxnId="{4122DBD0-B602-4249-8D3B-13836DA14F65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21CBE30-771F-4645-A4FF-C05E4EC75FD4}">
      <dgm:prSet phldr="0" custT="1"/>
      <dgm:spPr>
        <a:xfrm>
          <a:off x="0" y="368975"/>
          <a:ext cx="4649020" cy="4347000"/>
        </a:xfrm>
        <a:prstGeom prst="rect">
          <a:avLst/>
        </a:prstGeom>
      </dgm:spPr>
      <dgm:t>
        <a:bodyPr/>
        <a:lstStyle/>
        <a:p>
          <a:r>
            <a:rPr lang="pt-BR" sz="14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1.BCG </a:t>
          </a:r>
          <a:endParaRPr lang="en-US" sz="14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DFBA772F-B4DF-4911-9DAE-D3E20D33A204}" type="sibTrans" cxnId="{207A0562-48B5-405E-9D0D-B8F1578CEFDE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71AAA6A-1E7A-4736-BCB9-366A3435FE19}" type="parTrans" cxnId="{207A0562-48B5-405E-9D0D-B8F1578CEFDE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D6CCC5A-D5A2-45BB-99B8-35062EF94E09}">
      <dgm:prSet phldr="0" custT="1"/>
      <dgm:spPr>
        <a:xfrm>
          <a:off x="0" y="368975"/>
          <a:ext cx="4649020" cy="4347000"/>
        </a:xfrm>
      </dgm:spPr>
      <dgm:t>
        <a:bodyPr/>
        <a:lstStyle/>
        <a:p>
          <a:r>
            <a:rPr lang="en-US" sz="14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16. COVID-19 </a:t>
          </a:r>
          <a:endParaRPr lang="en-US" sz="14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06396B83-8A86-42B3-B3CD-C84C7EC5DEFE}" type="parTrans" cxnId="{B9A4E903-F019-4C85-B794-268C334D8086}">
      <dgm:prSet/>
      <dgm:spPr/>
      <dgm:t>
        <a:bodyPr/>
        <a:lstStyle/>
        <a:p>
          <a:endParaRPr lang="pt-BR"/>
        </a:p>
      </dgm:t>
    </dgm:pt>
    <dgm:pt modelId="{5ABA9A2E-603A-475D-8525-00690CE69A64}" type="sibTrans" cxnId="{B9A4E903-F019-4C85-B794-268C334D8086}">
      <dgm:prSet/>
      <dgm:spPr/>
      <dgm:t>
        <a:bodyPr/>
        <a:lstStyle/>
        <a:p>
          <a:endParaRPr lang="pt-BR"/>
        </a:p>
      </dgm:t>
    </dgm:pt>
    <dgm:pt modelId="{EA77E2B4-5E72-40AE-A269-85711B971960}">
      <dgm:prSet phldr="0" custT="1"/>
      <dgm:spPr>
        <a:xfrm>
          <a:off x="0" y="368975"/>
          <a:ext cx="4649020" cy="4347000"/>
        </a:xfrm>
      </dgm:spPr>
      <dgm:t>
        <a:bodyPr/>
        <a:lstStyle/>
        <a:p>
          <a:r>
            <a:rPr lang="en-US" sz="14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17. Influenza (</a:t>
          </a:r>
          <a:r>
            <a:rPr lang="en-US" sz="1400" dirty="0" err="1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rotina</a:t>
          </a:r>
          <a:r>
            <a:rPr lang="en-US" sz="14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)</a:t>
          </a:r>
          <a:endParaRPr lang="en-US" sz="14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0E3EE57D-CDF5-46E8-8B91-229D11F0B761}" type="parTrans" cxnId="{7022E229-F645-4627-B10E-C7DDD92FC700}">
      <dgm:prSet/>
      <dgm:spPr/>
      <dgm:t>
        <a:bodyPr/>
        <a:lstStyle/>
        <a:p>
          <a:endParaRPr lang="pt-BR"/>
        </a:p>
      </dgm:t>
    </dgm:pt>
    <dgm:pt modelId="{7E27CD2E-8993-45C8-932C-17F50EDE379C}" type="sibTrans" cxnId="{7022E229-F645-4627-B10E-C7DDD92FC700}">
      <dgm:prSet/>
      <dgm:spPr/>
      <dgm:t>
        <a:bodyPr/>
        <a:lstStyle/>
        <a:p>
          <a:endParaRPr lang="pt-BR"/>
        </a:p>
      </dgm:t>
    </dgm:pt>
    <dgm:pt modelId="{67F1A853-FE34-401E-9323-05155BF705C8}" type="pres">
      <dgm:prSet presAssocID="{D46DE0B2-4BC1-4891-98E4-D727CBB635E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5EDD9D3-3FAC-4286-AA6E-97CCE3F030CF}" type="pres">
      <dgm:prSet presAssocID="{859F4F88-DF6A-457D-AA2F-70CC90662DA4}" presName="parentLin" presStyleCnt="0"/>
      <dgm:spPr/>
      <dgm:t>
        <a:bodyPr/>
        <a:lstStyle/>
        <a:p>
          <a:endParaRPr lang="pt-BR"/>
        </a:p>
      </dgm:t>
    </dgm:pt>
    <dgm:pt modelId="{71DF536C-557A-4810-BB2F-5AB23F697C49}" type="pres">
      <dgm:prSet presAssocID="{859F4F88-DF6A-457D-AA2F-70CC90662DA4}" presName="parentLeftMargin" presStyleLbl="node1" presStyleIdx="0" presStyleCnt="1"/>
      <dgm:spPr/>
      <dgm:t>
        <a:bodyPr/>
        <a:lstStyle/>
        <a:p>
          <a:endParaRPr lang="pt-BR"/>
        </a:p>
      </dgm:t>
    </dgm:pt>
    <dgm:pt modelId="{280A306D-6055-47D2-BC5A-F52B762A1BE3}" type="pres">
      <dgm:prSet presAssocID="{859F4F88-DF6A-457D-AA2F-70CC90662DA4}" presName="parentText" presStyleLbl="node1" presStyleIdx="0" presStyleCnt="1" custScaleY="86809" custLinFactNeighborX="-3595" custLinFactNeighborY="-3809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D91C342-6A3B-438F-8C42-54DF2F4032CE}" type="pres">
      <dgm:prSet presAssocID="{859F4F88-DF6A-457D-AA2F-70CC90662DA4}" presName="negativeSpace" presStyleCnt="0"/>
      <dgm:spPr/>
      <dgm:t>
        <a:bodyPr/>
        <a:lstStyle/>
        <a:p>
          <a:endParaRPr lang="pt-BR"/>
        </a:p>
      </dgm:t>
    </dgm:pt>
    <dgm:pt modelId="{39208703-263F-4CB1-9550-2E9B6596E78C}" type="pres">
      <dgm:prSet presAssocID="{859F4F88-DF6A-457D-AA2F-70CC90662DA4}" presName="childText" presStyleLbl="conFgAcc1" presStyleIdx="0" presStyleCnt="1" custLinFactNeighborY="-6061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</dgm:ptLst>
  <dgm:cxnLst>
    <dgm:cxn modelId="{D66BC328-86E3-4D15-ABEF-A212EEF9F688}" srcId="{859F4F88-DF6A-457D-AA2F-70CC90662DA4}" destId="{A2AA0A8E-2EAF-433E-977C-F8EE07D94598}" srcOrd="4" destOrd="0" parTransId="{7965AF61-5C36-4254-B2A0-68E8FAD6D9E1}" sibTransId="{5131FDB8-174B-40A6-833A-A28FF1FEE1C6}"/>
    <dgm:cxn modelId="{692EFA40-DAAA-4D64-821C-B619B143AD3C}" srcId="{859F4F88-DF6A-457D-AA2F-70CC90662DA4}" destId="{4CB03A88-A7D5-4733-8012-1B20C0D9DCEC}" srcOrd="1" destOrd="0" parTransId="{B00E1262-DC58-402B-A952-6E47BAD4B091}" sibTransId="{88AC77CA-E3BB-4928-822F-1BBEEC02BAD6}"/>
    <dgm:cxn modelId="{A2C37E98-EBE4-4366-B288-BC080C0DE36E}" type="presOf" srcId="{90C4F54A-8AC1-4FFD-B8CA-A59C8285944A}" destId="{39208703-263F-4CB1-9550-2E9B6596E78C}" srcOrd="0" destOrd="3" presId="urn:microsoft.com/office/officeart/2005/8/layout/list1"/>
    <dgm:cxn modelId="{34DB2A85-3554-4E26-B86C-D6807B907EDB}" srcId="{859F4F88-DF6A-457D-AA2F-70CC90662DA4}" destId="{ED9B5BB4-2683-4DD5-B68F-0DC74EEEB6A2}" srcOrd="7" destOrd="0" parTransId="{38DDFB6F-6A1B-4805-B7BB-0E3441AFCDC0}" sibTransId="{27C7E3F9-B87D-4873-95E8-FC0D4AC0C2B2}"/>
    <dgm:cxn modelId="{B9CD1028-406F-42FE-831B-066EA591820F}" type="presOf" srcId="{4FE954D0-6412-4E2F-A202-9776AA2B5727}" destId="{39208703-263F-4CB1-9550-2E9B6596E78C}" srcOrd="0" destOrd="8" presId="urn:microsoft.com/office/officeart/2005/8/layout/list1"/>
    <dgm:cxn modelId="{3BA25EDB-40D2-4F56-83C1-6B5E1469C304}" srcId="{859F4F88-DF6A-457D-AA2F-70CC90662DA4}" destId="{E51499D5-565A-4DFC-B416-7C4D0EC2E955}" srcOrd="9" destOrd="0" parTransId="{DBEE77C6-7108-40A4-8AC9-56BEE19E4082}" sibTransId="{0D9FB3F5-FA5B-4654-9EE6-63B272AA8782}"/>
    <dgm:cxn modelId="{5C6F1908-FC85-4B35-9472-5762EC8F97E9}" type="presOf" srcId="{A2AA0A8E-2EAF-433E-977C-F8EE07D94598}" destId="{39208703-263F-4CB1-9550-2E9B6596E78C}" srcOrd="0" destOrd="4" presId="urn:microsoft.com/office/officeart/2005/8/layout/list1"/>
    <dgm:cxn modelId="{4122DBD0-B602-4249-8D3B-13836DA14F65}" srcId="{859F4F88-DF6A-457D-AA2F-70CC90662DA4}" destId="{FCEA2438-647D-4D92-815F-1F4B0F410499}" srcOrd="14" destOrd="0" parTransId="{7C334256-B28B-42AC-866A-5AA7DE700B18}" sibTransId="{8986E29A-88BA-41F0-B5B4-5D00CBB8D2A3}"/>
    <dgm:cxn modelId="{B9A47D1C-959A-4D0C-A810-A95DB5CBC9B9}" type="presOf" srcId="{AD6CCC5A-D5A2-45BB-99B8-35062EF94E09}" destId="{39208703-263F-4CB1-9550-2E9B6596E78C}" srcOrd="0" destOrd="15" presId="urn:microsoft.com/office/officeart/2005/8/layout/list1"/>
    <dgm:cxn modelId="{B9A4E903-F019-4C85-B794-268C334D8086}" srcId="{859F4F88-DF6A-457D-AA2F-70CC90662DA4}" destId="{AD6CCC5A-D5A2-45BB-99B8-35062EF94E09}" srcOrd="15" destOrd="0" parTransId="{06396B83-8A86-42B3-B3CD-C84C7EC5DEFE}" sibTransId="{5ABA9A2E-603A-475D-8525-00690CE69A64}"/>
    <dgm:cxn modelId="{4A29A288-311A-4E8C-ACFD-ED3FE7625C42}" type="presOf" srcId="{68182F2C-A0AF-4C6B-A6B9-71B8BEF73883}" destId="{39208703-263F-4CB1-9550-2E9B6596E78C}" srcOrd="0" destOrd="13" presId="urn:microsoft.com/office/officeart/2005/8/layout/list1"/>
    <dgm:cxn modelId="{506521BA-2497-4439-90C9-7A553CB7B912}" srcId="{859F4F88-DF6A-457D-AA2F-70CC90662DA4}" destId="{4FE954D0-6412-4E2F-A202-9776AA2B5727}" srcOrd="8" destOrd="0" parTransId="{73CB341D-BCAB-42D4-A49D-1711E77EA44B}" sibTransId="{C7996B73-FF3A-4C40-9162-D803BA38BCB1}"/>
    <dgm:cxn modelId="{F120549B-584D-49AB-8437-724D84888BC3}" srcId="{859F4F88-DF6A-457D-AA2F-70CC90662DA4}" destId="{362A791A-649F-423F-BB7D-BE7CBA696BE4}" srcOrd="5" destOrd="0" parTransId="{AB93276E-35F9-40C6-897B-17F990BDB998}" sibTransId="{D50373B6-BD2A-47BD-86E2-BC7545388D84}"/>
    <dgm:cxn modelId="{A8FB539C-96D9-46E0-BACB-4CC8663B68CF}" type="presOf" srcId="{859F4F88-DF6A-457D-AA2F-70CC90662DA4}" destId="{71DF536C-557A-4810-BB2F-5AB23F697C49}" srcOrd="0" destOrd="0" presId="urn:microsoft.com/office/officeart/2005/8/layout/list1"/>
    <dgm:cxn modelId="{4B595EF3-6159-471A-B3AB-2737B6837EAC}" type="presOf" srcId="{EA77E2B4-5E72-40AE-A269-85711B971960}" destId="{39208703-263F-4CB1-9550-2E9B6596E78C}" srcOrd="0" destOrd="16" presId="urn:microsoft.com/office/officeart/2005/8/layout/list1"/>
    <dgm:cxn modelId="{7022E229-F645-4627-B10E-C7DDD92FC700}" srcId="{859F4F88-DF6A-457D-AA2F-70CC90662DA4}" destId="{EA77E2B4-5E72-40AE-A269-85711B971960}" srcOrd="16" destOrd="0" parTransId="{0E3EE57D-CDF5-46E8-8B91-229D11F0B761}" sibTransId="{7E27CD2E-8993-45C8-932C-17F50EDE379C}"/>
    <dgm:cxn modelId="{4552075D-9F8E-43E5-A81F-92274D1415A7}" type="presOf" srcId="{FCEA2438-647D-4D92-815F-1F4B0F410499}" destId="{39208703-263F-4CB1-9550-2E9B6596E78C}" srcOrd="0" destOrd="14" presId="urn:microsoft.com/office/officeart/2005/8/layout/list1"/>
    <dgm:cxn modelId="{92F1610E-C234-44A5-9059-F35F6A1A23D2}" srcId="{859F4F88-DF6A-457D-AA2F-70CC90662DA4}" destId="{68182F2C-A0AF-4C6B-A6B9-71B8BEF73883}" srcOrd="13" destOrd="0" parTransId="{8BBDEBB6-DC72-4806-BFCF-FF7B2263A014}" sibTransId="{7ADDB37D-0163-45F3-BDE8-9A4B95C34037}"/>
    <dgm:cxn modelId="{3C659F41-78CA-4866-A592-6FA730E2B3AE}" type="presOf" srcId="{EBB15118-6618-4097-BCD7-A2108C1F3C77}" destId="{39208703-263F-4CB1-9550-2E9B6596E78C}" srcOrd="0" destOrd="12" presId="urn:microsoft.com/office/officeart/2005/8/layout/list1"/>
    <dgm:cxn modelId="{714D8F63-CC4D-4A60-B984-DFEEDC523833}" srcId="{859F4F88-DF6A-457D-AA2F-70CC90662DA4}" destId="{6EC503FF-16F5-4AC8-8898-7F89DD03C644}" srcOrd="2" destOrd="0" parTransId="{DF9E2168-D406-4129-8AB3-6FF09C7DCC6F}" sibTransId="{4343386F-C254-4EEB-A927-6D92620EEB13}"/>
    <dgm:cxn modelId="{56B8DA24-175D-4F16-AA3B-5E7C7F8E13F6}" type="presOf" srcId="{CD697B38-3AAB-414C-89C9-C5508F059D35}" destId="{39208703-263F-4CB1-9550-2E9B6596E78C}" srcOrd="0" destOrd="10" presId="urn:microsoft.com/office/officeart/2005/8/layout/list1"/>
    <dgm:cxn modelId="{A1B62428-2CEE-4F18-9FFE-BAAC606F9598}" type="presOf" srcId="{9A46F545-BBC4-4EC1-A607-86665D6904F0}" destId="{39208703-263F-4CB1-9550-2E9B6596E78C}" srcOrd="0" destOrd="11" presId="urn:microsoft.com/office/officeart/2005/8/layout/list1"/>
    <dgm:cxn modelId="{6C48B9EA-0D80-4F3B-8AFC-1CDCAF43D75D}" type="presOf" srcId="{6EC503FF-16F5-4AC8-8898-7F89DD03C644}" destId="{39208703-263F-4CB1-9550-2E9B6596E78C}" srcOrd="0" destOrd="2" presId="urn:microsoft.com/office/officeart/2005/8/layout/list1"/>
    <dgm:cxn modelId="{4D477CBA-CEB7-40F5-B0EE-5B88ACE63399}" srcId="{859F4F88-DF6A-457D-AA2F-70CC90662DA4}" destId="{9A46F545-BBC4-4EC1-A607-86665D6904F0}" srcOrd="11" destOrd="0" parTransId="{D175DB96-A662-40EA-99D8-A65D70C07759}" sibTransId="{82BB9E1B-9EC3-4C65-81D5-F35AFCBADDD5}"/>
    <dgm:cxn modelId="{207A0562-48B5-405E-9D0D-B8F1578CEFDE}" srcId="{859F4F88-DF6A-457D-AA2F-70CC90662DA4}" destId="{521CBE30-771F-4645-A4FF-C05E4EC75FD4}" srcOrd="0" destOrd="0" parTransId="{E71AAA6A-1E7A-4736-BCB9-366A3435FE19}" sibTransId="{DFBA772F-B4DF-4911-9DAE-D3E20D33A204}"/>
    <dgm:cxn modelId="{F0E5B8B6-B16E-41F1-A9B9-8A326DEBD350}" type="presOf" srcId="{504F2AC2-2BFF-4E24-A8B0-FBB9E18421DD}" destId="{39208703-263F-4CB1-9550-2E9B6596E78C}" srcOrd="0" destOrd="6" presId="urn:microsoft.com/office/officeart/2005/8/layout/list1"/>
    <dgm:cxn modelId="{39BDBF6B-8639-4204-B05A-71F47020CCBA}" type="presOf" srcId="{ED9B5BB4-2683-4DD5-B68F-0DC74EEEB6A2}" destId="{39208703-263F-4CB1-9550-2E9B6596E78C}" srcOrd="0" destOrd="7" presId="urn:microsoft.com/office/officeart/2005/8/layout/list1"/>
    <dgm:cxn modelId="{53713B66-F547-4F71-BD86-3B4F7924A2B4}" srcId="{859F4F88-DF6A-457D-AA2F-70CC90662DA4}" destId="{504F2AC2-2BFF-4E24-A8B0-FBB9E18421DD}" srcOrd="6" destOrd="0" parTransId="{81ADF3D7-D5FE-4E14-8D40-98938DD2EB88}" sibTransId="{941DFAC3-5951-4E10-BAFB-DD64C34DC094}"/>
    <dgm:cxn modelId="{63EE6387-AD77-4F1B-A715-D106DD916467}" type="presOf" srcId="{521CBE30-771F-4645-A4FF-C05E4EC75FD4}" destId="{39208703-263F-4CB1-9550-2E9B6596E78C}" srcOrd="0" destOrd="0" presId="urn:microsoft.com/office/officeart/2005/8/layout/list1"/>
    <dgm:cxn modelId="{96DE7EFD-8BBC-401A-BDEF-6ADFBA9FBC0D}" srcId="{D46DE0B2-4BC1-4891-98E4-D727CBB635ED}" destId="{859F4F88-DF6A-457D-AA2F-70CC90662DA4}" srcOrd="0" destOrd="0" parTransId="{4C2AF717-2067-4BA4-AD0D-BC516BC52E11}" sibTransId="{36DC9B6B-4AA4-4688-9674-E4FA72F91840}"/>
    <dgm:cxn modelId="{361A9F5E-637B-4DA7-8155-CCFDD27F322A}" type="presOf" srcId="{859F4F88-DF6A-457D-AA2F-70CC90662DA4}" destId="{280A306D-6055-47D2-BC5A-F52B762A1BE3}" srcOrd="1" destOrd="0" presId="urn:microsoft.com/office/officeart/2005/8/layout/list1"/>
    <dgm:cxn modelId="{565A4C80-FF4B-46D4-BA7A-0533F8F4115C}" srcId="{859F4F88-DF6A-457D-AA2F-70CC90662DA4}" destId="{CD697B38-3AAB-414C-89C9-C5508F059D35}" srcOrd="10" destOrd="0" parTransId="{FD5B402C-CD7D-4B14-A7C3-3B919C12B025}" sibTransId="{E5D75CFF-96EB-40EA-88A2-45B487036AB3}"/>
    <dgm:cxn modelId="{E5C4C204-1D89-44AA-84EB-3E42BEE186C4}" type="presOf" srcId="{362A791A-649F-423F-BB7D-BE7CBA696BE4}" destId="{39208703-263F-4CB1-9550-2E9B6596E78C}" srcOrd="0" destOrd="5" presId="urn:microsoft.com/office/officeart/2005/8/layout/list1"/>
    <dgm:cxn modelId="{DE056437-121C-431B-B555-E68FB511892D}" srcId="{859F4F88-DF6A-457D-AA2F-70CC90662DA4}" destId="{EBB15118-6618-4097-BCD7-A2108C1F3C77}" srcOrd="12" destOrd="0" parTransId="{9AF11620-73D9-4F9F-B807-AAFDFB006019}" sibTransId="{72203B80-63B4-4BEF-B9BB-99D408F39ECE}"/>
    <dgm:cxn modelId="{40D5E2C4-A7A8-4742-999B-E16B0D0DD60A}" type="presOf" srcId="{4CB03A88-A7D5-4733-8012-1B20C0D9DCEC}" destId="{39208703-263F-4CB1-9550-2E9B6596E78C}" srcOrd="0" destOrd="1" presId="urn:microsoft.com/office/officeart/2005/8/layout/list1"/>
    <dgm:cxn modelId="{772AD543-6D1B-47F2-B96D-3CE11C6246BE}" type="presOf" srcId="{E51499D5-565A-4DFC-B416-7C4D0EC2E955}" destId="{39208703-263F-4CB1-9550-2E9B6596E78C}" srcOrd="0" destOrd="9" presId="urn:microsoft.com/office/officeart/2005/8/layout/list1"/>
    <dgm:cxn modelId="{32ADB4C5-8058-4ACC-B1F5-E70F5D0786EF}" srcId="{859F4F88-DF6A-457D-AA2F-70CC90662DA4}" destId="{90C4F54A-8AC1-4FFD-B8CA-A59C8285944A}" srcOrd="3" destOrd="0" parTransId="{BD57D5D9-0B75-4587-A83A-3B81AD180464}" sibTransId="{0E94E2FD-C4AC-46BD-8F21-46988D939AB2}"/>
    <dgm:cxn modelId="{CB12AA1F-B1FC-4A97-B465-CF2B26050E8E}" type="presOf" srcId="{D46DE0B2-4BC1-4891-98E4-D727CBB635ED}" destId="{67F1A853-FE34-401E-9323-05155BF705C8}" srcOrd="0" destOrd="0" presId="urn:microsoft.com/office/officeart/2005/8/layout/list1"/>
    <dgm:cxn modelId="{3D17D43D-46BA-456C-89A1-938D72196D65}" type="presParOf" srcId="{67F1A853-FE34-401E-9323-05155BF705C8}" destId="{45EDD9D3-3FAC-4286-AA6E-97CCE3F030CF}" srcOrd="0" destOrd="0" presId="urn:microsoft.com/office/officeart/2005/8/layout/list1"/>
    <dgm:cxn modelId="{AD1C19E8-A848-4DF5-BEED-12A560B2CD62}" type="presParOf" srcId="{45EDD9D3-3FAC-4286-AA6E-97CCE3F030CF}" destId="{71DF536C-557A-4810-BB2F-5AB23F697C49}" srcOrd="0" destOrd="0" presId="urn:microsoft.com/office/officeart/2005/8/layout/list1"/>
    <dgm:cxn modelId="{480BA5EF-C619-4A6E-871B-ECAAF4B7BA67}" type="presParOf" srcId="{45EDD9D3-3FAC-4286-AA6E-97CCE3F030CF}" destId="{280A306D-6055-47D2-BC5A-F52B762A1BE3}" srcOrd="1" destOrd="0" presId="urn:microsoft.com/office/officeart/2005/8/layout/list1"/>
    <dgm:cxn modelId="{C381A78E-77A8-4E6A-AF55-4522DA8F6191}" type="presParOf" srcId="{67F1A853-FE34-401E-9323-05155BF705C8}" destId="{2D91C342-6A3B-438F-8C42-54DF2F4032CE}" srcOrd="1" destOrd="0" presId="urn:microsoft.com/office/officeart/2005/8/layout/list1"/>
    <dgm:cxn modelId="{CE329EA9-6BE7-4DA8-81E3-4B6E337F9EC8}" type="presParOf" srcId="{67F1A853-FE34-401E-9323-05155BF705C8}" destId="{39208703-263F-4CB1-9550-2E9B6596E78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6DE0B2-4BC1-4891-98E4-D727CBB635ED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9024A035-B92B-4747-A221-3BEC06B30DAB}">
      <dgm:prSet custT="1"/>
      <dgm:spPr>
        <a:xfrm>
          <a:off x="0" y="3540206"/>
          <a:ext cx="4359987" cy="1105650"/>
        </a:xfrm>
        <a:prstGeom prst="rect">
          <a:avLst/>
        </a:prstGeom>
      </dgm:spPr>
      <dgm:t>
        <a:bodyPr/>
        <a:lstStyle/>
        <a:p>
          <a:pPr marL="0" lvl="1" indent="0" defTabSz="533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16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3.dTpa</a:t>
          </a:r>
          <a:endParaRPr lang="en-US" sz="16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3E88C71B-FB96-4729-B532-54FB526972F6}" type="parTrans" cxnId="{CBCD33AD-B538-4214-A9BD-5C9EA8EBC48A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70AA72C-5E9A-4CED-93A0-7A88BBE82D0A}" type="sibTrans" cxnId="{CBCD33AD-B538-4214-A9BD-5C9EA8EBC48A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55384E8-DAD8-4AEC-BE77-DB84EF443403}">
      <dgm:prSet phldr="0" custT="1"/>
      <dgm:spPr>
        <a:xfrm>
          <a:off x="0" y="251920"/>
          <a:ext cx="4359987" cy="1474200"/>
        </a:xfrm>
        <a:prstGeom prst="rect">
          <a:avLst/>
        </a:prstGeom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6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1.Hepatite B </a:t>
          </a:r>
          <a:endParaRPr lang="en-US" sz="16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8813AB9B-1D46-40E2-8289-86563B7C75F9}" type="parTrans" cxnId="{707CCDF7-5C41-488E-B149-00C83D65463E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34840D3-A06D-4EB9-AFE5-44525532E8C8}" type="sibTrans" cxnId="{707CCDF7-5C41-488E-B149-00C83D65463E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CAB1821-1793-4F1B-AC7A-83F474DCE0EC}">
      <dgm:prSet phldr="0" custT="1"/>
      <dgm:spPr>
        <a:xfrm>
          <a:off x="0" y="251920"/>
          <a:ext cx="4359987" cy="1474200"/>
        </a:xfrm>
        <a:prstGeom prst="rect">
          <a:avLst/>
        </a:prstGeom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6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2.dT  (Difteria e tétano)</a:t>
          </a:r>
          <a:endParaRPr lang="en-US" sz="16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88501230-88BF-4896-928A-A994646E0409}" type="parTrans" cxnId="{B01FC0BD-B2D3-4255-8588-B9244F18B650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EC03063-BDBD-4C3C-BEC2-A62FFB15E0E8}" type="sibTrans" cxnId="{B01FC0BD-B2D3-4255-8588-B9244F18B650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6C1DCE4-4766-4D98-99A2-8F4C07004E26}">
      <dgm:prSet phldr="0" custT="1"/>
      <dgm:spPr>
        <a:xfrm>
          <a:off x="0" y="251920"/>
          <a:ext cx="4359987" cy="1474200"/>
        </a:xfrm>
        <a:prstGeom prst="rect">
          <a:avLst/>
        </a:prstGeom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6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3.Febre amarela</a:t>
          </a:r>
          <a:endParaRPr lang="en-US" sz="16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A3D425A0-B6E7-48BD-8295-45C455A9A3C7}" type="parTrans" cxnId="{6CDBFD7A-2308-4D4D-AD52-D0BF26F8AB51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B4EDAB9-5522-488D-A6A4-3736D2DE15DB}" type="sibTrans" cxnId="{6CDBFD7A-2308-4D4D-AD52-D0BF26F8AB51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2716B39-0EA6-47CE-BCA1-CE68EA988182}">
      <dgm:prSet phldr="0" custT="1"/>
      <dgm:spPr>
        <a:xfrm>
          <a:off x="0" y="251920"/>
          <a:ext cx="4359987" cy="1474200"/>
        </a:xfrm>
        <a:prstGeom prst="rect">
          <a:avLst/>
        </a:prstGeom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6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4.Tríplice viral</a:t>
          </a:r>
          <a:endParaRPr lang="en-US" sz="16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66EC7954-B618-4688-A54C-C526486C8A9A}" type="parTrans" cxnId="{E89E6FCF-46DC-4A35-9DAE-D80F7143FD67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934C4D-2C72-4375-946D-C36DC02D3C87}" type="sibTrans" cxnId="{E89E6FCF-46DC-4A35-9DAE-D80F7143FD67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B96466-7974-43CA-BF8E-3D9B01D56CA1}">
      <dgm:prSet phldr="0" custT="1"/>
      <dgm:spPr>
        <a:xfrm>
          <a:off x="0" y="251920"/>
          <a:ext cx="4359987" cy="1474200"/>
        </a:xfrm>
        <a:prstGeom prst="rect">
          <a:avLst/>
        </a:prstGeom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6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5.HPV</a:t>
          </a:r>
          <a:endParaRPr lang="en-US" sz="16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4E7895F6-958B-4873-A829-6E25E9303A86}" type="parTrans" cxnId="{B17C4E6F-35B5-4944-AA1E-530AC9A88F54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E4F1EA4-A663-4B1C-AB52-6EF4A0FA408A}" type="sibTrans" cxnId="{B17C4E6F-35B5-4944-AA1E-530AC9A88F54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0119D3B-CC64-4168-BDE6-FF66CBC7B438}">
      <dgm:prSet phldr="0" custT="1"/>
      <dgm:spPr>
        <a:xfrm>
          <a:off x="0" y="251920"/>
          <a:ext cx="4359987" cy="1474200"/>
        </a:xfrm>
        <a:prstGeom prst="rect">
          <a:avLst/>
        </a:prstGeom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6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6.Meningocócica ACWY</a:t>
          </a:r>
          <a:endParaRPr lang="en-US" sz="16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B0F1C496-445A-4334-B0E6-5DD9121CF274}" type="parTrans" cxnId="{342E871C-D374-4E09-A3FC-F6384D40C768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8CA4023-E77B-4522-94BC-3E97015794A5}" type="sibTrans" cxnId="{342E871C-D374-4E09-A3FC-F6384D40C768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F2B2CF8-6492-4252-B355-CEFBC52846B6}">
      <dgm:prSet phldr="0" custT="1"/>
      <dgm:spPr>
        <a:xfrm>
          <a:off x="217999" y="1796320"/>
          <a:ext cx="3051990" cy="383760"/>
        </a:xfrm>
        <a:prstGeom prst="roundRect">
          <a:avLst/>
        </a:prstGeom>
      </dgm:spPr>
      <dgm:t>
        <a:bodyPr/>
        <a:lstStyle/>
        <a:p>
          <a:pPr>
            <a:defRPr b="1"/>
          </a:pPr>
          <a:r>
            <a:rPr lang="pt-BR" sz="1800" b="1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Adulto e Idoso</a:t>
          </a:r>
          <a:endParaRPr lang="en-US" sz="1800" b="1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B0E23D6A-6551-491B-AF8E-EBE0D86E332A}" type="parTrans" cxnId="{9B436A64-EE7E-47A4-B9BB-809ABB9EF1EF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9EADC06-C92E-4F15-8623-FE39C0905D35}" type="sibTrans" cxnId="{9B436A64-EE7E-47A4-B9BB-809ABB9EF1EF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82CB2ED-45DB-47F2-AA4B-347D73B14336}">
      <dgm:prSet phldr="0" custT="1"/>
      <dgm:spPr>
        <a:xfrm>
          <a:off x="0" y="1988200"/>
          <a:ext cx="4359987" cy="1289925"/>
        </a:xfrm>
        <a:prstGeom prst="rect">
          <a:avLst/>
        </a:prstGeom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6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1.Pneumocócica 23 valente (acamados, asilados, indígenas)</a:t>
          </a:r>
          <a:endParaRPr lang="en-US" sz="16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9A976167-E113-4AF8-BB6D-AE30D2EC6179}" type="parTrans" cxnId="{D8F6A8BF-7457-4C45-A567-08D4B2D7A176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F7FF5F7-1CEC-4BE8-BF83-2F17C4F700B5}" type="sibTrans" cxnId="{D8F6A8BF-7457-4C45-A567-08D4B2D7A176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5B64762-FE42-4EF8-B10A-89AFE57F0D62}">
      <dgm:prSet phldr="0" custT="1"/>
      <dgm:spPr>
        <a:xfrm>
          <a:off x="0" y="1988200"/>
          <a:ext cx="4359987" cy="1289925"/>
        </a:xfrm>
        <a:prstGeom prst="rect">
          <a:avLst/>
        </a:prstGeom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6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2.dT</a:t>
          </a:r>
          <a:endParaRPr lang="en-US" sz="16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192FD1C5-17D5-4B5E-A8BB-7B23C35740D5}" type="parTrans" cxnId="{CEFB3571-DD87-4743-919F-38B9DE0A185A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FC12461-1F5B-4A8F-BE2D-6C3B05277588}" type="sibTrans" cxnId="{CEFB3571-DD87-4743-919F-38B9DE0A185A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9E1C10B-19BA-4ECD-AE4D-8EF8276C0D8F}">
      <dgm:prSet phldr="0" custT="1"/>
      <dgm:spPr>
        <a:xfrm>
          <a:off x="0" y="1988200"/>
          <a:ext cx="4359987" cy="1289925"/>
        </a:xfrm>
        <a:prstGeom prst="rect">
          <a:avLst/>
        </a:prstGeom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60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3.Febre amarela (avaliar com precaução)</a:t>
          </a:r>
          <a:endParaRPr lang="en-US" sz="160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F2CC59DF-C186-4C12-ABED-9F9D0F6ACCBC}" type="parTrans" cxnId="{0FB4CC40-D2B0-4C27-8CE2-6F45B0268569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8B7AC94-5DAB-48C9-8AF7-041F023B2207}" type="sibTrans" cxnId="{0FB4CC40-D2B0-4C27-8CE2-6F45B0268569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3CDC791-6C3F-46B5-9578-76569B00E69B}">
      <dgm:prSet phldr="0" custT="1"/>
      <dgm:spPr>
        <a:xfrm>
          <a:off x="0" y="1988200"/>
          <a:ext cx="4359987" cy="1289925"/>
        </a:xfrm>
        <a:prstGeom prst="rect">
          <a:avLst/>
        </a:prstGeom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6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4.Hepatite B</a:t>
          </a:r>
          <a:endParaRPr lang="en-US" sz="16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6DB8A744-832D-4D7C-B338-A7E426BBD092}" type="parTrans" cxnId="{DDBD9FA5-9AA9-4FD4-B2AF-CECA7566483E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B6F256A-1F40-4A4B-BDB7-85BE888E1298}" type="sibTrans" cxnId="{DDBD9FA5-9AA9-4FD4-B2AF-CECA7566483E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1D67C85-8B5A-44B9-A8DD-D0FFE2CE05D7}">
      <dgm:prSet phldr="0" custT="1"/>
      <dgm:spPr>
        <a:xfrm>
          <a:off x="217999" y="3348326"/>
          <a:ext cx="3051990" cy="383760"/>
        </a:xfrm>
        <a:prstGeom prst="roundRect">
          <a:avLst/>
        </a:prstGeom>
      </dgm:spPr>
      <dgm:t>
        <a:bodyPr/>
        <a:lstStyle/>
        <a:p>
          <a:pPr>
            <a:defRPr b="1"/>
          </a:pPr>
          <a:r>
            <a:rPr lang="pt-BR" sz="1800" b="1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Gestante</a:t>
          </a:r>
          <a:endParaRPr lang="en-US" sz="1800" b="1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2EF30B8E-0DC4-4B0F-A557-BC3803238798}" type="parTrans" cxnId="{0C63F411-6C8D-4BC1-8A1E-1522817AC60C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66E57D2-F702-4293-BDFA-DB0B6B88E702}" type="sibTrans" cxnId="{0C63F411-6C8D-4BC1-8A1E-1522817AC60C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8E5CEAA-4D96-4493-8FE8-FD63FEDD9D04}">
      <dgm:prSet phldr="0" custT="1"/>
      <dgm:spPr>
        <a:xfrm>
          <a:off x="0" y="3540206"/>
          <a:ext cx="4359987" cy="1105650"/>
        </a:xfrm>
        <a:prstGeom prst="rect">
          <a:avLst/>
        </a:prstGeom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60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1. Hepatite B</a:t>
          </a:r>
          <a:endParaRPr lang="en-US" sz="16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7B96B058-EC2A-45C9-8944-C6E7DF1D2785}" type="parTrans" cxnId="{89E31BEF-9B16-4BE0-927E-A60D12D19AD6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48B198B-BD73-4053-8425-1963C5A58326}" type="sibTrans" cxnId="{89E31BEF-9B16-4BE0-927E-A60D12D19AD6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B971AF8-FEEA-4338-ABAC-D0723187B452}">
      <dgm:prSet phldr="0" custT="1"/>
      <dgm:spPr>
        <a:xfrm>
          <a:off x="0" y="3540206"/>
          <a:ext cx="4359987" cy="1105650"/>
        </a:xfrm>
        <a:prstGeom prst="rect">
          <a:avLst/>
        </a:prstGeom>
      </dgm:spPr>
      <dgm:t>
        <a:bodyPr/>
        <a:lstStyle/>
        <a:p>
          <a:pPr marL="0" lvl="1" indent="0" defTabSz="533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pt-BR" sz="160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2.dT</a:t>
          </a:r>
          <a:endParaRPr lang="en-US" sz="16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75DED974-39FF-43DB-BC6F-B9EC79C486C1}" type="parTrans" cxnId="{C8DEA747-6110-4FD4-89D0-B853E4F0A565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3F8D4CD-8371-4CDA-A9E1-AB8636907B3D}" type="sibTrans" cxnId="{C8DEA747-6110-4FD4-89D0-B853E4F0A565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922C915-0502-48DA-A680-91E8B9E1F38B}">
      <dgm:prSet phldr="0" custT="1"/>
      <dgm:spPr>
        <a:xfrm>
          <a:off x="217999" y="60040"/>
          <a:ext cx="3051990" cy="383760"/>
        </a:xfrm>
        <a:prstGeom prst="roundRect">
          <a:avLst/>
        </a:prstGeom>
      </dgm:spPr>
      <dgm:t>
        <a:bodyPr/>
        <a:lstStyle/>
        <a:p>
          <a:pPr>
            <a:defRPr b="1"/>
          </a:pPr>
          <a:r>
            <a:rPr lang="pt-BR" sz="1800" b="1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Adolescente</a:t>
          </a:r>
          <a:endParaRPr lang="en-US" sz="1800" b="1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A70DB30A-D071-405F-9151-8D734B858880}" type="sibTrans" cxnId="{5C6472C4-6342-4C33-A73D-D742B2E020BB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9E54DF8-193B-44D8-BEEB-64EEB6143286}" type="parTrans" cxnId="{5C6472C4-6342-4C33-A73D-D742B2E020BB}">
      <dgm:prSet/>
      <dgm:spPr/>
      <dgm:t>
        <a:bodyPr/>
        <a:lstStyle/>
        <a:p>
          <a:endParaRPr lang="pt-B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297A9B7-9465-480A-A6BF-06B643254E7F}">
      <dgm:prSet phldr="0" custT="1"/>
      <dgm:spPr>
        <a:xfrm>
          <a:off x="0" y="1988200"/>
          <a:ext cx="4359987" cy="1289925"/>
        </a:xfrm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5.Influenza (</a:t>
          </a:r>
          <a:r>
            <a:rPr lang="en-US" sz="1600" dirty="0" err="1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rotina</a:t>
          </a:r>
          <a:r>
            <a:rPr lang="en-US" sz="16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)</a:t>
          </a:r>
          <a:endParaRPr lang="en-US" sz="16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86A64DB6-1CC1-4B79-ABF2-6C219E7AE0BE}" type="parTrans" cxnId="{88B92072-FC27-469D-8EAB-33974C53B599}">
      <dgm:prSet/>
      <dgm:spPr/>
      <dgm:t>
        <a:bodyPr/>
        <a:lstStyle/>
        <a:p>
          <a:endParaRPr lang="pt-BR"/>
        </a:p>
      </dgm:t>
    </dgm:pt>
    <dgm:pt modelId="{B384075F-BA81-4425-84FA-B3482640908F}" type="sibTrans" cxnId="{88B92072-FC27-469D-8EAB-33974C53B599}">
      <dgm:prSet/>
      <dgm:spPr/>
      <dgm:t>
        <a:bodyPr/>
        <a:lstStyle/>
        <a:p>
          <a:endParaRPr lang="pt-BR"/>
        </a:p>
      </dgm:t>
    </dgm:pt>
    <dgm:pt modelId="{F7502CE3-4773-4BB7-8E9F-7AB9EBB42936}">
      <dgm:prSet custT="1"/>
      <dgm:spPr>
        <a:xfrm>
          <a:off x="0" y="3540206"/>
          <a:ext cx="4359987" cy="1105650"/>
        </a:xfrm>
      </dgm:spPr>
      <dgm:t>
        <a:bodyPr/>
        <a:lstStyle/>
        <a:p>
          <a:pPr marL="0" lvl="1" indent="0" defTabSz="533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en-US" sz="16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4.Influenza (</a:t>
          </a:r>
          <a:r>
            <a:rPr lang="en-US" sz="1600" dirty="0" err="1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rotina</a:t>
          </a:r>
          <a:r>
            <a:rPr lang="en-US" sz="16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)</a:t>
          </a:r>
          <a:endParaRPr lang="en-US" sz="16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726DF2FF-0DC9-4B58-80BE-A9CD566E0269}" type="parTrans" cxnId="{D626D12A-CF50-4255-95B0-33697A53A6B1}">
      <dgm:prSet/>
      <dgm:spPr/>
      <dgm:t>
        <a:bodyPr/>
        <a:lstStyle/>
        <a:p>
          <a:endParaRPr lang="pt-BR"/>
        </a:p>
      </dgm:t>
    </dgm:pt>
    <dgm:pt modelId="{F6219E96-FCBB-4FA6-91E4-A7EF06161703}" type="sibTrans" cxnId="{D626D12A-CF50-4255-95B0-33697A53A6B1}">
      <dgm:prSet/>
      <dgm:spPr/>
      <dgm:t>
        <a:bodyPr/>
        <a:lstStyle/>
        <a:p>
          <a:endParaRPr lang="pt-BR"/>
        </a:p>
      </dgm:t>
    </dgm:pt>
    <dgm:pt modelId="{0B3E32A5-CB15-48E3-BE5B-25C8257DFCC8}">
      <dgm:prSet phldr="0" custT="1"/>
      <dgm:spPr>
        <a:xfrm>
          <a:off x="0" y="1988200"/>
          <a:ext cx="4359987" cy="1289925"/>
        </a:xfrm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6.COVID-19 (a </a:t>
          </a:r>
          <a:r>
            <a:rPr lang="en-US" sz="1600" dirty="0" err="1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partir</a:t>
          </a:r>
          <a:r>
            <a:rPr lang="en-US" sz="16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de 60 </a:t>
          </a:r>
          <a:r>
            <a:rPr lang="en-US" sz="1600" dirty="0" err="1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anosde</a:t>
          </a:r>
          <a:r>
            <a:rPr lang="en-US" sz="16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600" dirty="0" err="1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idade</a:t>
          </a:r>
          <a:r>
            <a:rPr lang="en-US" sz="16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)</a:t>
          </a:r>
          <a:endParaRPr lang="en-US" sz="16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F80CEA44-A50E-48AD-A042-DB7FF40C8487}" type="parTrans" cxnId="{36949250-3221-4E01-8EBC-B923ECA24106}">
      <dgm:prSet/>
      <dgm:spPr/>
      <dgm:t>
        <a:bodyPr/>
        <a:lstStyle/>
        <a:p>
          <a:endParaRPr lang="pt-BR"/>
        </a:p>
      </dgm:t>
    </dgm:pt>
    <dgm:pt modelId="{D7149F7A-65DC-41A4-96D4-1308AF2F140E}" type="sibTrans" cxnId="{36949250-3221-4E01-8EBC-B923ECA24106}">
      <dgm:prSet/>
      <dgm:spPr/>
      <dgm:t>
        <a:bodyPr/>
        <a:lstStyle/>
        <a:p>
          <a:endParaRPr lang="pt-BR"/>
        </a:p>
      </dgm:t>
    </dgm:pt>
    <dgm:pt modelId="{8F5A5233-AB16-4E10-A29D-0842139AE9A5}">
      <dgm:prSet custT="1"/>
      <dgm:spPr>
        <a:xfrm>
          <a:off x="0" y="3540206"/>
          <a:ext cx="4359987" cy="1105650"/>
        </a:xfrm>
      </dgm:spPr>
      <dgm:t>
        <a:bodyPr/>
        <a:lstStyle/>
        <a:p>
          <a:pPr marL="0" lvl="1" indent="0" defTabSz="533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endParaRPr lang="en-US" sz="16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3C776C63-FE75-4B6C-A205-9D983B3F784B}" type="parTrans" cxnId="{7F1539F0-48C6-4256-8E37-F19A7D8B53B3}">
      <dgm:prSet/>
      <dgm:spPr/>
      <dgm:t>
        <a:bodyPr/>
        <a:lstStyle/>
        <a:p>
          <a:endParaRPr lang="pt-BR"/>
        </a:p>
      </dgm:t>
    </dgm:pt>
    <dgm:pt modelId="{7169A51A-217B-4974-A12D-7F40CCE27692}" type="sibTrans" cxnId="{7F1539F0-48C6-4256-8E37-F19A7D8B53B3}">
      <dgm:prSet/>
      <dgm:spPr/>
      <dgm:t>
        <a:bodyPr/>
        <a:lstStyle/>
        <a:p>
          <a:endParaRPr lang="pt-BR"/>
        </a:p>
      </dgm:t>
    </dgm:pt>
    <dgm:pt modelId="{F159113F-7EE8-4FCC-BA02-82A2CEDDDAD0}">
      <dgm:prSet custT="1"/>
      <dgm:spPr>
        <a:xfrm>
          <a:off x="0" y="3540206"/>
          <a:ext cx="4359987" cy="1105650"/>
        </a:xfrm>
      </dgm:spPr>
      <dgm:t>
        <a:bodyPr/>
        <a:lstStyle/>
        <a:p>
          <a:pPr marL="0" lvl="1" indent="0" defTabSz="533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en-US" sz="16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5.COVID-19</a:t>
          </a:r>
          <a:endParaRPr lang="en-US" sz="16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9533892D-0593-430F-96B5-49B96BD64F3A}" type="parTrans" cxnId="{22C99F03-BB89-47D9-BBAD-F6751985C14B}">
      <dgm:prSet/>
      <dgm:spPr/>
      <dgm:t>
        <a:bodyPr/>
        <a:lstStyle/>
        <a:p>
          <a:endParaRPr lang="pt-BR"/>
        </a:p>
      </dgm:t>
    </dgm:pt>
    <dgm:pt modelId="{E1F9882E-2824-48F5-A6BD-BAC38C3F31DB}" type="sibTrans" cxnId="{22C99F03-BB89-47D9-BBAD-F6751985C14B}">
      <dgm:prSet/>
      <dgm:spPr/>
      <dgm:t>
        <a:bodyPr/>
        <a:lstStyle/>
        <a:p>
          <a:endParaRPr lang="pt-BR"/>
        </a:p>
      </dgm:t>
    </dgm:pt>
    <dgm:pt modelId="{67F1A853-FE34-401E-9323-05155BF705C8}" type="pres">
      <dgm:prSet presAssocID="{D46DE0B2-4BC1-4891-98E4-D727CBB635E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5040B60-4BEF-44A4-AC15-9F3FC61D007B}" type="pres">
      <dgm:prSet presAssocID="{9922C915-0502-48DA-A680-91E8B9E1F38B}" presName="parentLin" presStyleCnt="0"/>
      <dgm:spPr/>
      <dgm:t>
        <a:bodyPr/>
        <a:lstStyle/>
        <a:p>
          <a:endParaRPr lang="pt-BR"/>
        </a:p>
      </dgm:t>
    </dgm:pt>
    <dgm:pt modelId="{3C59AA95-F651-4454-BDF2-6854897F60CF}" type="pres">
      <dgm:prSet presAssocID="{9922C915-0502-48DA-A680-91E8B9E1F38B}" presName="parentLeftMargin" presStyleLbl="node1" presStyleIdx="0" presStyleCnt="3"/>
      <dgm:spPr/>
      <dgm:t>
        <a:bodyPr/>
        <a:lstStyle/>
        <a:p>
          <a:endParaRPr lang="pt-BR"/>
        </a:p>
      </dgm:t>
    </dgm:pt>
    <dgm:pt modelId="{6BFB31AC-0C67-4064-A1B8-DEC6D644FCCD}" type="pres">
      <dgm:prSet presAssocID="{9922C915-0502-48DA-A680-91E8B9E1F38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B48E5BB-0855-4C0F-957E-8B0B5059C47F}" type="pres">
      <dgm:prSet presAssocID="{9922C915-0502-48DA-A680-91E8B9E1F38B}" presName="negativeSpace" presStyleCnt="0"/>
      <dgm:spPr/>
      <dgm:t>
        <a:bodyPr/>
        <a:lstStyle/>
        <a:p>
          <a:endParaRPr lang="pt-BR"/>
        </a:p>
      </dgm:t>
    </dgm:pt>
    <dgm:pt modelId="{ECE72363-E5A7-4347-B480-3D9E84C5535B}" type="pres">
      <dgm:prSet presAssocID="{9922C915-0502-48DA-A680-91E8B9E1F38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8C3FA75-E381-4660-A00D-9F3B8910535B}" type="pres">
      <dgm:prSet presAssocID="{A70DB30A-D071-405F-9151-8D734B858880}" presName="spaceBetweenRectangles" presStyleCnt="0"/>
      <dgm:spPr/>
      <dgm:t>
        <a:bodyPr/>
        <a:lstStyle/>
        <a:p>
          <a:endParaRPr lang="pt-BR"/>
        </a:p>
      </dgm:t>
    </dgm:pt>
    <dgm:pt modelId="{22D753B6-CE31-4E4E-9EBD-AFF7F8EF837F}" type="pres">
      <dgm:prSet presAssocID="{BF2B2CF8-6492-4252-B355-CEFBC52846B6}" presName="parentLin" presStyleCnt="0"/>
      <dgm:spPr/>
      <dgm:t>
        <a:bodyPr/>
        <a:lstStyle/>
        <a:p>
          <a:endParaRPr lang="pt-BR"/>
        </a:p>
      </dgm:t>
    </dgm:pt>
    <dgm:pt modelId="{DC79E271-579E-4C3C-AE0A-16B71FE6F2E8}" type="pres">
      <dgm:prSet presAssocID="{BF2B2CF8-6492-4252-B355-CEFBC52846B6}" presName="parentLeftMargin" presStyleLbl="node1" presStyleIdx="0" presStyleCnt="3"/>
      <dgm:spPr/>
      <dgm:t>
        <a:bodyPr/>
        <a:lstStyle/>
        <a:p>
          <a:endParaRPr lang="pt-BR"/>
        </a:p>
      </dgm:t>
    </dgm:pt>
    <dgm:pt modelId="{3DA6C99A-3B86-4CCD-A86C-B02431CA61A6}" type="pres">
      <dgm:prSet presAssocID="{BF2B2CF8-6492-4252-B355-CEFBC52846B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B7A0C0D-FF2A-4C7B-8C81-23B6161A65B6}" type="pres">
      <dgm:prSet presAssocID="{BF2B2CF8-6492-4252-B355-CEFBC52846B6}" presName="negativeSpace" presStyleCnt="0"/>
      <dgm:spPr/>
      <dgm:t>
        <a:bodyPr/>
        <a:lstStyle/>
        <a:p>
          <a:endParaRPr lang="pt-BR"/>
        </a:p>
      </dgm:t>
    </dgm:pt>
    <dgm:pt modelId="{C627A625-0129-4735-B467-F9A314EA5074}" type="pres">
      <dgm:prSet presAssocID="{BF2B2CF8-6492-4252-B355-CEFBC52846B6}" presName="childText" presStyleLbl="conFgAcc1" presStyleIdx="1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7CFE53A3-C41F-4ECE-B232-A36FCA35E8DA}" type="pres">
      <dgm:prSet presAssocID="{69EADC06-C92E-4F15-8623-FE39C0905D35}" presName="spaceBetweenRectangles" presStyleCnt="0"/>
      <dgm:spPr/>
      <dgm:t>
        <a:bodyPr/>
        <a:lstStyle/>
        <a:p>
          <a:endParaRPr lang="pt-BR"/>
        </a:p>
      </dgm:t>
    </dgm:pt>
    <dgm:pt modelId="{13130BF3-8622-4E3F-8D8F-8CD8941108ED}" type="pres">
      <dgm:prSet presAssocID="{11D67C85-8B5A-44B9-A8DD-D0FFE2CE05D7}" presName="parentLin" presStyleCnt="0"/>
      <dgm:spPr/>
      <dgm:t>
        <a:bodyPr/>
        <a:lstStyle/>
        <a:p>
          <a:endParaRPr lang="pt-BR"/>
        </a:p>
      </dgm:t>
    </dgm:pt>
    <dgm:pt modelId="{88F699DC-BA73-4308-B43C-351918521C06}" type="pres">
      <dgm:prSet presAssocID="{11D67C85-8B5A-44B9-A8DD-D0FFE2CE05D7}" presName="parentLeftMargin" presStyleLbl="node1" presStyleIdx="1" presStyleCnt="3"/>
      <dgm:spPr/>
      <dgm:t>
        <a:bodyPr/>
        <a:lstStyle/>
        <a:p>
          <a:endParaRPr lang="pt-BR"/>
        </a:p>
      </dgm:t>
    </dgm:pt>
    <dgm:pt modelId="{EF8E53EE-3DDC-4DC3-8B63-31D23F2BA0B0}" type="pres">
      <dgm:prSet presAssocID="{11D67C85-8B5A-44B9-A8DD-D0FFE2CE05D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09BE9C7-EB9E-4456-A02C-3554047ADF68}" type="pres">
      <dgm:prSet presAssocID="{11D67C85-8B5A-44B9-A8DD-D0FFE2CE05D7}" presName="negativeSpace" presStyleCnt="0"/>
      <dgm:spPr/>
      <dgm:t>
        <a:bodyPr/>
        <a:lstStyle/>
        <a:p>
          <a:endParaRPr lang="pt-BR"/>
        </a:p>
      </dgm:t>
    </dgm:pt>
    <dgm:pt modelId="{5FF22ED4-CD4F-4726-8558-413C83EBD980}" type="pres">
      <dgm:prSet presAssocID="{11D67C85-8B5A-44B9-A8DD-D0FFE2CE05D7}" presName="childText" presStyleLbl="conFgAcc1" presStyleIdx="2" presStyleCnt="3" custLinFactNeighborX="-66" custLinFactNeighborY="1215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</dgm:ptLst>
  <dgm:cxnLst>
    <dgm:cxn modelId="{5C6472C4-6342-4C33-A73D-D742B2E020BB}" srcId="{D46DE0B2-4BC1-4891-98E4-D727CBB635ED}" destId="{9922C915-0502-48DA-A680-91E8B9E1F38B}" srcOrd="0" destOrd="0" parTransId="{99E54DF8-193B-44D8-BEEB-64EEB6143286}" sibTransId="{A70DB30A-D071-405F-9151-8D734B858880}"/>
    <dgm:cxn modelId="{7F1539F0-48C6-4256-8E37-F19A7D8B53B3}" srcId="{11D67C85-8B5A-44B9-A8DD-D0FFE2CE05D7}" destId="{8F5A5233-AB16-4E10-A29D-0842139AE9A5}" srcOrd="5" destOrd="0" parTransId="{3C776C63-FE75-4B6C-A205-9D983B3F784B}" sibTransId="{7169A51A-217B-4974-A12D-7F40CCE27692}"/>
    <dgm:cxn modelId="{E0C5A31C-12F8-44C9-86BD-FD9038CD16C5}" type="presOf" srcId="{02716B39-0EA6-47CE-BCA1-CE68EA988182}" destId="{ECE72363-E5A7-4347-B480-3D9E84C5535B}" srcOrd="0" destOrd="3" presId="urn:microsoft.com/office/officeart/2005/8/layout/list1"/>
    <dgm:cxn modelId="{707CCDF7-5C41-488E-B149-00C83D65463E}" srcId="{9922C915-0502-48DA-A680-91E8B9E1F38B}" destId="{C55384E8-DAD8-4AEC-BE77-DB84EF443403}" srcOrd="0" destOrd="0" parTransId="{8813AB9B-1D46-40E2-8289-86563B7C75F9}" sibTransId="{C34840D3-A06D-4EB9-AFE5-44525532E8C8}"/>
    <dgm:cxn modelId="{D8F6A8BF-7457-4C45-A567-08D4B2D7A176}" srcId="{BF2B2CF8-6492-4252-B355-CEFBC52846B6}" destId="{A82CB2ED-45DB-47F2-AA4B-347D73B14336}" srcOrd="0" destOrd="0" parTransId="{9A976167-E113-4AF8-BB6D-AE30D2EC6179}" sibTransId="{DF7FF5F7-1CEC-4BE8-BF83-2F17C4F700B5}"/>
    <dgm:cxn modelId="{22C99F03-BB89-47D9-BBAD-F6751985C14B}" srcId="{11D67C85-8B5A-44B9-A8DD-D0FFE2CE05D7}" destId="{F159113F-7EE8-4FCC-BA02-82A2CEDDDAD0}" srcOrd="4" destOrd="0" parTransId="{9533892D-0593-430F-96B5-49B96BD64F3A}" sibTransId="{E1F9882E-2824-48F5-A6BD-BAC38C3F31DB}"/>
    <dgm:cxn modelId="{CFA5A49C-929F-44E6-8BEA-897D949F3CFB}" type="presOf" srcId="{A82CB2ED-45DB-47F2-AA4B-347D73B14336}" destId="{C627A625-0129-4735-B467-F9A314EA5074}" srcOrd="0" destOrd="0" presId="urn:microsoft.com/office/officeart/2005/8/layout/list1"/>
    <dgm:cxn modelId="{36949250-3221-4E01-8EBC-B923ECA24106}" srcId="{BF2B2CF8-6492-4252-B355-CEFBC52846B6}" destId="{0B3E32A5-CB15-48E3-BE5B-25C8257DFCC8}" srcOrd="5" destOrd="0" parTransId="{F80CEA44-A50E-48AD-A042-DB7FF40C8487}" sibTransId="{D7149F7A-65DC-41A4-96D4-1308AF2F140E}"/>
    <dgm:cxn modelId="{ACE4671A-A5D0-4E28-BBE9-5E526313D70F}" type="presOf" srcId="{9922C915-0502-48DA-A680-91E8B9E1F38B}" destId="{6BFB31AC-0C67-4064-A1B8-DEC6D644FCCD}" srcOrd="1" destOrd="0" presId="urn:microsoft.com/office/officeart/2005/8/layout/list1"/>
    <dgm:cxn modelId="{099E951A-2464-406C-BADB-7DD648E75B66}" type="presOf" srcId="{48E5CEAA-4D96-4493-8FE8-FD63FEDD9D04}" destId="{5FF22ED4-CD4F-4726-8558-413C83EBD980}" srcOrd="0" destOrd="0" presId="urn:microsoft.com/office/officeart/2005/8/layout/list1"/>
    <dgm:cxn modelId="{CB12AA1F-B1FC-4A97-B465-CF2B26050E8E}" type="presOf" srcId="{D46DE0B2-4BC1-4891-98E4-D727CBB635ED}" destId="{67F1A853-FE34-401E-9323-05155BF705C8}" srcOrd="0" destOrd="0" presId="urn:microsoft.com/office/officeart/2005/8/layout/list1"/>
    <dgm:cxn modelId="{AEF6D3FB-677C-49F7-8D7D-36EBEB1DBA4F}" type="presOf" srcId="{8F5A5233-AB16-4E10-A29D-0842139AE9A5}" destId="{5FF22ED4-CD4F-4726-8558-413C83EBD980}" srcOrd="0" destOrd="5" presId="urn:microsoft.com/office/officeart/2005/8/layout/list1"/>
    <dgm:cxn modelId="{6CDBFD7A-2308-4D4D-AD52-D0BF26F8AB51}" srcId="{9922C915-0502-48DA-A680-91E8B9E1F38B}" destId="{86C1DCE4-4766-4D98-99A2-8F4C07004E26}" srcOrd="2" destOrd="0" parTransId="{A3D425A0-B6E7-48BD-8295-45C455A9A3C7}" sibTransId="{1B4EDAB9-5522-488D-A6A4-3736D2DE15DB}"/>
    <dgm:cxn modelId="{931E7667-353C-45CC-BF68-3ADF0163EACF}" type="presOf" srcId="{86C1DCE4-4766-4D98-99A2-8F4C07004E26}" destId="{ECE72363-E5A7-4347-B480-3D9E84C5535B}" srcOrd="0" destOrd="2" presId="urn:microsoft.com/office/officeart/2005/8/layout/list1"/>
    <dgm:cxn modelId="{0FB4CC40-D2B0-4C27-8CE2-6F45B0268569}" srcId="{BF2B2CF8-6492-4252-B355-CEFBC52846B6}" destId="{19E1C10B-19BA-4ECD-AE4D-8EF8276C0D8F}" srcOrd="2" destOrd="0" parTransId="{F2CC59DF-C186-4C12-ABED-9F9D0F6ACCBC}" sibTransId="{F8B7AC94-5DAB-48C9-8AF7-041F023B2207}"/>
    <dgm:cxn modelId="{FF4C8CA9-3F6C-4319-9598-69E040BB0303}" type="presOf" srcId="{F159113F-7EE8-4FCC-BA02-82A2CEDDDAD0}" destId="{5FF22ED4-CD4F-4726-8558-413C83EBD980}" srcOrd="0" destOrd="4" presId="urn:microsoft.com/office/officeart/2005/8/layout/list1"/>
    <dgm:cxn modelId="{C8DEA747-6110-4FD4-89D0-B853E4F0A565}" srcId="{11D67C85-8B5A-44B9-A8DD-D0FFE2CE05D7}" destId="{BB971AF8-FEEA-4338-ABAC-D0723187B452}" srcOrd="1" destOrd="0" parTransId="{75DED974-39FF-43DB-BC6F-B9EC79C486C1}" sibTransId="{73F8D4CD-8371-4CDA-A9E1-AB8636907B3D}"/>
    <dgm:cxn modelId="{080013B6-3B45-4A37-A2F2-3E71B956D1F5}" type="presOf" srcId="{11D67C85-8B5A-44B9-A8DD-D0FFE2CE05D7}" destId="{88F699DC-BA73-4308-B43C-351918521C06}" srcOrd="0" destOrd="0" presId="urn:microsoft.com/office/officeart/2005/8/layout/list1"/>
    <dgm:cxn modelId="{88B92072-FC27-469D-8EAB-33974C53B599}" srcId="{BF2B2CF8-6492-4252-B355-CEFBC52846B6}" destId="{A297A9B7-9465-480A-A6BF-06B643254E7F}" srcOrd="4" destOrd="0" parTransId="{86A64DB6-1CC1-4B79-ABF2-6C219E7AE0BE}" sibTransId="{B384075F-BA81-4425-84FA-B3482640908F}"/>
    <dgm:cxn modelId="{67342F2B-1E76-40AC-88DB-E834279DA5F8}" type="presOf" srcId="{BF2B2CF8-6492-4252-B355-CEFBC52846B6}" destId="{DC79E271-579E-4C3C-AE0A-16B71FE6F2E8}" srcOrd="0" destOrd="0" presId="urn:microsoft.com/office/officeart/2005/8/layout/list1"/>
    <dgm:cxn modelId="{89E31BEF-9B16-4BE0-927E-A60D12D19AD6}" srcId="{11D67C85-8B5A-44B9-A8DD-D0FFE2CE05D7}" destId="{48E5CEAA-4D96-4493-8FE8-FD63FEDD9D04}" srcOrd="0" destOrd="0" parTransId="{7B96B058-EC2A-45C9-8944-C6E7DF1D2785}" sibTransId="{848B198B-BD73-4053-8425-1963C5A58326}"/>
    <dgm:cxn modelId="{9CE6E7CA-033F-4222-ADA6-5D345E47EE43}" type="presOf" srcId="{19E1C10B-19BA-4ECD-AE4D-8EF8276C0D8F}" destId="{C627A625-0129-4735-B467-F9A314EA5074}" srcOrd="0" destOrd="2" presId="urn:microsoft.com/office/officeart/2005/8/layout/list1"/>
    <dgm:cxn modelId="{0F9657F8-C4ED-4676-AE61-CF0FF1EE8EAB}" type="presOf" srcId="{11D67C85-8B5A-44B9-A8DD-D0FFE2CE05D7}" destId="{EF8E53EE-3DDC-4DC3-8B63-31D23F2BA0B0}" srcOrd="1" destOrd="0" presId="urn:microsoft.com/office/officeart/2005/8/layout/list1"/>
    <dgm:cxn modelId="{CEFB3571-DD87-4743-919F-38B9DE0A185A}" srcId="{BF2B2CF8-6492-4252-B355-CEFBC52846B6}" destId="{35B64762-FE42-4EF8-B10A-89AFE57F0D62}" srcOrd="1" destOrd="0" parTransId="{192FD1C5-17D5-4B5E-A8BB-7B23C35740D5}" sibTransId="{7FC12461-1F5B-4A8F-BE2D-6C3B05277588}"/>
    <dgm:cxn modelId="{B01FC0BD-B2D3-4255-8588-B9244F18B650}" srcId="{9922C915-0502-48DA-A680-91E8B9E1F38B}" destId="{9CAB1821-1793-4F1B-AC7A-83F474DCE0EC}" srcOrd="1" destOrd="0" parTransId="{88501230-88BF-4896-928A-A994646E0409}" sibTransId="{CEC03063-BDBD-4C3C-BEC2-A62FFB15E0E8}"/>
    <dgm:cxn modelId="{AA5247D0-F7C2-451C-84DC-044CC406E9AD}" type="presOf" srcId="{BF2B2CF8-6492-4252-B355-CEFBC52846B6}" destId="{3DA6C99A-3B86-4CCD-A86C-B02431CA61A6}" srcOrd="1" destOrd="0" presId="urn:microsoft.com/office/officeart/2005/8/layout/list1"/>
    <dgm:cxn modelId="{3CA4541D-1F96-4802-9069-B40607B35777}" type="presOf" srcId="{63CDC791-6C3F-46B5-9578-76569B00E69B}" destId="{C627A625-0129-4735-B467-F9A314EA5074}" srcOrd="0" destOrd="3" presId="urn:microsoft.com/office/officeart/2005/8/layout/list1"/>
    <dgm:cxn modelId="{87BEEF66-D580-45C0-9571-04C60B6DA035}" type="presOf" srcId="{9024A035-B92B-4747-A221-3BEC06B30DAB}" destId="{5FF22ED4-CD4F-4726-8558-413C83EBD980}" srcOrd="0" destOrd="2" presId="urn:microsoft.com/office/officeart/2005/8/layout/list1"/>
    <dgm:cxn modelId="{EBE38F3C-708F-4B6D-B9E6-CF94F82371E2}" type="presOf" srcId="{0B3E32A5-CB15-48E3-BE5B-25C8257DFCC8}" destId="{C627A625-0129-4735-B467-F9A314EA5074}" srcOrd="0" destOrd="5" presId="urn:microsoft.com/office/officeart/2005/8/layout/list1"/>
    <dgm:cxn modelId="{DDBD9FA5-9AA9-4FD4-B2AF-CECA7566483E}" srcId="{BF2B2CF8-6492-4252-B355-CEFBC52846B6}" destId="{63CDC791-6C3F-46B5-9578-76569B00E69B}" srcOrd="3" destOrd="0" parTransId="{6DB8A744-832D-4D7C-B338-A7E426BBD092}" sibTransId="{3B6F256A-1F40-4A4B-BDB7-85BE888E1298}"/>
    <dgm:cxn modelId="{E89E6FCF-46DC-4A35-9DAE-D80F7143FD67}" srcId="{9922C915-0502-48DA-A680-91E8B9E1F38B}" destId="{02716B39-0EA6-47CE-BCA1-CE68EA988182}" srcOrd="3" destOrd="0" parTransId="{66EC7954-B618-4688-A54C-C526486C8A9A}" sibTransId="{76934C4D-2C72-4375-946D-C36DC02D3C87}"/>
    <dgm:cxn modelId="{0E7B275C-92D1-4BF5-BBF1-7D25CA28352D}" type="presOf" srcId="{9CAB1821-1793-4F1B-AC7A-83F474DCE0EC}" destId="{ECE72363-E5A7-4347-B480-3D9E84C5535B}" srcOrd="0" destOrd="1" presId="urn:microsoft.com/office/officeart/2005/8/layout/list1"/>
    <dgm:cxn modelId="{B17C4E6F-35B5-4944-AA1E-530AC9A88F54}" srcId="{9922C915-0502-48DA-A680-91E8B9E1F38B}" destId="{C0B96466-7974-43CA-BF8E-3D9B01D56CA1}" srcOrd="4" destOrd="0" parTransId="{4E7895F6-958B-4873-A829-6E25E9303A86}" sibTransId="{DE4F1EA4-A663-4B1C-AB52-6EF4A0FA408A}"/>
    <dgm:cxn modelId="{CBCD33AD-B538-4214-A9BD-5C9EA8EBC48A}" srcId="{11D67C85-8B5A-44B9-A8DD-D0FFE2CE05D7}" destId="{9024A035-B92B-4747-A221-3BEC06B30DAB}" srcOrd="2" destOrd="0" parTransId="{3E88C71B-FB96-4729-B532-54FB526972F6}" sibTransId="{D70AA72C-5E9A-4CED-93A0-7A88BBE82D0A}"/>
    <dgm:cxn modelId="{6C969995-D0E8-4446-A0C8-11C23565A221}" type="presOf" srcId="{9922C915-0502-48DA-A680-91E8B9E1F38B}" destId="{3C59AA95-F651-4454-BDF2-6854897F60CF}" srcOrd="0" destOrd="0" presId="urn:microsoft.com/office/officeart/2005/8/layout/list1"/>
    <dgm:cxn modelId="{2DAA68C3-9CBC-4DAD-9ABB-13006ECF18B9}" type="presOf" srcId="{F7502CE3-4773-4BB7-8E9F-7AB9EBB42936}" destId="{5FF22ED4-CD4F-4726-8558-413C83EBD980}" srcOrd="0" destOrd="3" presId="urn:microsoft.com/office/officeart/2005/8/layout/list1"/>
    <dgm:cxn modelId="{44FA338F-884F-45CF-BF48-6E20CF7938E3}" type="presOf" srcId="{A297A9B7-9465-480A-A6BF-06B643254E7F}" destId="{C627A625-0129-4735-B467-F9A314EA5074}" srcOrd="0" destOrd="4" presId="urn:microsoft.com/office/officeart/2005/8/layout/list1"/>
    <dgm:cxn modelId="{9B436A64-EE7E-47A4-B9BB-809ABB9EF1EF}" srcId="{D46DE0B2-4BC1-4891-98E4-D727CBB635ED}" destId="{BF2B2CF8-6492-4252-B355-CEFBC52846B6}" srcOrd="1" destOrd="0" parTransId="{B0E23D6A-6551-491B-AF8E-EBE0D86E332A}" sibTransId="{69EADC06-C92E-4F15-8623-FE39C0905D35}"/>
    <dgm:cxn modelId="{9440FE7E-1178-4818-808D-2DB1D3C6A363}" type="presOf" srcId="{BB971AF8-FEEA-4338-ABAC-D0723187B452}" destId="{5FF22ED4-CD4F-4726-8558-413C83EBD980}" srcOrd="0" destOrd="1" presId="urn:microsoft.com/office/officeart/2005/8/layout/list1"/>
    <dgm:cxn modelId="{19D4543D-5DAB-498E-B4D6-02E6C931EFC0}" type="presOf" srcId="{35B64762-FE42-4EF8-B10A-89AFE57F0D62}" destId="{C627A625-0129-4735-B467-F9A314EA5074}" srcOrd="0" destOrd="1" presId="urn:microsoft.com/office/officeart/2005/8/layout/list1"/>
    <dgm:cxn modelId="{7ABFB846-EA50-4356-81D9-0621F9720F0C}" type="presOf" srcId="{00119D3B-CC64-4168-BDE6-FF66CBC7B438}" destId="{ECE72363-E5A7-4347-B480-3D9E84C5535B}" srcOrd="0" destOrd="5" presId="urn:microsoft.com/office/officeart/2005/8/layout/list1"/>
    <dgm:cxn modelId="{A4436BC8-3AFD-40CC-9324-6B586CD90CE5}" type="presOf" srcId="{C55384E8-DAD8-4AEC-BE77-DB84EF443403}" destId="{ECE72363-E5A7-4347-B480-3D9E84C5535B}" srcOrd="0" destOrd="0" presId="urn:microsoft.com/office/officeart/2005/8/layout/list1"/>
    <dgm:cxn modelId="{D626D12A-CF50-4255-95B0-33697A53A6B1}" srcId="{11D67C85-8B5A-44B9-A8DD-D0FFE2CE05D7}" destId="{F7502CE3-4773-4BB7-8E9F-7AB9EBB42936}" srcOrd="3" destOrd="0" parTransId="{726DF2FF-0DC9-4B58-80BE-A9CD566E0269}" sibTransId="{F6219E96-FCBB-4FA6-91E4-A7EF06161703}"/>
    <dgm:cxn modelId="{66BAF4C1-E9C8-4CEB-8075-C96DBD2C7D7C}" type="presOf" srcId="{C0B96466-7974-43CA-BF8E-3D9B01D56CA1}" destId="{ECE72363-E5A7-4347-B480-3D9E84C5535B}" srcOrd="0" destOrd="4" presId="urn:microsoft.com/office/officeart/2005/8/layout/list1"/>
    <dgm:cxn modelId="{0C63F411-6C8D-4BC1-8A1E-1522817AC60C}" srcId="{D46DE0B2-4BC1-4891-98E4-D727CBB635ED}" destId="{11D67C85-8B5A-44B9-A8DD-D0FFE2CE05D7}" srcOrd="2" destOrd="0" parTransId="{2EF30B8E-0DC4-4B0F-A557-BC3803238798}" sibTransId="{D66E57D2-F702-4293-BDFA-DB0B6B88E702}"/>
    <dgm:cxn modelId="{342E871C-D374-4E09-A3FC-F6384D40C768}" srcId="{9922C915-0502-48DA-A680-91E8B9E1F38B}" destId="{00119D3B-CC64-4168-BDE6-FF66CBC7B438}" srcOrd="5" destOrd="0" parTransId="{B0F1C496-445A-4334-B0E6-5DD9121CF274}" sibTransId="{98CA4023-E77B-4522-94BC-3E97015794A5}"/>
    <dgm:cxn modelId="{EB09E57C-53BB-40A7-9566-FFBB37E64424}" type="presParOf" srcId="{67F1A853-FE34-401E-9323-05155BF705C8}" destId="{75040B60-4BEF-44A4-AC15-9F3FC61D007B}" srcOrd="0" destOrd="0" presId="urn:microsoft.com/office/officeart/2005/8/layout/list1"/>
    <dgm:cxn modelId="{2DFDE271-A260-43B1-90C6-20B4C0D6FA81}" type="presParOf" srcId="{75040B60-4BEF-44A4-AC15-9F3FC61D007B}" destId="{3C59AA95-F651-4454-BDF2-6854897F60CF}" srcOrd="0" destOrd="0" presId="urn:microsoft.com/office/officeart/2005/8/layout/list1"/>
    <dgm:cxn modelId="{85DBC5B6-63B8-44F3-B6D4-55B9F1B737F1}" type="presParOf" srcId="{75040B60-4BEF-44A4-AC15-9F3FC61D007B}" destId="{6BFB31AC-0C67-4064-A1B8-DEC6D644FCCD}" srcOrd="1" destOrd="0" presId="urn:microsoft.com/office/officeart/2005/8/layout/list1"/>
    <dgm:cxn modelId="{DB51DCF8-8C51-49C3-ACB4-83CE7DF47F62}" type="presParOf" srcId="{67F1A853-FE34-401E-9323-05155BF705C8}" destId="{AB48E5BB-0855-4C0F-957E-8B0B5059C47F}" srcOrd="1" destOrd="0" presId="urn:microsoft.com/office/officeart/2005/8/layout/list1"/>
    <dgm:cxn modelId="{21833E87-9848-4294-9E56-44019CAF99AB}" type="presParOf" srcId="{67F1A853-FE34-401E-9323-05155BF705C8}" destId="{ECE72363-E5A7-4347-B480-3D9E84C5535B}" srcOrd="2" destOrd="0" presId="urn:microsoft.com/office/officeart/2005/8/layout/list1"/>
    <dgm:cxn modelId="{B97422C3-EEB8-4666-93A4-31E54D6DDFFB}" type="presParOf" srcId="{67F1A853-FE34-401E-9323-05155BF705C8}" destId="{B8C3FA75-E381-4660-A00D-9F3B8910535B}" srcOrd="3" destOrd="0" presId="urn:microsoft.com/office/officeart/2005/8/layout/list1"/>
    <dgm:cxn modelId="{F78FAFE2-DB46-416B-8756-C240A327F3BF}" type="presParOf" srcId="{67F1A853-FE34-401E-9323-05155BF705C8}" destId="{22D753B6-CE31-4E4E-9EBD-AFF7F8EF837F}" srcOrd="4" destOrd="0" presId="urn:microsoft.com/office/officeart/2005/8/layout/list1"/>
    <dgm:cxn modelId="{079EAB81-2419-46C6-9BD8-1D538339AC2A}" type="presParOf" srcId="{22D753B6-CE31-4E4E-9EBD-AFF7F8EF837F}" destId="{DC79E271-579E-4C3C-AE0A-16B71FE6F2E8}" srcOrd="0" destOrd="0" presId="urn:microsoft.com/office/officeart/2005/8/layout/list1"/>
    <dgm:cxn modelId="{C48BE0C0-42F6-4055-B7C5-9202B228869F}" type="presParOf" srcId="{22D753B6-CE31-4E4E-9EBD-AFF7F8EF837F}" destId="{3DA6C99A-3B86-4CCD-A86C-B02431CA61A6}" srcOrd="1" destOrd="0" presId="urn:microsoft.com/office/officeart/2005/8/layout/list1"/>
    <dgm:cxn modelId="{03C28AE6-BE35-4779-8FD6-09AFBDFC0BF2}" type="presParOf" srcId="{67F1A853-FE34-401E-9323-05155BF705C8}" destId="{2B7A0C0D-FF2A-4C7B-8C81-23B6161A65B6}" srcOrd="5" destOrd="0" presId="urn:microsoft.com/office/officeart/2005/8/layout/list1"/>
    <dgm:cxn modelId="{7413ACBA-9EE2-402C-B91D-8A35A96081C6}" type="presParOf" srcId="{67F1A853-FE34-401E-9323-05155BF705C8}" destId="{C627A625-0129-4735-B467-F9A314EA5074}" srcOrd="6" destOrd="0" presId="urn:microsoft.com/office/officeart/2005/8/layout/list1"/>
    <dgm:cxn modelId="{A0A1EA97-40B4-410F-AD97-12E80AE00B98}" type="presParOf" srcId="{67F1A853-FE34-401E-9323-05155BF705C8}" destId="{7CFE53A3-C41F-4ECE-B232-A36FCA35E8DA}" srcOrd="7" destOrd="0" presId="urn:microsoft.com/office/officeart/2005/8/layout/list1"/>
    <dgm:cxn modelId="{057523C7-D7F7-4461-BE79-B63D6609F886}" type="presParOf" srcId="{67F1A853-FE34-401E-9323-05155BF705C8}" destId="{13130BF3-8622-4E3F-8D8F-8CD8941108ED}" srcOrd="8" destOrd="0" presId="urn:microsoft.com/office/officeart/2005/8/layout/list1"/>
    <dgm:cxn modelId="{DF7D635B-5D80-492B-B008-5E9DF824D6CA}" type="presParOf" srcId="{13130BF3-8622-4E3F-8D8F-8CD8941108ED}" destId="{88F699DC-BA73-4308-B43C-351918521C06}" srcOrd="0" destOrd="0" presId="urn:microsoft.com/office/officeart/2005/8/layout/list1"/>
    <dgm:cxn modelId="{28AEA541-763C-4894-9504-6F6C63878DBF}" type="presParOf" srcId="{13130BF3-8622-4E3F-8D8F-8CD8941108ED}" destId="{EF8E53EE-3DDC-4DC3-8B63-31D23F2BA0B0}" srcOrd="1" destOrd="0" presId="urn:microsoft.com/office/officeart/2005/8/layout/list1"/>
    <dgm:cxn modelId="{888AB903-C334-4CB7-ADC3-831D194DDBB3}" type="presParOf" srcId="{67F1A853-FE34-401E-9323-05155BF705C8}" destId="{909BE9C7-EB9E-4456-A02C-3554047ADF68}" srcOrd="9" destOrd="0" presId="urn:microsoft.com/office/officeart/2005/8/layout/list1"/>
    <dgm:cxn modelId="{8906B058-4256-42A9-8197-D8C9EBA4ED47}" type="presParOf" srcId="{67F1A853-FE34-401E-9323-05155BF705C8}" destId="{5FF22ED4-CD4F-4726-8558-413C83EBD98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2DDCA7-E9B9-4F46-A5CE-86FA23EABCE4}">
      <dsp:nvSpPr>
        <dsp:cNvPr id="0" name=""/>
        <dsp:cNvSpPr/>
      </dsp:nvSpPr>
      <dsp:spPr>
        <a:xfrm>
          <a:off x="647012" y="0"/>
          <a:ext cx="2289866" cy="175743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smtClean="0"/>
            <a:t>Departamento do Programa Nacional de Imunizações</a:t>
          </a:r>
          <a:endParaRPr lang="pt-BR" sz="2200" b="1" kern="1200" dirty="0"/>
        </a:p>
      </dsp:txBody>
      <dsp:txXfrm>
        <a:off x="698485" y="51473"/>
        <a:ext cx="2186920" cy="1654486"/>
      </dsp:txXfrm>
    </dsp:sp>
    <dsp:sp modelId="{5D8FEB48-0B45-45CE-8604-F8643C4FCC95}">
      <dsp:nvSpPr>
        <dsp:cNvPr id="0" name=""/>
        <dsp:cNvSpPr/>
      </dsp:nvSpPr>
      <dsp:spPr>
        <a:xfrm rot="19778379">
          <a:off x="2861488" y="584806"/>
          <a:ext cx="1099499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099499" y="16046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3383750" y="573365"/>
        <a:ext cx="54974" cy="54974"/>
      </dsp:txXfrm>
    </dsp:sp>
    <dsp:sp modelId="{111109CF-6DF8-4AE3-9C16-83951AA9C28C}">
      <dsp:nvSpPr>
        <dsp:cNvPr id="0" name=""/>
        <dsp:cNvSpPr/>
      </dsp:nvSpPr>
      <dsp:spPr>
        <a:xfrm>
          <a:off x="3885597" y="2804"/>
          <a:ext cx="2757616" cy="640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Núcleo de Governança da Informação</a:t>
          </a:r>
          <a:endParaRPr lang="pt-BR" sz="1800" kern="1200" dirty="0"/>
        </a:p>
      </dsp:txBody>
      <dsp:txXfrm>
        <a:off x="3904353" y="21560"/>
        <a:ext cx="2720104" cy="602856"/>
      </dsp:txXfrm>
    </dsp:sp>
    <dsp:sp modelId="{D4CA0FD1-5E58-4F88-8333-B753BDD4832C}">
      <dsp:nvSpPr>
        <dsp:cNvPr id="0" name=""/>
        <dsp:cNvSpPr/>
      </dsp:nvSpPr>
      <dsp:spPr>
        <a:xfrm rot="647015">
          <a:off x="2928351" y="953017"/>
          <a:ext cx="965772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965772" y="16046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3387093" y="944919"/>
        <a:ext cx="48288" cy="48288"/>
      </dsp:txXfrm>
    </dsp:sp>
    <dsp:sp modelId="{61E2BB23-6BF3-4EF5-A193-9CD3D820E989}">
      <dsp:nvSpPr>
        <dsp:cNvPr id="0" name=""/>
        <dsp:cNvSpPr/>
      </dsp:nvSpPr>
      <dsp:spPr>
        <a:xfrm>
          <a:off x="3885597" y="739228"/>
          <a:ext cx="2757616" cy="640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Gestão de Insumos</a:t>
          </a:r>
          <a:endParaRPr lang="pt-BR" sz="1800" kern="1200" dirty="0"/>
        </a:p>
      </dsp:txBody>
      <dsp:txXfrm>
        <a:off x="3904353" y="757984"/>
        <a:ext cx="2720104" cy="602856"/>
      </dsp:txXfrm>
    </dsp:sp>
    <dsp:sp modelId="{BBB015D3-8324-44D1-8FEF-28894A61BC5B}">
      <dsp:nvSpPr>
        <dsp:cNvPr id="0" name=""/>
        <dsp:cNvSpPr/>
      </dsp:nvSpPr>
      <dsp:spPr>
        <a:xfrm rot="2641786">
          <a:off x="2751470" y="1321229"/>
          <a:ext cx="1319535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319535" y="16046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3378249" y="1304287"/>
        <a:ext cx="65976" cy="65976"/>
      </dsp:txXfrm>
    </dsp:sp>
    <dsp:sp modelId="{20CABAB4-4AD2-4C80-8C56-65D1335D7687}">
      <dsp:nvSpPr>
        <dsp:cNvPr id="0" name=""/>
        <dsp:cNvSpPr/>
      </dsp:nvSpPr>
      <dsp:spPr>
        <a:xfrm>
          <a:off x="3885597" y="1475651"/>
          <a:ext cx="2757616" cy="640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Incorporação Científica e Imunização</a:t>
          </a:r>
          <a:endParaRPr lang="pt-BR" sz="1800" b="1" kern="1200" dirty="0"/>
        </a:p>
      </dsp:txBody>
      <dsp:txXfrm>
        <a:off x="3904353" y="1494407"/>
        <a:ext cx="2720104" cy="602856"/>
      </dsp:txXfrm>
    </dsp:sp>
    <dsp:sp modelId="{8AFB6769-34FB-4AEE-BC36-14FF536926DB}">
      <dsp:nvSpPr>
        <dsp:cNvPr id="0" name=""/>
        <dsp:cNvSpPr/>
      </dsp:nvSpPr>
      <dsp:spPr>
        <a:xfrm rot="3609300">
          <a:off x="2458050" y="1689441"/>
          <a:ext cx="1906375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906375" y="16046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600" kern="1200"/>
        </a:p>
      </dsp:txBody>
      <dsp:txXfrm>
        <a:off x="3363578" y="1657828"/>
        <a:ext cx="95318" cy="95318"/>
      </dsp:txXfrm>
    </dsp:sp>
    <dsp:sp modelId="{F7D52275-BCCC-423E-8025-70219FFD3149}">
      <dsp:nvSpPr>
        <dsp:cNvPr id="0" name=""/>
        <dsp:cNvSpPr/>
      </dsp:nvSpPr>
      <dsp:spPr>
        <a:xfrm>
          <a:off x="3885597" y="2212074"/>
          <a:ext cx="2757616" cy="640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Farmacovigilância</a:t>
          </a:r>
          <a:endParaRPr lang="pt-BR" sz="1800" kern="1200" dirty="0"/>
        </a:p>
      </dsp:txBody>
      <dsp:txXfrm>
        <a:off x="3904353" y="2230830"/>
        <a:ext cx="2720104" cy="602856"/>
      </dsp:txXfrm>
    </dsp:sp>
    <dsp:sp modelId="{776D4F75-1341-423E-875A-F1D339DF75FB}">
      <dsp:nvSpPr>
        <dsp:cNvPr id="0" name=""/>
        <dsp:cNvSpPr/>
      </dsp:nvSpPr>
      <dsp:spPr>
        <a:xfrm rot="4100938">
          <a:off x="2125547" y="2057652"/>
          <a:ext cx="2571381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2571381" y="16046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900" kern="1200"/>
        </a:p>
      </dsp:txBody>
      <dsp:txXfrm>
        <a:off x="3346953" y="2009414"/>
        <a:ext cx="128569" cy="128569"/>
      </dsp:txXfrm>
    </dsp:sp>
    <dsp:sp modelId="{EA0879A7-B1A5-4FE5-AA67-D245E2E9057C}">
      <dsp:nvSpPr>
        <dsp:cNvPr id="0" name=""/>
        <dsp:cNvSpPr/>
      </dsp:nvSpPr>
      <dsp:spPr>
        <a:xfrm>
          <a:off x="3885597" y="2948497"/>
          <a:ext cx="2757616" cy="640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Vigilância das Doenças Imunopreveníveis</a:t>
          </a:r>
          <a:endParaRPr lang="pt-BR" sz="1800" kern="1200" dirty="0"/>
        </a:p>
      </dsp:txBody>
      <dsp:txXfrm>
        <a:off x="3904353" y="2967253"/>
        <a:ext cx="2720104" cy="6028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208703-263F-4CB1-9550-2E9B6596E78C}">
      <dsp:nvSpPr>
        <dsp:cNvPr id="0" name=""/>
        <dsp:cNvSpPr/>
      </dsp:nvSpPr>
      <dsp:spPr>
        <a:xfrm>
          <a:off x="0" y="45583"/>
          <a:ext cx="4845037" cy="415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6029" tIns="208280" rIns="376029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1.BCG </a:t>
          </a:r>
          <a:endParaRPr lang="en-US" sz="14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2.Hepatite B </a:t>
          </a:r>
          <a:endParaRPr lang="en-US" sz="14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3.VIP - Vacina Poliomielite 1, 2 e 3 (inativada) </a:t>
          </a:r>
          <a:endParaRPr lang="en-US" sz="14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4.VRH (Vacina Rotavírus Humano)</a:t>
          </a:r>
          <a:endParaRPr lang="en-US" sz="14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5.Penta (DTP/</a:t>
          </a:r>
          <a:r>
            <a:rPr lang="pt-BR" sz="1400" kern="1200" dirty="0" err="1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Hib</a:t>
          </a:r>
          <a:r>
            <a:rPr lang="pt-BR" sz="14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/</a:t>
          </a:r>
          <a:r>
            <a:rPr lang="pt-BR" sz="1400" kern="1200" dirty="0" err="1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Hep</a:t>
          </a:r>
          <a:r>
            <a:rPr lang="pt-BR" sz="14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 B)</a:t>
          </a:r>
          <a:endParaRPr lang="en-US" sz="14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6.Pneumocócica 10 valente</a:t>
          </a:r>
          <a:endParaRPr lang="en-US" sz="14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7.Meningocócica C (conjugada)</a:t>
          </a:r>
          <a:endParaRPr lang="en-US" sz="14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8.Febre amarela </a:t>
          </a:r>
          <a:endParaRPr lang="en-US" sz="14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9.Tríplice viral (Sarampo, caxumba, rubéola)</a:t>
          </a:r>
          <a:endParaRPr lang="en-US" sz="1400" b="0" i="0" u="none" strike="noStrike" kern="1200" cap="none" baseline="0" noProof="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10.Tetraviral (Sarampo, caxumba, rubéola, varicela)</a:t>
          </a:r>
          <a:endParaRPr lang="en-US" sz="14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11.Hepatite A </a:t>
          </a:r>
          <a:endParaRPr lang="en-US" sz="14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12.DTP (Difteria, tétano e </a:t>
          </a:r>
          <a:r>
            <a:rPr lang="pt-BR" sz="1400" i="1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pertussis</a:t>
          </a:r>
          <a:r>
            <a:rPr lang="pt-BR" sz="14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)</a:t>
          </a:r>
          <a:endParaRPr lang="en-US" sz="14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13. </a:t>
          </a:r>
          <a:r>
            <a:rPr lang="pt-BR" sz="1400" kern="1200" dirty="0" err="1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dT</a:t>
          </a:r>
          <a:r>
            <a:rPr lang="pt-BR" sz="14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 (Difteria, tétano)</a:t>
          </a:r>
          <a:endParaRPr lang="en-US" sz="14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14.HPV</a:t>
          </a:r>
          <a:endParaRPr lang="en-US" sz="14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15.Varicela</a:t>
          </a:r>
          <a:endParaRPr lang="en-US" sz="14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16. COVID-19 </a:t>
          </a:r>
          <a:endParaRPr lang="en-US" sz="14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17. Influenza (</a:t>
          </a:r>
          <a:r>
            <a:rPr lang="en-US" sz="1400" kern="1200" dirty="0" err="1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rotina</a:t>
          </a:r>
          <a:r>
            <a:rPr lang="en-US" sz="14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)</a:t>
          </a:r>
          <a:endParaRPr lang="en-US" sz="14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0" y="45583"/>
        <a:ext cx="4845037" cy="4158000"/>
      </dsp:txXfrm>
    </dsp:sp>
    <dsp:sp modelId="{280A306D-6055-47D2-BC5A-F52B762A1BE3}">
      <dsp:nvSpPr>
        <dsp:cNvPr id="0" name=""/>
        <dsp:cNvSpPr/>
      </dsp:nvSpPr>
      <dsp:spPr>
        <a:xfrm>
          <a:off x="233542" y="0"/>
          <a:ext cx="3391525" cy="25626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192" tIns="0" rIns="12819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pt-BR" sz="1800" b="1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Criança </a:t>
          </a:r>
          <a:endParaRPr lang="en-US" sz="1800" b="1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246052" y="12510"/>
        <a:ext cx="3366505" cy="2312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E72363-E5A7-4347-B480-3D9E84C5535B}">
      <dsp:nvSpPr>
        <dsp:cNvPr id="0" name=""/>
        <dsp:cNvSpPr/>
      </dsp:nvSpPr>
      <dsp:spPr>
        <a:xfrm>
          <a:off x="0" y="109235"/>
          <a:ext cx="6004252" cy="176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997" tIns="145796" rIns="46599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pt-BR" sz="16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1.Hepatite B </a:t>
          </a:r>
          <a:endParaRPr lang="en-US" sz="16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pt-BR" sz="16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2.dT  (Difteria e tétano)</a:t>
          </a:r>
          <a:endParaRPr lang="en-US" sz="16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pt-BR" sz="16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3.Febre amarela</a:t>
          </a:r>
          <a:endParaRPr lang="en-US" sz="16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pt-BR" sz="16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4.Tríplice viral</a:t>
          </a:r>
          <a:endParaRPr lang="en-US" sz="16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pt-BR" sz="16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5.HPV</a:t>
          </a:r>
          <a:endParaRPr lang="en-US" sz="16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pt-BR" sz="16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6.Meningocócica ACWY</a:t>
          </a:r>
          <a:endParaRPr lang="en-US" sz="16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0" y="109235"/>
        <a:ext cx="6004252" cy="1764000"/>
      </dsp:txXfrm>
    </dsp:sp>
    <dsp:sp modelId="{6BFB31AC-0C67-4064-A1B8-DEC6D644FCCD}">
      <dsp:nvSpPr>
        <dsp:cNvPr id="0" name=""/>
        <dsp:cNvSpPr/>
      </dsp:nvSpPr>
      <dsp:spPr>
        <a:xfrm>
          <a:off x="300212" y="5915"/>
          <a:ext cx="4202976" cy="2066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863" tIns="0" rIns="15886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pt-BR" sz="1800" b="1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Adolescente</a:t>
          </a:r>
          <a:endParaRPr lang="en-US" sz="1800" b="1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310299" y="16002"/>
        <a:ext cx="4182802" cy="186466"/>
      </dsp:txXfrm>
    </dsp:sp>
    <dsp:sp modelId="{C627A625-0129-4735-B467-F9A314EA5074}">
      <dsp:nvSpPr>
        <dsp:cNvPr id="0" name=""/>
        <dsp:cNvSpPr/>
      </dsp:nvSpPr>
      <dsp:spPr>
        <a:xfrm>
          <a:off x="0" y="2014355"/>
          <a:ext cx="6004252" cy="176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997" tIns="145796" rIns="46599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pt-BR" sz="16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1.Pneumocócica 23 valente (acamados, asilados, indígenas)</a:t>
          </a:r>
          <a:endParaRPr lang="en-US" sz="16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pt-BR" sz="16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2.dT</a:t>
          </a:r>
          <a:endParaRPr lang="en-US" sz="16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pt-BR" sz="1600" kern="120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3.Febre amarela (avaliar com precaução)</a:t>
          </a:r>
          <a:endParaRPr lang="en-US" sz="1600" kern="120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pt-BR" sz="16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4.Hepatite B</a:t>
          </a:r>
          <a:endParaRPr lang="en-US" sz="16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16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5.Influenza (</a:t>
          </a:r>
          <a:r>
            <a:rPr lang="en-US" sz="1600" kern="1200" dirty="0" err="1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rotina</a:t>
          </a:r>
          <a:r>
            <a:rPr lang="en-US" sz="16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)</a:t>
          </a:r>
          <a:endParaRPr lang="en-US" sz="16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16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6.COVID-19 (a </a:t>
          </a:r>
          <a:r>
            <a:rPr lang="en-US" sz="1600" kern="1200" dirty="0" err="1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partir</a:t>
          </a:r>
          <a:r>
            <a:rPr lang="en-US" sz="16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de 60 </a:t>
          </a:r>
          <a:r>
            <a:rPr lang="en-US" sz="1600" kern="1200" dirty="0" err="1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anosde</a:t>
          </a:r>
          <a:r>
            <a:rPr lang="en-US" sz="16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600" kern="1200" dirty="0" err="1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idade</a:t>
          </a:r>
          <a:r>
            <a:rPr lang="en-US" sz="16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)</a:t>
          </a:r>
          <a:endParaRPr lang="en-US" sz="16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0" y="2014355"/>
        <a:ext cx="6004252" cy="1764000"/>
      </dsp:txXfrm>
    </dsp:sp>
    <dsp:sp modelId="{3DA6C99A-3B86-4CCD-A86C-B02431CA61A6}">
      <dsp:nvSpPr>
        <dsp:cNvPr id="0" name=""/>
        <dsp:cNvSpPr/>
      </dsp:nvSpPr>
      <dsp:spPr>
        <a:xfrm>
          <a:off x="300212" y="1911035"/>
          <a:ext cx="4202976" cy="206640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863" tIns="0" rIns="15886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pt-BR" sz="1800" b="1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Adulto e Idoso</a:t>
          </a:r>
          <a:endParaRPr lang="en-US" sz="1800" b="1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310299" y="1921122"/>
        <a:ext cx="4182802" cy="186466"/>
      </dsp:txXfrm>
    </dsp:sp>
    <dsp:sp modelId="{5FF22ED4-CD4F-4726-8558-413C83EBD980}">
      <dsp:nvSpPr>
        <dsp:cNvPr id="0" name=""/>
        <dsp:cNvSpPr/>
      </dsp:nvSpPr>
      <dsp:spPr>
        <a:xfrm>
          <a:off x="0" y="3925390"/>
          <a:ext cx="6004252" cy="176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997" tIns="145796" rIns="465997" bIns="113792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pt-BR" sz="1600" kern="120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1. Hepatite B</a:t>
          </a:r>
          <a:endParaRPr lang="en-US" sz="16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0" lvl="1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pt-BR" sz="1600" kern="120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2.dT</a:t>
          </a:r>
          <a:endParaRPr lang="en-US" sz="16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0" lvl="1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pt-BR" sz="16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3.dTpa</a:t>
          </a:r>
          <a:endParaRPr lang="en-US" sz="16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0" lvl="1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16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4.Influenza (</a:t>
          </a:r>
          <a:r>
            <a:rPr lang="en-US" sz="1600" kern="1200" dirty="0" err="1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rotina</a:t>
          </a:r>
          <a:r>
            <a:rPr lang="en-US" sz="16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)</a:t>
          </a:r>
          <a:endParaRPr lang="en-US" sz="16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0" lvl="1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1600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5.COVID-19</a:t>
          </a:r>
          <a:endParaRPr lang="en-US" sz="16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0" lvl="1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en-US" sz="16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0" y="3925390"/>
        <a:ext cx="6004252" cy="1764000"/>
      </dsp:txXfrm>
    </dsp:sp>
    <dsp:sp modelId="{EF8E53EE-3DDC-4DC3-8B63-31D23F2BA0B0}">
      <dsp:nvSpPr>
        <dsp:cNvPr id="0" name=""/>
        <dsp:cNvSpPr/>
      </dsp:nvSpPr>
      <dsp:spPr>
        <a:xfrm>
          <a:off x="300212" y="3816155"/>
          <a:ext cx="4202976" cy="20664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863" tIns="0" rIns="15886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pt-BR" sz="1800" b="1" kern="1200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Gestante</a:t>
          </a:r>
          <a:endParaRPr lang="en-US" sz="1800" b="1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310299" y="3826242"/>
        <a:ext cx="4182802" cy="1864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1ABB4-64BC-4985-B9E4-2B50C9466C5D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B9FD9-17E9-491B-9B87-AA727AECE7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2845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B9FD9-17E9-491B-9B87-AA727AECE796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7629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B9FD9-17E9-491B-9B87-AA727AECE79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6071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pt-BR" baseline="0" dirty="0" smtClean="0"/>
          </a:p>
          <a:p>
            <a:pPr marL="228600" indent="-228600">
              <a:buAutoNum type="arabicPeriod"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B9FD9-17E9-491B-9B87-AA727AECE796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0835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B9FD9-17E9-491B-9B87-AA727AECE79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2342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B9FD9-17E9-491B-9B87-AA727AECE79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6777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B9FD9-17E9-491B-9B87-AA727AECE79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6115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B9FD9-17E9-491B-9B87-AA727AECE79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5453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163A70"/>
                </a:solidFill>
              </a:rPr>
              <a:t>VER</a:t>
            </a:r>
            <a:r>
              <a:rPr lang="pt-BR" baseline="0" dirty="0" smtClean="0">
                <a:solidFill>
                  <a:srgbClr val="163A70"/>
                </a:solidFill>
              </a:rPr>
              <a:t> COVID COM SONY</a:t>
            </a:r>
            <a:endParaRPr lang="pt-BR" dirty="0">
              <a:solidFill>
                <a:srgbClr val="163A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99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B9FD9-17E9-491B-9B87-AA727AECE79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6672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B9FD9-17E9-491B-9B87-AA727AECE79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7386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B9FD9-17E9-491B-9B87-AA727AECE79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4934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77BAE6-18C9-AE2F-A34A-942067F8B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117DDA9-0ADA-7909-6B33-B3F808863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1441A29-B721-7EBA-CF4A-3F52B78B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37D7-2F25-5C43-85BF-0E7806EFD7F9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BC29BE8-5615-8D27-ACC6-0591A86A2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F2C7744-6242-55BF-9312-68070BE68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EED95-8608-CC43-904F-D153F3C2E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6368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443C46-A402-B2CC-0933-CE786F3D8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C240A66-DAC5-5298-035E-0C5C56D36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4B6071-B587-97C6-364D-54A5540FF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37D7-2F25-5C43-85BF-0E7806EFD7F9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FF3F69-E24A-ADD1-9A3E-2BF067655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043EB5-22DA-CE40-389D-E08313318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EED95-8608-CC43-904F-D153F3C2E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1101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2037BA6-2691-B650-CB34-EAA1639C26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AF205E9-944E-64A0-A113-A1F1C4C43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DED4B7A-DC07-A3FA-488A-57DACE45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37D7-2F25-5C43-85BF-0E7806EFD7F9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8D1540-D0DF-FECB-5EF3-45923DDAE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79C22F8-320E-CCDD-F637-F6BCCE954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EED95-8608-CC43-904F-D153F3C2E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8425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âmina 1/4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44271" y="394971"/>
            <a:ext cx="8548369" cy="136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44271" y="5330476"/>
            <a:ext cx="6099809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E2E41F-A220-420D-8F86-395E5FDF23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44272" y="2078959"/>
            <a:ext cx="8549004" cy="29368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1pPr>
            <a:lvl2pPr marL="6858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4pPr>
            <a:lvl5pPr marL="20574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270823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64EE19-B2CB-F0A1-E06C-6257406D2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0D9137-D148-06D7-BB0B-32E986C4D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DD45AE5-E395-07E5-EC16-4773A5118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29F7C-85C5-4E7B-871B-898CBCC084B3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CA668DE-D495-313B-1A65-7D8F5A137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157408-3EA7-191A-A50F-B05175CEE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7DE2-B914-46FD-9BBD-00B73BAD97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503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61C59C-AA05-732D-6E78-5DE7AA896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44207E-D26E-4670-EB5C-16CF73030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2FC166-3D18-E840-6EA9-01E86D997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29F7C-85C5-4E7B-871B-898CBCC084B3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7CF857C-30FB-5F1F-97E7-1E327C4C4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6C33BA-1F03-8933-2AFB-4FBAC1DB4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7DE2-B914-46FD-9BBD-00B73BAD97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6243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33518B-3ED8-4E8F-9419-9703E42D8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4DC9420-B26F-9CAC-9487-605E3D5C2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BC3706-E0EA-A9C4-FB54-F9A335837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29F7C-85C5-4E7B-871B-898CBCC084B3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198170B-1CB8-820A-C98A-EEEA7E8D7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9E828B1-732B-EB65-7DD9-582B61A81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7DE2-B914-46FD-9BBD-00B73BAD97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3416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B93FDC-2AED-3EB2-C968-82947DFA9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5CF6E6-35B0-CD07-284C-8ABD10454E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D356B0-CDEB-836D-AF88-724072D1F3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C4BC13C-7E69-C422-7040-E012A90C8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29F7C-85C5-4E7B-871B-898CBCC084B3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9DD93D8-CD58-F0E1-8C44-FC35C0112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F90552D-C317-F4FB-DE72-57C714F01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7DE2-B914-46FD-9BBD-00B73BAD97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7274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75B8E1-9FAB-5248-D11E-BD807574E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A013C1C-9756-DA42-727D-501D30D0F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8C26F73-BD50-09AB-7C91-0A87F1719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39D34EF-73C1-F4B7-A6BC-A1340D8D5D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51160D4-EA43-D2AF-8982-5E927D62BA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87BA3BA-C210-2605-4AF3-A703D712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29F7C-85C5-4E7B-871B-898CBCC084B3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E07846F-08D8-641B-2A5B-8407A4FD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84E3D08-4B96-71BC-3A2A-B361E89E8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7DE2-B914-46FD-9BBD-00B73BAD97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0781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7412BF-1E0B-9C41-F9DB-5AA503451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4DFE96E-DE96-6184-8DBD-8161811C1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29F7C-85C5-4E7B-871B-898CBCC084B3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B695265-6E80-181D-D670-0AC149057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E09C3C8-9F6A-1901-7407-DA84CD171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7DE2-B914-46FD-9BBD-00B73BAD97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4366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C46523E-4D9D-9475-B9F2-02BED0820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29F7C-85C5-4E7B-871B-898CBCC084B3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CC6C3FF-41CA-05C4-9B28-053DCFC32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1110E8D-0C88-9D00-C676-7C67CA7FC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7DE2-B914-46FD-9BBD-00B73BAD97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1927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8BC4D3-D0DF-91D3-BD33-9E423FE51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DF3883-F3F0-9E68-8E01-D808C482A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6DE46A5-3D99-064F-9CE7-056F33870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37D7-2F25-5C43-85BF-0E7806EFD7F9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71929B-A099-7805-8CC5-EFFEC2C2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896E5B0-BB20-2757-787A-FC4AA99F5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EED95-8608-CC43-904F-D153F3C2E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2051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5DFC2A-F387-2FB1-2656-8737B6580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3B4AA2-6C46-ED3C-B271-EBC2D6FE9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BDCB6EA-FE37-DAF7-4CE1-E88139B56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C13D4F4-96A9-5BFB-36B4-77A824364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29F7C-85C5-4E7B-871B-898CBCC084B3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245F7D3-00D4-C7C0-8E83-457788269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2D8A726-8212-7FFB-767C-C8323E364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7DE2-B914-46FD-9BBD-00B73BAD97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3186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801DA-9152-1DA4-D09E-3A87225F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AEC8B2D-CCFC-53B0-022A-36318BF546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BEF20CA-27FA-68D8-FE4B-649023B352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4C1CDC9-5B1A-2A4D-B875-B7384CBEB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29F7C-85C5-4E7B-871B-898CBCC084B3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D5770E-646A-A2B3-FD43-601DE550A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37E8179-BF48-F7C9-D523-8733E3738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7DE2-B914-46FD-9BBD-00B73BAD97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7531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5AEA75-563D-85DF-E1C9-B44464B3F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3DD5F8C-A803-B9D2-A9F6-D6F481C62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0DD1748-C37C-26A9-820E-35F0F43DA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29F7C-85C5-4E7B-871B-898CBCC084B3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1EEE76-4D44-CC2C-1294-5D1BFD908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0EB42C0-0C2C-F143-048D-0881155D4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7DE2-B914-46FD-9BBD-00B73BAD97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0231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7B4434D-4CEE-B2C9-2B88-D8AFCD2F8B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F1D3A23-3A28-0482-D6DB-A43B45E45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ABB08C-C21E-10BB-A116-1390BB084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29F7C-85C5-4E7B-871B-898CBCC084B3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E2D209-5065-DDFB-9C3E-B827E2FAC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3DB7030-1A56-9F01-33AB-F173C0ADA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7DE2-B914-46FD-9BBD-00B73BAD97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55272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âmina tópicos com ícones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90625" y="797453"/>
            <a:ext cx="8715376" cy="6979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190625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190625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17"/>
          </p:nvPr>
        </p:nvSpPr>
        <p:spPr>
          <a:xfrm>
            <a:off x="1190625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8"/>
          </p:nvPr>
        </p:nvSpPr>
        <p:spPr>
          <a:xfrm>
            <a:off x="1190625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19"/>
          </p:nvPr>
        </p:nvSpPr>
        <p:spPr>
          <a:xfrm>
            <a:off x="6019801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0"/>
          </p:nvPr>
        </p:nvSpPr>
        <p:spPr>
          <a:xfrm>
            <a:off x="6019801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21"/>
          </p:nvPr>
        </p:nvSpPr>
        <p:spPr>
          <a:xfrm>
            <a:off x="6019801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24" name="Espaço Reservado para Texto 3"/>
          <p:cNvSpPr>
            <a:spLocks noGrp="1"/>
          </p:cNvSpPr>
          <p:nvPr>
            <p:ph type="body" sz="quarter" idx="22"/>
          </p:nvPr>
        </p:nvSpPr>
        <p:spPr>
          <a:xfrm>
            <a:off x="6019801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2" name="Espaço Reservado para Número de Slide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F31DC-7AD1-40D9-B621-0B37088679D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81311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121909" tIns="60954" rIns="121909" bIns="60954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wrap="square" lIns="121909" tIns="60954" rIns="121909" bIns="60954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698B078-FAE0-4F73-A6EC-52A2C066F14E}" type="datetimeFigureOut">
              <a:rPr lang="pt-BR"/>
              <a:pPr>
                <a:defRPr/>
              </a:pPr>
              <a:t>07/02/2025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wrap="square" lIns="121909" tIns="60954" rIns="121909" bIns="60954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lIns="121909" tIns="60954" rIns="121909" bIns="60954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A14F12A-1885-4C78-B8FE-2BB9716B9DD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00928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4A79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ADABAB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89540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âmina 1/4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44271" y="394971"/>
            <a:ext cx="8548369" cy="136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44271" y="5330476"/>
            <a:ext cx="6099809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E2E41F-A220-420D-8F86-395E5FDF23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44272" y="2078959"/>
            <a:ext cx="8549004" cy="29368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1pPr>
            <a:lvl2pPr marL="6858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4pPr>
            <a:lvl5pPr marL="20574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7157031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âmina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3CE20DB-422C-FC85-739E-F4F721A13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589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01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6FB39D-0746-1651-9583-D6219D641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5757BAB-9B6F-C32D-492A-76BE908A7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A11856-1C05-816A-1216-0260EA452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37D7-2F25-5C43-85BF-0E7806EFD7F9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9259B7C-8AE9-7975-6AF7-C9812CE5A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AB2D343-021C-493F-A012-D3818B1FD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EED95-8608-CC43-904F-D153F3C2E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27041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404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901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77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485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907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28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72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577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540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22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7097EC-C0B6-B81F-986A-19D42D9D5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BB0450-78BD-CE17-685E-EFCBA8702C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F570372-436A-2B8D-C614-1AAFC1193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8288BEE-AC1A-5A02-7DA3-41A4379E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37D7-2F25-5C43-85BF-0E7806EFD7F9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05DEBD2-1F3F-1A15-7DA7-783A0A3FB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1CA7E39-EA33-8D53-BC60-13E5BAD02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EED95-8608-CC43-904F-D153F3C2E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70152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7083F-2EAE-41B6-8B3C-4E192CF7B035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9089-B733-47F3-A460-07F3C1FC22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02683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7083F-2EAE-41B6-8B3C-4E192CF7B035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9089-B733-47F3-A460-07F3C1FC22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52068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7083F-2EAE-41B6-8B3C-4E192CF7B035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9089-B733-47F3-A460-07F3C1FC22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52637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7083F-2EAE-41B6-8B3C-4E192CF7B035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9089-B733-47F3-A460-07F3C1FC22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19642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7083F-2EAE-41B6-8B3C-4E192CF7B035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9089-B733-47F3-A460-07F3C1FC22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18939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7083F-2EAE-41B6-8B3C-4E192CF7B035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9089-B733-47F3-A460-07F3C1FC22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15059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7083F-2EAE-41B6-8B3C-4E192CF7B035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9089-B733-47F3-A460-07F3C1FC22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93507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7083F-2EAE-41B6-8B3C-4E192CF7B035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9089-B733-47F3-A460-07F3C1FC22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3440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7083F-2EAE-41B6-8B3C-4E192CF7B035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9089-B733-47F3-A460-07F3C1FC22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23353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7083F-2EAE-41B6-8B3C-4E192CF7B035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9089-B733-47F3-A460-07F3C1FC22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292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05FC7-022A-6AE5-89F5-B33D59BA3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75571F3-5D61-B757-6CD7-4170A11CB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1BD1576-E1DF-BD33-8CC3-B09E44E89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FE37323-D5F1-9DB0-F9E2-5019BD93EF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BE26D32-76D3-BBD8-FD50-01F6DCA512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480C811-26CB-12B6-A08B-9AA36FAD2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37D7-2F25-5C43-85BF-0E7806EFD7F9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00C6547-0F4F-F359-2D5E-C19BB5A61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7643CF-8848-8C45-6191-6EDD5803E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EED95-8608-CC43-904F-D153F3C2E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7473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7083F-2EAE-41B6-8B3C-4E192CF7B035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9089-B733-47F3-A460-07F3C1FC22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2293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âmina 1/4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44271" y="394971"/>
            <a:ext cx="8548369" cy="136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44271" y="5330476"/>
            <a:ext cx="6099809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E2E41F-A220-420D-8F86-395E5FDF23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44272" y="2078959"/>
            <a:ext cx="8549004" cy="29368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1pPr>
            <a:lvl2pPr marL="6858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4pPr>
            <a:lvl5pPr marL="20574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9539846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âmina de Aber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8541560-C1DA-B090-79D4-D29BAABC60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5EAA027-B7AC-E312-3D74-EFF272CD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875" y="2324784"/>
            <a:ext cx="7110249" cy="1543023"/>
          </a:xfrm>
          <a:prstGeom prst="rect">
            <a:avLst/>
          </a:prstGeom>
        </p:spPr>
        <p:txBody>
          <a:bodyPr/>
          <a:lstStyle>
            <a:lvl1pPr algn="ctr">
              <a:defRPr lang="pt-BR" sz="5400" b="1" kern="1200" dirty="0">
                <a:solidFill>
                  <a:srgbClr val="183E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3616734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âmina tópicos com ícones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5" y="797453"/>
            <a:ext cx="8715376" cy="6979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5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5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1190625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1190625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6019801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019801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019801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4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6019801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30476678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âmina fot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971550"/>
            <a:ext cx="12192000" cy="460057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3567113" y="5667840"/>
            <a:ext cx="5057775" cy="6291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1898151691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âmina Fi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0313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âmina texto com gráfico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085850"/>
            <a:ext cx="3886200" cy="1285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2619375"/>
            <a:ext cx="3886200" cy="3279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DCC7624-8FD6-2D50-7C98-A23CCFB6C8D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5975" y="1085850"/>
            <a:ext cx="5359078" cy="481263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5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4E1E33-7781-85FC-E21D-750F1AB9C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C5DCCF1-3670-7165-ADC1-2D4853998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37D7-2F25-5C43-85BF-0E7806EFD7F9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0B2FE66-3E07-2B72-A712-4D88B3B22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F8A9799-C97E-DADC-DF58-183A2ABC1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EED95-8608-CC43-904F-D153F3C2E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4819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0D16433-97AE-12F4-6A72-806902342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37D7-2F25-5C43-85BF-0E7806EFD7F9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88FE2C2-B086-6A10-05F0-581AE5318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2AB4313-BEEA-3B14-605C-B5EC9BC1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EED95-8608-CC43-904F-D153F3C2E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7683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31F7C6-65DE-F3B2-31F1-8B4A4F8B6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F04239-0B44-AE45-CD0F-02E149A3D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FE316F1-C935-4BC2-354A-4822293DB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8AB5F02-C908-0190-1D62-585DEAE90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37D7-2F25-5C43-85BF-0E7806EFD7F9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AC330C7-7864-B4D7-D99F-CBC32FD05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5713752-05A9-C5B3-E3A8-B9909C815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EED95-8608-CC43-904F-D153F3C2E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8576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F588AB-8A0B-EFBA-0FE5-AC9B05E0C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01D7D05-8FD6-C247-EA9C-4ADDEB3108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6330E14-8059-D45C-E965-E9240E3961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2DBA2B1-B0A5-BDCE-4D95-1E14C0A2F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37D7-2F25-5C43-85BF-0E7806EFD7F9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3A346B-611C-E345-7F6F-CA453AB8F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3F76983-A289-496C-0D29-3F63F3D6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EED95-8608-CC43-904F-D153F3C2E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7644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7352C87-0E79-956D-AD06-7938965FF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826423-F149-F57D-BC84-BB89E0AA0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164CD3-AEC1-621A-3CB5-A9D0A99696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2E37D7-2F25-5C43-85BF-0E7806EFD7F9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D772810-3EED-7C79-BD0A-B8E3EB8B1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6DFEA9-3FBB-18FB-E942-A4C0F2BEA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BEED95-8608-CC43-904F-D153F3C2E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321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4ED8F1B-DC48-0D27-90A9-3A529157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6E7557B-570F-475D-BDFC-07DEAE20C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ED7D208-A081-66B2-6474-30593A5134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29F7C-85C5-4E7B-871B-898CBCC084B3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694C14-9824-B702-A2F6-38E86DC9B1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1E3420-4496-F0B3-7C2F-A4C195C6F8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F7DE2-B914-46FD-9BBD-00B73BAD97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701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4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7083F-2EAE-41B6-8B3C-4E192CF7B035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99089-B733-47F3-A460-07F3C1FC22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418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13.sv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0.xml"/><Relationship Id="rId11" Type="http://schemas.openxmlformats.org/officeDocument/2006/relationships/image" Target="../media/image26.png"/><Relationship Id="rId15" Type="http://schemas.openxmlformats.org/officeDocument/2006/relationships/image" Target="../media/image21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4.jpe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11" Type="http://schemas.microsoft.com/office/2007/relationships/hdphoto" Target="../media/hdphoto1.wdp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saude/pt-br/composicao/seidigi/demas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atasus.saude.gov.br/informacoes-de-saude-tabnet/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essoa, homem, segurando, mão&#10;&#10;Descrição gerada automaticamente">
            <a:extLst>
              <a:ext uri="{FF2B5EF4-FFF2-40B4-BE49-F238E27FC236}">
                <a16:creationId xmlns:a16="http://schemas.microsoft.com/office/drawing/2014/main" id="{76006BE0-9027-6D06-62F2-94E3F11E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6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70F2639F-12D8-83CD-CEE7-812BDBBF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111404"/>
            <a:ext cx="10312400" cy="905293"/>
          </a:xfrm>
        </p:spPr>
        <p:txBody>
          <a:bodyPr>
            <a:noAutofit/>
          </a:bodyPr>
          <a:lstStyle/>
          <a:p>
            <a:r>
              <a:rPr lang="pt-BR" sz="3000" b="1" dirty="0">
                <a:solidFill>
                  <a:srgbClr val="163A70"/>
                </a:solidFill>
                <a:latin typeface="+mn-lt"/>
              </a:rPr>
              <a:t>ESTRATÉGIAS DE VACINAÇÃO IMPLEMENTADAS NO BRASIL</a:t>
            </a:r>
          </a:p>
        </p:txBody>
      </p:sp>
      <p:sp>
        <p:nvSpPr>
          <p:cNvPr id="21" name="Retângulo 20"/>
          <p:cNvSpPr/>
          <p:nvPr/>
        </p:nvSpPr>
        <p:spPr>
          <a:xfrm rot="1253268">
            <a:off x="9277069" y="2298011"/>
            <a:ext cx="1579276" cy="1630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pt-BR" sz="1333" b="1" dirty="0">
                <a:solidFill>
                  <a:prstClr val="white"/>
                </a:solidFill>
                <a:latin typeface="Arial Black" panose="020B0A04020102020204" pitchFamily="34" charset="0"/>
                <a:ea typeface="Microsoft JhengHei UI Light" panose="020B0304030504040204" pitchFamily="34" charset="-120"/>
              </a:rPr>
              <a:t>O PAPEL DO ENFERMEIRO VÁ MUITO AÉM DO ATO DE VACINAR!</a:t>
            </a:r>
          </a:p>
        </p:txBody>
      </p:sp>
      <p:pic>
        <p:nvPicPr>
          <p:cNvPr id="85" name="Imagem 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047" y="6488592"/>
            <a:ext cx="1876169" cy="293208"/>
          </a:xfrm>
          <a:prstGeom prst="rect">
            <a:avLst/>
          </a:prstGeom>
        </p:spPr>
      </p:pic>
      <p:sp>
        <p:nvSpPr>
          <p:cNvPr id="81" name="Retângulo 80"/>
          <p:cNvSpPr/>
          <p:nvPr/>
        </p:nvSpPr>
        <p:spPr>
          <a:xfrm>
            <a:off x="0" y="-1"/>
            <a:ext cx="12192000" cy="209007"/>
          </a:xfrm>
          <a:prstGeom prst="rect">
            <a:avLst/>
          </a:prstGeom>
          <a:solidFill>
            <a:srgbClr val="163A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pSp>
        <p:nvGrpSpPr>
          <p:cNvPr id="5" name="Agrupar 4"/>
          <p:cNvGrpSpPr/>
          <p:nvPr/>
        </p:nvGrpSpPr>
        <p:grpSpPr>
          <a:xfrm>
            <a:off x="1390650" y="1058092"/>
            <a:ext cx="9070041" cy="4698304"/>
            <a:chOff x="1561367" y="1169096"/>
            <a:chExt cx="8899324" cy="4377733"/>
          </a:xfrm>
        </p:grpSpPr>
        <p:grpSp>
          <p:nvGrpSpPr>
            <p:cNvPr id="11" name="Agrupar 10"/>
            <p:cNvGrpSpPr/>
            <p:nvPr/>
          </p:nvGrpSpPr>
          <p:grpSpPr>
            <a:xfrm>
              <a:off x="1561367" y="1169096"/>
              <a:ext cx="8899324" cy="4377733"/>
              <a:chOff x="715405" y="903657"/>
              <a:chExt cx="10145252" cy="5784996"/>
            </a:xfrm>
          </p:grpSpPr>
          <p:grpSp>
            <p:nvGrpSpPr>
              <p:cNvPr id="13" name="Agrupar 12"/>
              <p:cNvGrpSpPr/>
              <p:nvPr/>
            </p:nvGrpSpPr>
            <p:grpSpPr>
              <a:xfrm>
                <a:off x="715405" y="903657"/>
                <a:ext cx="4986992" cy="5784996"/>
                <a:chOff x="715405" y="903657"/>
                <a:chExt cx="4986992" cy="5784996"/>
              </a:xfrm>
            </p:grpSpPr>
            <p:grpSp>
              <p:nvGrpSpPr>
                <p:cNvPr id="47" name="Agrupar 46"/>
                <p:cNvGrpSpPr/>
                <p:nvPr/>
              </p:nvGrpSpPr>
              <p:grpSpPr>
                <a:xfrm>
                  <a:off x="715405" y="903657"/>
                  <a:ext cx="4986992" cy="5784996"/>
                  <a:chOff x="1421988" y="422948"/>
                  <a:chExt cx="4576612" cy="6265705"/>
                </a:xfrm>
              </p:grpSpPr>
              <p:sp>
                <p:nvSpPr>
                  <p:cNvPr id="66" name="Rectangle: Rounded Corners 124">
                    <a:extLst>
                      <a:ext uri="{FF2B5EF4-FFF2-40B4-BE49-F238E27FC236}">
                        <a16:creationId xmlns:a16="http://schemas.microsoft.com/office/drawing/2014/main" id="{2B978166-89C5-433C-98AA-FD6F71455E20}"/>
                      </a:ext>
                    </a:extLst>
                  </p:cNvPr>
                  <p:cNvSpPr/>
                  <p:nvPr/>
                </p:nvSpPr>
                <p:spPr>
                  <a:xfrm>
                    <a:off x="1421988" y="422948"/>
                    <a:ext cx="4576612" cy="6265705"/>
                  </a:xfrm>
                  <a:prstGeom prst="roundRect">
                    <a:avLst>
                      <a:gd name="adj" fmla="val 3982"/>
                    </a:avLst>
                  </a:prstGeom>
                  <a:solidFill>
                    <a:schemeClr val="tx2">
                      <a:lumMod val="50000"/>
                      <a:alpha val="1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63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grpSp>
                <p:nvGrpSpPr>
                  <p:cNvPr id="67" name="Group 115">
                    <a:extLst>
                      <a:ext uri="{FF2B5EF4-FFF2-40B4-BE49-F238E27FC236}">
                        <a16:creationId xmlns:a16="http://schemas.microsoft.com/office/drawing/2014/main" id="{3AFCC077-E5DF-4063-B880-EBC686458B31}"/>
                      </a:ext>
                    </a:extLst>
                  </p:cNvPr>
                  <p:cNvGrpSpPr/>
                  <p:nvPr/>
                </p:nvGrpSpPr>
                <p:grpSpPr>
                  <a:xfrm>
                    <a:off x="1944910" y="801912"/>
                    <a:ext cx="3265716" cy="754744"/>
                    <a:chOff x="1132114" y="801912"/>
                    <a:chExt cx="3265716" cy="754744"/>
                  </a:xfrm>
                </p:grpSpPr>
                <p:grpSp>
                  <p:nvGrpSpPr>
                    <p:cNvPr id="77" name="Group 21">
                      <a:extLst>
                        <a:ext uri="{FF2B5EF4-FFF2-40B4-BE49-F238E27FC236}">
                          <a16:creationId xmlns:a16="http://schemas.microsoft.com/office/drawing/2014/main" id="{3C0DA9DB-A1D0-4BBC-847D-03DDE4A179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32114" y="801912"/>
                      <a:ext cx="3265716" cy="754744"/>
                      <a:chOff x="1132114" y="801912"/>
                      <a:chExt cx="3265716" cy="754744"/>
                    </a:xfrm>
                  </p:grpSpPr>
                  <p:sp>
                    <p:nvSpPr>
                      <p:cNvPr id="79" name="Freeform: Shape 13">
                        <a:extLst>
                          <a:ext uri="{FF2B5EF4-FFF2-40B4-BE49-F238E27FC236}">
                            <a16:creationId xmlns:a16="http://schemas.microsoft.com/office/drawing/2014/main" id="{79AE73A0-A771-446A-8EBD-C9ED18C2F6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2114" y="948174"/>
                        <a:ext cx="148422" cy="462221"/>
                      </a:xfrm>
                      <a:custGeom>
                        <a:avLst/>
                        <a:gdLst>
                          <a:gd name="connsiteX0" fmla="*/ 81049 w 148422"/>
                          <a:gd name="connsiteY0" fmla="*/ 0 h 462221"/>
                          <a:gd name="connsiteX1" fmla="*/ 94847 w 148422"/>
                          <a:gd name="connsiteY1" fmla="*/ 20118 h 462221"/>
                          <a:gd name="connsiteX2" fmla="*/ 148422 w 148422"/>
                          <a:gd name="connsiteY2" fmla="*/ 231110 h 462221"/>
                          <a:gd name="connsiteX3" fmla="*/ 94847 w 148422"/>
                          <a:gd name="connsiteY3" fmla="*/ 442102 h 462221"/>
                          <a:gd name="connsiteX4" fmla="*/ 81049 w 148422"/>
                          <a:gd name="connsiteY4" fmla="*/ 462221 h 462221"/>
                          <a:gd name="connsiteX5" fmla="*/ 64449 w 148422"/>
                          <a:gd name="connsiteY5" fmla="*/ 442102 h 462221"/>
                          <a:gd name="connsiteX6" fmla="*/ 7667 w 148422"/>
                          <a:gd name="connsiteY6" fmla="*/ 307164 h 462221"/>
                          <a:gd name="connsiteX7" fmla="*/ 0 w 148422"/>
                          <a:gd name="connsiteY7" fmla="*/ 231111 h 462221"/>
                          <a:gd name="connsiteX8" fmla="*/ 7667 w 148422"/>
                          <a:gd name="connsiteY8" fmla="*/ 155057 h 462221"/>
                          <a:gd name="connsiteX9" fmla="*/ 64449 w 148422"/>
                          <a:gd name="connsiteY9" fmla="*/ 20119 h 462221"/>
                          <a:gd name="connsiteX10" fmla="*/ 81049 w 148422"/>
                          <a:gd name="connsiteY10" fmla="*/ 0 h 4622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48422" h="462221">
                            <a:moveTo>
                              <a:pt x="81049" y="0"/>
                            </a:moveTo>
                            <a:lnTo>
                              <a:pt x="94847" y="20118"/>
                            </a:lnTo>
                            <a:cubicBezTo>
                              <a:pt x="128672" y="80347"/>
                              <a:pt x="148422" y="152954"/>
                              <a:pt x="148422" y="231110"/>
                            </a:cubicBezTo>
                            <a:cubicBezTo>
                              <a:pt x="148422" y="309267"/>
                              <a:pt x="128672" y="381874"/>
                              <a:pt x="94847" y="442102"/>
                            </a:cubicBezTo>
                            <a:lnTo>
                              <a:pt x="81049" y="462221"/>
                            </a:lnTo>
                            <a:lnTo>
                              <a:pt x="64449" y="442102"/>
                            </a:lnTo>
                            <a:cubicBezTo>
                              <a:pt x="37323" y="401950"/>
                              <a:pt x="17721" y="356296"/>
                              <a:pt x="7667" y="307164"/>
                            </a:cubicBezTo>
                            <a:lnTo>
                              <a:pt x="0" y="231111"/>
                            </a:lnTo>
                            <a:lnTo>
                              <a:pt x="7667" y="155057"/>
                            </a:lnTo>
                            <a:cubicBezTo>
                              <a:pt x="17721" y="105925"/>
                              <a:pt x="37323" y="60271"/>
                              <a:pt x="64449" y="20119"/>
                            </a:cubicBezTo>
                            <a:lnTo>
                              <a:pt x="81049" y="0"/>
                            </a:lnTo>
                            <a:close/>
                          </a:path>
                        </a:pathLst>
                      </a:custGeom>
                      <a:solidFill>
                        <a:srgbClr val="FF2F5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wrap="square" rtlCol="0" anchor="ctr">
                        <a:noAutofit/>
                      </a:bodyPr>
                      <a:lstStyle/>
                      <a:p>
                        <a:pPr algn="ctr" defTabSz="609630"/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80" name="Freeform: Shape 11">
                        <a:extLst>
                          <a:ext uri="{FF2B5EF4-FFF2-40B4-BE49-F238E27FC236}">
                            <a16:creationId xmlns:a16="http://schemas.microsoft.com/office/drawing/2014/main" id="{22EFA5F6-18AC-4E65-B49B-D097FEB3C8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13163" y="801912"/>
                        <a:ext cx="3184667" cy="754744"/>
                      </a:xfrm>
                      <a:custGeom>
                        <a:avLst/>
                        <a:gdLst>
                          <a:gd name="connsiteX0" fmla="*/ 296323 w 3184667"/>
                          <a:gd name="connsiteY0" fmla="*/ 0 h 754744"/>
                          <a:gd name="connsiteX1" fmla="*/ 2807295 w 3184667"/>
                          <a:gd name="connsiteY1" fmla="*/ 0 h 754744"/>
                          <a:gd name="connsiteX2" fmla="*/ 3184667 w 3184667"/>
                          <a:gd name="connsiteY2" fmla="*/ 377372 h 754744"/>
                          <a:gd name="connsiteX3" fmla="*/ 3184666 w 3184667"/>
                          <a:gd name="connsiteY3" fmla="*/ 377372 h 754744"/>
                          <a:gd name="connsiteX4" fmla="*/ 2807294 w 3184667"/>
                          <a:gd name="connsiteY4" fmla="*/ 754744 h 754744"/>
                          <a:gd name="connsiteX5" fmla="*/ 296323 w 3184667"/>
                          <a:gd name="connsiteY5" fmla="*/ 754743 h 754744"/>
                          <a:gd name="connsiteX6" fmla="*/ 29481 w 3184667"/>
                          <a:gd name="connsiteY6" fmla="*/ 644213 h 754744"/>
                          <a:gd name="connsiteX7" fmla="*/ 0 w 3184667"/>
                          <a:gd name="connsiteY7" fmla="*/ 608482 h 754744"/>
                          <a:gd name="connsiteX8" fmla="*/ 13798 w 3184667"/>
                          <a:gd name="connsiteY8" fmla="*/ 588363 h 754744"/>
                          <a:gd name="connsiteX9" fmla="*/ 67373 w 3184667"/>
                          <a:gd name="connsiteY9" fmla="*/ 377371 h 754744"/>
                          <a:gd name="connsiteX10" fmla="*/ 13798 w 3184667"/>
                          <a:gd name="connsiteY10" fmla="*/ 166379 h 754744"/>
                          <a:gd name="connsiteX11" fmla="*/ 0 w 3184667"/>
                          <a:gd name="connsiteY11" fmla="*/ 146261 h 754744"/>
                          <a:gd name="connsiteX12" fmla="*/ 29481 w 3184667"/>
                          <a:gd name="connsiteY12" fmla="*/ 110530 h 754744"/>
                          <a:gd name="connsiteX13" fmla="*/ 296323 w 3184667"/>
                          <a:gd name="connsiteY13" fmla="*/ 0 h 7547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3184667" h="754744">
                            <a:moveTo>
                              <a:pt x="296323" y="0"/>
                            </a:moveTo>
                            <a:lnTo>
                              <a:pt x="2807295" y="0"/>
                            </a:lnTo>
                            <a:cubicBezTo>
                              <a:pt x="3015712" y="0"/>
                              <a:pt x="3184667" y="168955"/>
                              <a:pt x="3184667" y="377372"/>
                            </a:cubicBezTo>
                            <a:lnTo>
                              <a:pt x="3184666" y="377372"/>
                            </a:lnTo>
                            <a:cubicBezTo>
                              <a:pt x="3184666" y="585789"/>
                              <a:pt x="3015711" y="754744"/>
                              <a:pt x="2807294" y="754744"/>
                            </a:cubicBezTo>
                            <a:lnTo>
                              <a:pt x="296323" y="754743"/>
                            </a:lnTo>
                            <a:cubicBezTo>
                              <a:pt x="192115" y="754743"/>
                              <a:pt x="97772" y="712504"/>
                              <a:pt x="29481" y="644213"/>
                            </a:cubicBezTo>
                            <a:lnTo>
                              <a:pt x="0" y="608482"/>
                            </a:lnTo>
                            <a:lnTo>
                              <a:pt x="13798" y="588363"/>
                            </a:lnTo>
                            <a:cubicBezTo>
                              <a:pt x="47623" y="528135"/>
                              <a:pt x="67373" y="455528"/>
                              <a:pt x="67373" y="377371"/>
                            </a:cubicBezTo>
                            <a:cubicBezTo>
                              <a:pt x="67373" y="299215"/>
                              <a:pt x="47623" y="226608"/>
                              <a:pt x="13798" y="166379"/>
                            </a:cubicBezTo>
                            <a:lnTo>
                              <a:pt x="0" y="146261"/>
                            </a:lnTo>
                            <a:lnTo>
                              <a:pt x="29481" y="110530"/>
                            </a:lnTo>
                            <a:cubicBezTo>
                              <a:pt x="97772" y="42239"/>
                              <a:pt x="192115" y="0"/>
                              <a:pt x="296323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wrap="square" rtlCol="0" anchor="ctr">
                        <a:noAutofit/>
                      </a:bodyPr>
                      <a:lstStyle/>
                      <a:p>
                        <a:pPr algn="ctr" defTabSz="609630"/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  <p:sp>
                  <p:nvSpPr>
                    <p:cNvPr id="78" name="TextBox 22">
                      <a:extLst>
                        <a:ext uri="{FF2B5EF4-FFF2-40B4-BE49-F238E27FC236}">
                          <a16:creationId xmlns:a16="http://schemas.microsoft.com/office/drawing/2014/main" id="{EF4F2FF6-6030-4458-B52D-727BC832FD1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40806" y="1000846"/>
                      <a:ext cx="2147057" cy="36940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defTabSz="609630"/>
                      <a:r>
                        <a:rPr lang="en-US" sz="1200" b="1" dirty="0">
                          <a:solidFill>
                            <a:prstClr val="black"/>
                          </a:solidFill>
                          <a:latin typeface="Calibri"/>
                        </a:rPr>
                        <a:t>VACINAÇÃO DE ROTINA</a:t>
                      </a:r>
                    </a:p>
                  </p:txBody>
                </p:sp>
              </p:grpSp>
              <p:grpSp>
                <p:nvGrpSpPr>
                  <p:cNvPr id="68" name="Group 32">
                    <a:extLst>
                      <a:ext uri="{FF2B5EF4-FFF2-40B4-BE49-F238E27FC236}">
                        <a16:creationId xmlns:a16="http://schemas.microsoft.com/office/drawing/2014/main" id="{86482069-7849-4C02-9211-37EFBB5B429C}"/>
                      </a:ext>
                    </a:extLst>
                  </p:cNvPr>
                  <p:cNvGrpSpPr/>
                  <p:nvPr/>
                </p:nvGrpSpPr>
                <p:grpSpPr>
                  <a:xfrm>
                    <a:off x="1944910" y="4016390"/>
                    <a:ext cx="3265716" cy="754744"/>
                    <a:chOff x="1132114" y="801912"/>
                    <a:chExt cx="3265716" cy="754744"/>
                  </a:xfrm>
                </p:grpSpPr>
                <p:sp>
                  <p:nvSpPr>
                    <p:cNvPr id="75" name="Freeform: Shape 33">
                      <a:extLst>
                        <a:ext uri="{FF2B5EF4-FFF2-40B4-BE49-F238E27FC236}">
                          <a16:creationId xmlns:a16="http://schemas.microsoft.com/office/drawing/2014/main" id="{AB6A19EF-C189-488B-ABAA-4F2F9711F0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2114" y="948174"/>
                      <a:ext cx="148422" cy="462221"/>
                    </a:xfrm>
                    <a:custGeom>
                      <a:avLst/>
                      <a:gdLst>
                        <a:gd name="connsiteX0" fmla="*/ 81049 w 148422"/>
                        <a:gd name="connsiteY0" fmla="*/ 0 h 462221"/>
                        <a:gd name="connsiteX1" fmla="*/ 94847 w 148422"/>
                        <a:gd name="connsiteY1" fmla="*/ 20118 h 462221"/>
                        <a:gd name="connsiteX2" fmla="*/ 148422 w 148422"/>
                        <a:gd name="connsiteY2" fmla="*/ 231110 h 462221"/>
                        <a:gd name="connsiteX3" fmla="*/ 94847 w 148422"/>
                        <a:gd name="connsiteY3" fmla="*/ 442102 h 462221"/>
                        <a:gd name="connsiteX4" fmla="*/ 81049 w 148422"/>
                        <a:gd name="connsiteY4" fmla="*/ 462221 h 462221"/>
                        <a:gd name="connsiteX5" fmla="*/ 64449 w 148422"/>
                        <a:gd name="connsiteY5" fmla="*/ 442102 h 462221"/>
                        <a:gd name="connsiteX6" fmla="*/ 7667 w 148422"/>
                        <a:gd name="connsiteY6" fmla="*/ 307164 h 462221"/>
                        <a:gd name="connsiteX7" fmla="*/ 0 w 148422"/>
                        <a:gd name="connsiteY7" fmla="*/ 231111 h 462221"/>
                        <a:gd name="connsiteX8" fmla="*/ 7667 w 148422"/>
                        <a:gd name="connsiteY8" fmla="*/ 155057 h 462221"/>
                        <a:gd name="connsiteX9" fmla="*/ 64449 w 148422"/>
                        <a:gd name="connsiteY9" fmla="*/ 20119 h 462221"/>
                        <a:gd name="connsiteX10" fmla="*/ 81049 w 148422"/>
                        <a:gd name="connsiteY10" fmla="*/ 0 h 4622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48422" h="462221">
                          <a:moveTo>
                            <a:pt x="81049" y="0"/>
                          </a:moveTo>
                          <a:lnTo>
                            <a:pt x="94847" y="20118"/>
                          </a:lnTo>
                          <a:cubicBezTo>
                            <a:pt x="128672" y="80347"/>
                            <a:pt x="148422" y="152954"/>
                            <a:pt x="148422" y="231110"/>
                          </a:cubicBezTo>
                          <a:cubicBezTo>
                            <a:pt x="148422" y="309267"/>
                            <a:pt x="128672" y="381874"/>
                            <a:pt x="94847" y="442102"/>
                          </a:cubicBezTo>
                          <a:lnTo>
                            <a:pt x="81049" y="462221"/>
                          </a:lnTo>
                          <a:lnTo>
                            <a:pt x="64449" y="442102"/>
                          </a:lnTo>
                          <a:cubicBezTo>
                            <a:pt x="37323" y="401950"/>
                            <a:pt x="17721" y="356296"/>
                            <a:pt x="7667" y="307164"/>
                          </a:cubicBezTo>
                          <a:lnTo>
                            <a:pt x="0" y="231111"/>
                          </a:lnTo>
                          <a:lnTo>
                            <a:pt x="7667" y="155057"/>
                          </a:lnTo>
                          <a:cubicBezTo>
                            <a:pt x="17721" y="105925"/>
                            <a:pt x="37323" y="60271"/>
                            <a:pt x="64449" y="20119"/>
                          </a:cubicBezTo>
                          <a:lnTo>
                            <a:pt x="81049" y="0"/>
                          </a:lnTo>
                          <a:close/>
                        </a:path>
                      </a:pathLst>
                    </a:custGeom>
                    <a:solidFill>
                      <a:srgbClr val="560AB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 defTabSz="609630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6" name="Freeform: Shape 34">
                      <a:extLst>
                        <a:ext uri="{FF2B5EF4-FFF2-40B4-BE49-F238E27FC236}">
                          <a16:creationId xmlns:a16="http://schemas.microsoft.com/office/drawing/2014/main" id="{B75DCF02-9FA7-43C2-BE41-A5CDB997CD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13163" y="801912"/>
                      <a:ext cx="3184667" cy="754744"/>
                    </a:xfrm>
                    <a:custGeom>
                      <a:avLst/>
                      <a:gdLst>
                        <a:gd name="connsiteX0" fmla="*/ 296323 w 3184667"/>
                        <a:gd name="connsiteY0" fmla="*/ 0 h 754744"/>
                        <a:gd name="connsiteX1" fmla="*/ 2807295 w 3184667"/>
                        <a:gd name="connsiteY1" fmla="*/ 0 h 754744"/>
                        <a:gd name="connsiteX2" fmla="*/ 3184667 w 3184667"/>
                        <a:gd name="connsiteY2" fmla="*/ 377372 h 754744"/>
                        <a:gd name="connsiteX3" fmla="*/ 3184666 w 3184667"/>
                        <a:gd name="connsiteY3" fmla="*/ 377372 h 754744"/>
                        <a:gd name="connsiteX4" fmla="*/ 2807294 w 3184667"/>
                        <a:gd name="connsiteY4" fmla="*/ 754744 h 754744"/>
                        <a:gd name="connsiteX5" fmla="*/ 296323 w 3184667"/>
                        <a:gd name="connsiteY5" fmla="*/ 754743 h 754744"/>
                        <a:gd name="connsiteX6" fmla="*/ 29481 w 3184667"/>
                        <a:gd name="connsiteY6" fmla="*/ 644213 h 754744"/>
                        <a:gd name="connsiteX7" fmla="*/ 0 w 3184667"/>
                        <a:gd name="connsiteY7" fmla="*/ 608482 h 754744"/>
                        <a:gd name="connsiteX8" fmla="*/ 13798 w 3184667"/>
                        <a:gd name="connsiteY8" fmla="*/ 588363 h 754744"/>
                        <a:gd name="connsiteX9" fmla="*/ 67373 w 3184667"/>
                        <a:gd name="connsiteY9" fmla="*/ 377371 h 754744"/>
                        <a:gd name="connsiteX10" fmla="*/ 13798 w 3184667"/>
                        <a:gd name="connsiteY10" fmla="*/ 166379 h 754744"/>
                        <a:gd name="connsiteX11" fmla="*/ 0 w 3184667"/>
                        <a:gd name="connsiteY11" fmla="*/ 146261 h 754744"/>
                        <a:gd name="connsiteX12" fmla="*/ 29481 w 3184667"/>
                        <a:gd name="connsiteY12" fmla="*/ 110530 h 754744"/>
                        <a:gd name="connsiteX13" fmla="*/ 296323 w 3184667"/>
                        <a:gd name="connsiteY13" fmla="*/ 0 h 754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184667" h="754744">
                          <a:moveTo>
                            <a:pt x="296323" y="0"/>
                          </a:moveTo>
                          <a:lnTo>
                            <a:pt x="2807295" y="0"/>
                          </a:lnTo>
                          <a:cubicBezTo>
                            <a:pt x="3015712" y="0"/>
                            <a:pt x="3184667" y="168955"/>
                            <a:pt x="3184667" y="377372"/>
                          </a:cubicBezTo>
                          <a:lnTo>
                            <a:pt x="3184666" y="377372"/>
                          </a:lnTo>
                          <a:cubicBezTo>
                            <a:pt x="3184666" y="585789"/>
                            <a:pt x="3015711" y="754744"/>
                            <a:pt x="2807294" y="754744"/>
                          </a:cubicBezTo>
                          <a:lnTo>
                            <a:pt x="296323" y="754743"/>
                          </a:lnTo>
                          <a:cubicBezTo>
                            <a:pt x="192115" y="754743"/>
                            <a:pt x="97772" y="712504"/>
                            <a:pt x="29481" y="644213"/>
                          </a:cubicBezTo>
                          <a:lnTo>
                            <a:pt x="0" y="608482"/>
                          </a:lnTo>
                          <a:lnTo>
                            <a:pt x="13798" y="588363"/>
                          </a:lnTo>
                          <a:cubicBezTo>
                            <a:pt x="47623" y="528135"/>
                            <a:pt x="67373" y="455528"/>
                            <a:pt x="67373" y="377371"/>
                          </a:cubicBezTo>
                          <a:cubicBezTo>
                            <a:pt x="67373" y="299215"/>
                            <a:pt x="47623" y="226608"/>
                            <a:pt x="13798" y="166379"/>
                          </a:cubicBezTo>
                          <a:lnTo>
                            <a:pt x="0" y="146261"/>
                          </a:lnTo>
                          <a:lnTo>
                            <a:pt x="29481" y="110530"/>
                          </a:lnTo>
                          <a:cubicBezTo>
                            <a:pt x="97772" y="42239"/>
                            <a:pt x="192115" y="0"/>
                            <a:pt x="296323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 defTabSz="609630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69" name="Group 35">
                    <a:extLst>
                      <a:ext uri="{FF2B5EF4-FFF2-40B4-BE49-F238E27FC236}">
                        <a16:creationId xmlns:a16="http://schemas.microsoft.com/office/drawing/2014/main" id="{021BB723-B301-42BE-AF2B-ED3C42D0F269}"/>
                      </a:ext>
                    </a:extLst>
                  </p:cNvPr>
                  <p:cNvGrpSpPr/>
                  <p:nvPr/>
                </p:nvGrpSpPr>
                <p:grpSpPr>
                  <a:xfrm>
                    <a:off x="4370857" y="3664471"/>
                    <a:ext cx="1384056" cy="1273580"/>
                    <a:chOff x="3558061" y="449993"/>
                    <a:chExt cx="1384056" cy="1273580"/>
                  </a:xfrm>
                </p:grpSpPr>
                <p:sp>
                  <p:nvSpPr>
                    <p:cNvPr id="73" name="Freeform: Shape 36">
                      <a:extLst>
                        <a:ext uri="{FF2B5EF4-FFF2-40B4-BE49-F238E27FC236}">
                          <a16:creationId xmlns:a16="http://schemas.microsoft.com/office/drawing/2014/main" id="{E5F48E17-AE84-464C-A409-F5062FB6D9AE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3705802" y="487259"/>
                      <a:ext cx="1088573" cy="1384056"/>
                    </a:xfrm>
                    <a:custGeom>
                      <a:avLst/>
                      <a:gdLst>
                        <a:gd name="connsiteX0" fmla="*/ 1088573 w 1088573"/>
                        <a:gd name="connsiteY0" fmla="*/ 839770 h 1384056"/>
                        <a:gd name="connsiteX1" fmla="*/ 544286 w 1088573"/>
                        <a:gd name="connsiteY1" fmla="*/ 1384056 h 1384056"/>
                        <a:gd name="connsiteX2" fmla="*/ 0 w 1088573"/>
                        <a:gd name="connsiteY2" fmla="*/ 839770 h 1384056"/>
                        <a:gd name="connsiteX3" fmla="*/ 332426 w 1088573"/>
                        <a:gd name="connsiteY3" fmla="*/ 338256 h 1384056"/>
                        <a:gd name="connsiteX4" fmla="*/ 431255 w 1088573"/>
                        <a:gd name="connsiteY4" fmla="*/ 307578 h 1384056"/>
                        <a:gd name="connsiteX5" fmla="*/ 544288 w 1088573"/>
                        <a:gd name="connsiteY5" fmla="*/ 0 h 1384056"/>
                        <a:gd name="connsiteX6" fmla="*/ 657322 w 1088573"/>
                        <a:gd name="connsiteY6" fmla="*/ 307579 h 1384056"/>
                        <a:gd name="connsiteX7" fmla="*/ 756147 w 1088573"/>
                        <a:gd name="connsiteY7" fmla="*/ 338256 h 1384056"/>
                        <a:gd name="connsiteX8" fmla="*/ 1088573 w 1088573"/>
                        <a:gd name="connsiteY8" fmla="*/ 839770 h 13840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88573" h="1384056">
                          <a:moveTo>
                            <a:pt x="1088573" y="839770"/>
                          </a:moveTo>
                          <a:cubicBezTo>
                            <a:pt x="1088572" y="1140371"/>
                            <a:pt x="844887" y="1384056"/>
                            <a:pt x="544286" y="1384056"/>
                          </a:cubicBezTo>
                          <a:cubicBezTo>
                            <a:pt x="243685" y="1384056"/>
                            <a:pt x="0" y="1140371"/>
                            <a:pt x="0" y="839770"/>
                          </a:cubicBezTo>
                          <a:cubicBezTo>
                            <a:pt x="0" y="614319"/>
                            <a:pt x="137073" y="420884"/>
                            <a:pt x="332426" y="338256"/>
                          </a:cubicBezTo>
                          <a:lnTo>
                            <a:pt x="431255" y="307578"/>
                          </a:lnTo>
                          <a:lnTo>
                            <a:pt x="544288" y="0"/>
                          </a:lnTo>
                          <a:lnTo>
                            <a:pt x="657322" y="307579"/>
                          </a:lnTo>
                          <a:lnTo>
                            <a:pt x="756147" y="338256"/>
                          </a:lnTo>
                          <a:cubicBezTo>
                            <a:pt x="951500" y="420884"/>
                            <a:pt x="1088573" y="614319"/>
                            <a:pt x="1088573" y="839770"/>
                          </a:cubicBezTo>
                          <a:close/>
                        </a:path>
                      </a:pathLst>
                    </a:custGeom>
                    <a:solidFill>
                      <a:srgbClr val="560AB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 defTabSz="609630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4" name="Freeform: Shape 37">
                      <a:extLst>
                        <a:ext uri="{FF2B5EF4-FFF2-40B4-BE49-F238E27FC236}">
                          <a16:creationId xmlns:a16="http://schemas.microsoft.com/office/drawing/2014/main" id="{4CE19AAC-6EAD-4704-A73E-5E72C3A48C65}"/>
                        </a:ext>
                      </a:extLst>
                    </p:cNvPr>
                    <p:cNvSpPr/>
                    <p:nvPr/>
                  </p:nvSpPr>
                  <p:spPr>
                    <a:xfrm rot="2040172">
                      <a:off x="3746969" y="449993"/>
                      <a:ext cx="730916" cy="1088683"/>
                    </a:xfrm>
                    <a:custGeom>
                      <a:avLst/>
                      <a:gdLst>
                        <a:gd name="connsiteX0" fmla="*/ 391794 w 730916"/>
                        <a:gd name="connsiteY0" fmla="*/ 93123 h 1088683"/>
                        <a:gd name="connsiteX1" fmla="*/ 696059 w 730916"/>
                        <a:gd name="connsiteY1" fmla="*/ 1 h 1088683"/>
                        <a:gd name="connsiteX2" fmla="*/ 730916 w 730916"/>
                        <a:gd name="connsiteY2" fmla="*/ 3371 h 1088683"/>
                        <a:gd name="connsiteX3" fmla="*/ 730916 w 730916"/>
                        <a:gd name="connsiteY3" fmla="*/ 1086193 h 1088683"/>
                        <a:gd name="connsiteX4" fmla="*/ 696297 w 730916"/>
                        <a:gd name="connsiteY4" fmla="*/ 1088683 h 1088683"/>
                        <a:gd name="connsiteX5" fmla="*/ 398898 w 730916"/>
                        <a:gd name="connsiteY5" fmla="*/ 1000440 h 1088683"/>
                        <a:gd name="connsiteX6" fmla="*/ 318197 w 730916"/>
                        <a:gd name="connsiteY6" fmla="*/ 935666 h 1088683"/>
                        <a:gd name="connsiteX7" fmla="*/ 0 w 730916"/>
                        <a:gd name="connsiteY7" fmla="*/ 1013969 h 1088683"/>
                        <a:gd name="connsiteX8" fmla="*/ 191773 w 730916"/>
                        <a:gd name="connsiteY8" fmla="*/ 748254 h 1088683"/>
                        <a:gd name="connsiteX9" fmla="*/ 161938 w 730916"/>
                        <a:gd name="connsiteY9" fmla="*/ 649171 h 1088683"/>
                        <a:gd name="connsiteX10" fmla="*/ 391794 w 730916"/>
                        <a:gd name="connsiteY10" fmla="*/ 93123 h 10886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30916" h="1088683">
                          <a:moveTo>
                            <a:pt x="391794" y="93123"/>
                          </a:moveTo>
                          <a:cubicBezTo>
                            <a:pt x="485245" y="30084"/>
                            <a:pt x="591224" y="-71"/>
                            <a:pt x="696059" y="1"/>
                          </a:cubicBezTo>
                          <a:lnTo>
                            <a:pt x="730916" y="3371"/>
                          </a:lnTo>
                          <a:lnTo>
                            <a:pt x="730916" y="1086193"/>
                          </a:lnTo>
                          <a:lnTo>
                            <a:pt x="696297" y="1088683"/>
                          </a:lnTo>
                          <a:cubicBezTo>
                            <a:pt x="591462" y="1088611"/>
                            <a:pt x="487771" y="1058311"/>
                            <a:pt x="398898" y="1000440"/>
                          </a:cubicBezTo>
                          <a:lnTo>
                            <a:pt x="318197" y="935666"/>
                          </a:lnTo>
                          <a:lnTo>
                            <a:pt x="0" y="1013969"/>
                          </a:lnTo>
                          <a:lnTo>
                            <a:pt x="191773" y="748254"/>
                          </a:lnTo>
                          <a:lnTo>
                            <a:pt x="161938" y="649171"/>
                          </a:lnTo>
                          <a:cubicBezTo>
                            <a:pt x="121190" y="441013"/>
                            <a:pt x="204893" y="219203"/>
                            <a:pt x="391794" y="93123"/>
                          </a:cubicBezTo>
                          <a:close/>
                        </a:path>
                      </a:pathLst>
                    </a:custGeom>
                    <a:solidFill>
                      <a:schemeClr val="bg1">
                        <a:alpha val="1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 defTabSz="609630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70" name="Group 20">
                    <a:extLst>
                      <a:ext uri="{FF2B5EF4-FFF2-40B4-BE49-F238E27FC236}">
                        <a16:creationId xmlns:a16="http://schemas.microsoft.com/office/drawing/2014/main" id="{A0423596-4377-4FB9-BFA8-54868DB0D164}"/>
                      </a:ext>
                    </a:extLst>
                  </p:cNvPr>
                  <p:cNvGrpSpPr/>
                  <p:nvPr/>
                </p:nvGrpSpPr>
                <p:grpSpPr>
                  <a:xfrm>
                    <a:off x="4370857" y="449993"/>
                    <a:ext cx="1384056" cy="1273580"/>
                    <a:chOff x="3558061" y="449993"/>
                    <a:chExt cx="1384056" cy="1273580"/>
                  </a:xfrm>
                </p:grpSpPr>
                <p:sp>
                  <p:nvSpPr>
                    <p:cNvPr id="71" name="Freeform: Shape 15">
                      <a:extLst>
                        <a:ext uri="{FF2B5EF4-FFF2-40B4-BE49-F238E27FC236}">
                          <a16:creationId xmlns:a16="http://schemas.microsoft.com/office/drawing/2014/main" id="{A3E4FAAA-9CA4-492B-92A6-9A88FF94409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3705802" y="487259"/>
                      <a:ext cx="1088573" cy="1384056"/>
                    </a:xfrm>
                    <a:custGeom>
                      <a:avLst/>
                      <a:gdLst>
                        <a:gd name="connsiteX0" fmla="*/ 1088573 w 1088573"/>
                        <a:gd name="connsiteY0" fmla="*/ 839770 h 1384056"/>
                        <a:gd name="connsiteX1" fmla="*/ 544286 w 1088573"/>
                        <a:gd name="connsiteY1" fmla="*/ 1384056 h 1384056"/>
                        <a:gd name="connsiteX2" fmla="*/ 0 w 1088573"/>
                        <a:gd name="connsiteY2" fmla="*/ 839770 h 1384056"/>
                        <a:gd name="connsiteX3" fmla="*/ 332426 w 1088573"/>
                        <a:gd name="connsiteY3" fmla="*/ 338256 h 1384056"/>
                        <a:gd name="connsiteX4" fmla="*/ 431255 w 1088573"/>
                        <a:gd name="connsiteY4" fmla="*/ 307578 h 1384056"/>
                        <a:gd name="connsiteX5" fmla="*/ 544288 w 1088573"/>
                        <a:gd name="connsiteY5" fmla="*/ 0 h 1384056"/>
                        <a:gd name="connsiteX6" fmla="*/ 657322 w 1088573"/>
                        <a:gd name="connsiteY6" fmla="*/ 307579 h 1384056"/>
                        <a:gd name="connsiteX7" fmla="*/ 756147 w 1088573"/>
                        <a:gd name="connsiteY7" fmla="*/ 338256 h 1384056"/>
                        <a:gd name="connsiteX8" fmla="*/ 1088573 w 1088573"/>
                        <a:gd name="connsiteY8" fmla="*/ 839770 h 13840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88573" h="1384056">
                          <a:moveTo>
                            <a:pt x="1088573" y="839770"/>
                          </a:moveTo>
                          <a:cubicBezTo>
                            <a:pt x="1088572" y="1140371"/>
                            <a:pt x="844887" y="1384056"/>
                            <a:pt x="544286" y="1384056"/>
                          </a:cubicBezTo>
                          <a:cubicBezTo>
                            <a:pt x="243685" y="1384056"/>
                            <a:pt x="0" y="1140371"/>
                            <a:pt x="0" y="839770"/>
                          </a:cubicBezTo>
                          <a:cubicBezTo>
                            <a:pt x="0" y="614319"/>
                            <a:pt x="137073" y="420884"/>
                            <a:pt x="332426" y="338256"/>
                          </a:cubicBezTo>
                          <a:lnTo>
                            <a:pt x="431255" y="307578"/>
                          </a:lnTo>
                          <a:lnTo>
                            <a:pt x="544288" y="0"/>
                          </a:lnTo>
                          <a:lnTo>
                            <a:pt x="657322" y="307579"/>
                          </a:lnTo>
                          <a:lnTo>
                            <a:pt x="756147" y="338256"/>
                          </a:lnTo>
                          <a:cubicBezTo>
                            <a:pt x="951500" y="420884"/>
                            <a:pt x="1088573" y="614319"/>
                            <a:pt x="1088573" y="839770"/>
                          </a:cubicBezTo>
                          <a:close/>
                        </a:path>
                      </a:pathLst>
                    </a:custGeom>
                    <a:solidFill>
                      <a:srgbClr val="FF2F5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 defTabSz="609630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2" name="Freeform: Shape 19">
                      <a:extLst>
                        <a:ext uri="{FF2B5EF4-FFF2-40B4-BE49-F238E27FC236}">
                          <a16:creationId xmlns:a16="http://schemas.microsoft.com/office/drawing/2014/main" id="{BF3DAB51-AC58-4048-8832-92D1F086D25C}"/>
                        </a:ext>
                      </a:extLst>
                    </p:cNvPr>
                    <p:cNvSpPr/>
                    <p:nvPr/>
                  </p:nvSpPr>
                  <p:spPr>
                    <a:xfrm rot="2040172">
                      <a:off x="3746969" y="449993"/>
                      <a:ext cx="730916" cy="1088683"/>
                    </a:xfrm>
                    <a:custGeom>
                      <a:avLst/>
                      <a:gdLst>
                        <a:gd name="connsiteX0" fmla="*/ 391794 w 730916"/>
                        <a:gd name="connsiteY0" fmla="*/ 93123 h 1088683"/>
                        <a:gd name="connsiteX1" fmla="*/ 696059 w 730916"/>
                        <a:gd name="connsiteY1" fmla="*/ 1 h 1088683"/>
                        <a:gd name="connsiteX2" fmla="*/ 730916 w 730916"/>
                        <a:gd name="connsiteY2" fmla="*/ 3371 h 1088683"/>
                        <a:gd name="connsiteX3" fmla="*/ 730916 w 730916"/>
                        <a:gd name="connsiteY3" fmla="*/ 1086193 h 1088683"/>
                        <a:gd name="connsiteX4" fmla="*/ 696297 w 730916"/>
                        <a:gd name="connsiteY4" fmla="*/ 1088683 h 1088683"/>
                        <a:gd name="connsiteX5" fmla="*/ 398898 w 730916"/>
                        <a:gd name="connsiteY5" fmla="*/ 1000440 h 1088683"/>
                        <a:gd name="connsiteX6" fmla="*/ 318197 w 730916"/>
                        <a:gd name="connsiteY6" fmla="*/ 935666 h 1088683"/>
                        <a:gd name="connsiteX7" fmla="*/ 0 w 730916"/>
                        <a:gd name="connsiteY7" fmla="*/ 1013969 h 1088683"/>
                        <a:gd name="connsiteX8" fmla="*/ 191773 w 730916"/>
                        <a:gd name="connsiteY8" fmla="*/ 748254 h 1088683"/>
                        <a:gd name="connsiteX9" fmla="*/ 161938 w 730916"/>
                        <a:gd name="connsiteY9" fmla="*/ 649171 h 1088683"/>
                        <a:gd name="connsiteX10" fmla="*/ 391794 w 730916"/>
                        <a:gd name="connsiteY10" fmla="*/ 93123 h 10886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30916" h="1088683">
                          <a:moveTo>
                            <a:pt x="391794" y="93123"/>
                          </a:moveTo>
                          <a:cubicBezTo>
                            <a:pt x="485245" y="30084"/>
                            <a:pt x="591224" y="-71"/>
                            <a:pt x="696059" y="1"/>
                          </a:cubicBezTo>
                          <a:lnTo>
                            <a:pt x="730916" y="3371"/>
                          </a:lnTo>
                          <a:lnTo>
                            <a:pt x="730916" y="1086193"/>
                          </a:lnTo>
                          <a:lnTo>
                            <a:pt x="696297" y="1088683"/>
                          </a:lnTo>
                          <a:cubicBezTo>
                            <a:pt x="591462" y="1088611"/>
                            <a:pt x="487771" y="1058311"/>
                            <a:pt x="398898" y="1000440"/>
                          </a:cubicBezTo>
                          <a:lnTo>
                            <a:pt x="318197" y="935666"/>
                          </a:lnTo>
                          <a:lnTo>
                            <a:pt x="0" y="1013969"/>
                          </a:lnTo>
                          <a:lnTo>
                            <a:pt x="191773" y="748254"/>
                          </a:lnTo>
                          <a:lnTo>
                            <a:pt x="161938" y="649171"/>
                          </a:lnTo>
                          <a:cubicBezTo>
                            <a:pt x="121190" y="441013"/>
                            <a:pt x="204893" y="219203"/>
                            <a:pt x="391794" y="93123"/>
                          </a:cubicBezTo>
                          <a:close/>
                        </a:path>
                      </a:pathLst>
                    </a:custGeom>
                    <a:solidFill>
                      <a:schemeClr val="bg1">
                        <a:alpha val="1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 defTabSz="609630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</p:grpSp>
            <p:pic>
              <p:nvPicPr>
                <p:cNvPr id="49" name="Graphic 89" descr="Bullseye">
                  <a:extLst>
                    <a:ext uri="{FF2B5EF4-FFF2-40B4-BE49-F238E27FC236}">
                      <a16:creationId xmlns:a16="http://schemas.microsoft.com/office/drawing/2014/main" id="{D0CA2261-A56F-4E94-8048-498D87CF48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69297" y="4308472"/>
                  <a:ext cx="548640" cy="548640"/>
                </a:xfrm>
                <a:prstGeom prst="rect">
                  <a:avLst/>
                </a:prstGeom>
              </p:spPr>
            </p:pic>
            <p:sp>
              <p:nvSpPr>
                <p:cNvPr id="50" name="Freeform: Shape 86">
                  <a:extLst>
                    <a:ext uri="{FF2B5EF4-FFF2-40B4-BE49-F238E27FC236}">
                      <a16:creationId xmlns:a16="http://schemas.microsoft.com/office/drawing/2014/main" id="{DE69569A-5D33-4175-A806-2AC235E85BA1}"/>
                    </a:ext>
                  </a:extLst>
                </p:cNvPr>
                <p:cNvSpPr/>
                <p:nvPr/>
              </p:nvSpPr>
              <p:spPr>
                <a:xfrm flipH="1">
                  <a:off x="5235516" y="2771855"/>
                  <a:ext cx="161731" cy="426759"/>
                </a:xfrm>
                <a:custGeom>
                  <a:avLst/>
                  <a:gdLst>
                    <a:gd name="connsiteX0" fmla="*/ 81049 w 148422"/>
                    <a:gd name="connsiteY0" fmla="*/ 0 h 462221"/>
                    <a:gd name="connsiteX1" fmla="*/ 94847 w 148422"/>
                    <a:gd name="connsiteY1" fmla="*/ 20118 h 462221"/>
                    <a:gd name="connsiteX2" fmla="*/ 148422 w 148422"/>
                    <a:gd name="connsiteY2" fmla="*/ 231110 h 462221"/>
                    <a:gd name="connsiteX3" fmla="*/ 94847 w 148422"/>
                    <a:gd name="connsiteY3" fmla="*/ 442102 h 462221"/>
                    <a:gd name="connsiteX4" fmla="*/ 81049 w 148422"/>
                    <a:gd name="connsiteY4" fmla="*/ 462221 h 462221"/>
                    <a:gd name="connsiteX5" fmla="*/ 64449 w 148422"/>
                    <a:gd name="connsiteY5" fmla="*/ 442102 h 462221"/>
                    <a:gd name="connsiteX6" fmla="*/ 7667 w 148422"/>
                    <a:gd name="connsiteY6" fmla="*/ 307164 h 462221"/>
                    <a:gd name="connsiteX7" fmla="*/ 0 w 148422"/>
                    <a:gd name="connsiteY7" fmla="*/ 231111 h 462221"/>
                    <a:gd name="connsiteX8" fmla="*/ 7667 w 148422"/>
                    <a:gd name="connsiteY8" fmla="*/ 155057 h 462221"/>
                    <a:gd name="connsiteX9" fmla="*/ 64449 w 148422"/>
                    <a:gd name="connsiteY9" fmla="*/ 20119 h 462221"/>
                    <a:gd name="connsiteX10" fmla="*/ 81049 w 148422"/>
                    <a:gd name="connsiteY10" fmla="*/ 0 h 46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8422" h="462221">
                      <a:moveTo>
                        <a:pt x="81049" y="0"/>
                      </a:moveTo>
                      <a:lnTo>
                        <a:pt x="94847" y="20118"/>
                      </a:lnTo>
                      <a:cubicBezTo>
                        <a:pt x="128672" y="80347"/>
                        <a:pt x="148422" y="152954"/>
                        <a:pt x="148422" y="231110"/>
                      </a:cubicBezTo>
                      <a:cubicBezTo>
                        <a:pt x="148422" y="309267"/>
                        <a:pt x="128672" y="381874"/>
                        <a:pt x="94847" y="442102"/>
                      </a:cubicBezTo>
                      <a:lnTo>
                        <a:pt x="81049" y="462221"/>
                      </a:lnTo>
                      <a:lnTo>
                        <a:pt x="64449" y="442102"/>
                      </a:lnTo>
                      <a:cubicBezTo>
                        <a:pt x="37323" y="401950"/>
                        <a:pt x="17721" y="356296"/>
                        <a:pt x="7667" y="307164"/>
                      </a:cubicBezTo>
                      <a:lnTo>
                        <a:pt x="0" y="231111"/>
                      </a:lnTo>
                      <a:lnTo>
                        <a:pt x="7667" y="155057"/>
                      </a:lnTo>
                      <a:cubicBezTo>
                        <a:pt x="17721" y="105925"/>
                        <a:pt x="37323" y="60271"/>
                        <a:pt x="64449" y="20119"/>
                      </a:cubicBezTo>
                      <a:lnTo>
                        <a:pt x="8104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60963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1" name="Freeform: Shape 87">
                  <a:extLst>
                    <a:ext uri="{FF2B5EF4-FFF2-40B4-BE49-F238E27FC236}">
                      <a16:creationId xmlns:a16="http://schemas.microsoft.com/office/drawing/2014/main" id="{BF32F6ED-7C15-4820-9744-F28E938325F0}"/>
                    </a:ext>
                  </a:extLst>
                </p:cNvPr>
                <p:cNvSpPr/>
                <p:nvPr/>
              </p:nvSpPr>
              <p:spPr>
                <a:xfrm flipH="1">
                  <a:off x="1838698" y="2636814"/>
                  <a:ext cx="3470232" cy="696840"/>
                </a:xfrm>
                <a:custGeom>
                  <a:avLst/>
                  <a:gdLst>
                    <a:gd name="connsiteX0" fmla="*/ 296323 w 3184667"/>
                    <a:gd name="connsiteY0" fmla="*/ 0 h 754744"/>
                    <a:gd name="connsiteX1" fmla="*/ 2807295 w 3184667"/>
                    <a:gd name="connsiteY1" fmla="*/ 0 h 754744"/>
                    <a:gd name="connsiteX2" fmla="*/ 3184667 w 3184667"/>
                    <a:gd name="connsiteY2" fmla="*/ 377372 h 754744"/>
                    <a:gd name="connsiteX3" fmla="*/ 3184666 w 3184667"/>
                    <a:gd name="connsiteY3" fmla="*/ 377372 h 754744"/>
                    <a:gd name="connsiteX4" fmla="*/ 2807294 w 3184667"/>
                    <a:gd name="connsiteY4" fmla="*/ 754744 h 754744"/>
                    <a:gd name="connsiteX5" fmla="*/ 296323 w 3184667"/>
                    <a:gd name="connsiteY5" fmla="*/ 754743 h 754744"/>
                    <a:gd name="connsiteX6" fmla="*/ 29481 w 3184667"/>
                    <a:gd name="connsiteY6" fmla="*/ 644213 h 754744"/>
                    <a:gd name="connsiteX7" fmla="*/ 0 w 3184667"/>
                    <a:gd name="connsiteY7" fmla="*/ 608482 h 754744"/>
                    <a:gd name="connsiteX8" fmla="*/ 13798 w 3184667"/>
                    <a:gd name="connsiteY8" fmla="*/ 588363 h 754744"/>
                    <a:gd name="connsiteX9" fmla="*/ 67373 w 3184667"/>
                    <a:gd name="connsiteY9" fmla="*/ 377371 h 754744"/>
                    <a:gd name="connsiteX10" fmla="*/ 13798 w 3184667"/>
                    <a:gd name="connsiteY10" fmla="*/ 166379 h 754744"/>
                    <a:gd name="connsiteX11" fmla="*/ 0 w 3184667"/>
                    <a:gd name="connsiteY11" fmla="*/ 146261 h 754744"/>
                    <a:gd name="connsiteX12" fmla="*/ 29481 w 3184667"/>
                    <a:gd name="connsiteY12" fmla="*/ 110530 h 754744"/>
                    <a:gd name="connsiteX13" fmla="*/ 296323 w 3184667"/>
                    <a:gd name="connsiteY13" fmla="*/ 0 h 754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184667" h="754744">
                      <a:moveTo>
                        <a:pt x="296323" y="0"/>
                      </a:moveTo>
                      <a:lnTo>
                        <a:pt x="2807295" y="0"/>
                      </a:lnTo>
                      <a:cubicBezTo>
                        <a:pt x="3015712" y="0"/>
                        <a:pt x="3184667" y="168955"/>
                        <a:pt x="3184667" y="377372"/>
                      </a:cubicBezTo>
                      <a:lnTo>
                        <a:pt x="3184666" y="377372"/>
                      </a:lnTo>
                      <a:cubicBezTo>
                        <a:pt x="3184666" y="585789"/>
                        <a:pt x="3015711" y="754744"/>
                        <a:pt x="2807294" y="754744"/>
                      </a:cubicBezTo>
                      <a:lnTo>
                        <a:pt x="296323" y="754743"/>
                      </a:lnTo>
                      <a:cubicBezTo>
                        <a:pt x="192115" y="754743"/>
                        <a:pt x="97772" y="712504"/>
                        <a:pt x="29481" y="644213"/>
                      </a:cubicBezTo>
                      <a:lnTo>
                        <a:pt x="0" y="608482"/>
                      </a:lnTo>
                      <a:lnTo>
                        <a:pt x="13798" y="588363"/>
                      </a:lnTo>
                      <a:cubicBezTo>
                        <a:pt x="47623" y="528135"/>
                        <a:pt x="67373" y="455528"/>
                        <a:pt x="67373" y="377371"/>
                      </a:cubicBezTo>
                      <a:cubicBezTo>
                        <a:pt x="67373" y="299215"/>
                        <a:pt x="47623" y="226608"/>
                        <a:pt x="13798" y="166379"/>
                      </a:cubicBezTo>
                      <a:lnTo>
                        <a:pt x="0" y="146261"/>
                      </a:lnTo>
                      <a:lnTo>
                        <a:pt x="29481" y="110530"/>
                      </a:lnTo>
                      <a:cubicBezTo>
                        <a:pt x="97772" y="42239"/>
                        <a:pt x="192115" y="0"/>
                        <a:pt x="296323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60963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2" name="TextBox 82">
                  <a:extLst>
                    <a:ext uri="{FF2B5EF4-FFF2-40B4-BE49-F238E27FC236}">
                      <a16:creationId xmlns:a16="http://schemas.microsoft.com/office/drawing/2014/main" id="{AA3055D6-37D2-4C89-8333-E292058B75AE}"/>
                    </a:ext>
                  </a:extLst>
                </p:cNvPr>
                <p:cNvSpPr txBox="1"/>
                <p:nvPr/>
              </p:nvSpPr>
              <p:spPr>
                <a:xfrm>
                  <a:off x="2563613" y="2727462"/>
                  <a:ext cx="2664762" cy="5684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609630"/>
                  <a:r>
                    <a:rPr lang="en-US" sz="1200" b="1" dirty="0">
                      <a:solidFill>
                        <a:prstClr val="black"/>
                      </a:solidFill>
                      <a:latin typeface="Calibri"/>
                    </a:rPr>
                    <a:t>CENTROS DE REFERÊNCIA PARA IMUNOBIOLÓGICOS ESPECIAIS </a:t>
                  </a:r>
                </a:p>
              </p:txBody>
            </p:sp>
            <p:sp>
              <p:nvSpPr>
                <p:cNvPr id="56" name="Freeform: Shape 84">
                  <a:extLst>
                    <a:ext uri="{FF2B5EF4-FFF2-40B4-BE49-F238E27FC236}">
                      <a16:creationId xmlns:a16="http://schemas.microsoft.com/office/drawing/2014/main" id="{0AA28FBD-9678-41B8-BE75-354DCBA6E682}"/>
                    </a:ext>
                  </a:extLst>
                </p:cNvPr>
                <p:cNvSpPr/>
                <p:nvPr/>
              </p:nvSpPr>
              <p:spPr>
                <a:xfrm rot="5400000" flipH="1">
                  <a:off x="1459865" y="2231154"/>
                  <a:ext cx="1005057" cy="1508163"/>
                </a:xfrm>
                <a:custGeom>
                  <a:avLst/>
                  <a:gdLst>
                    <a:gd name="connsiteX0" fmla="*/ 1088573 w 1088573"/>
                    <a:gd name="connsiteY0" fmla="*/ 839770 h 1384056"/>
                    <a:gd name="connsiteX1" fmla="*/ 544286 w 1088573"/>
                    <a:gd name="connsiteY1" fmla="*/ 1384056 h 1384056"/>
                    <a:gd name="connsiteX2" fmla="*/ 0 w 1088573"/>
                    <a:gd name="connsiteY2" fmla="*/ 839770 h 1384056"/>
                    <a:gd name="connsiteX3" fmla="*/ 332426 w 1088573"/>
                    <a:gd name="connsiteY3" fmla="*/ 338256 h 1384056"/>
                    <a:gd name="connsiteX4" fmla="*/ 431255 w 1088573"/>
                    <a:gd name="connsiteY4" fmla="*/ 307578 h 1384056"/>
                    <a:gd name="connsiteX5" fmla="*/ 544288 w 1088573"/>
                    <a:gd name="connsiteY5" fmla="*/ 0 h 1384056"/>
                    <a:gd name="connsiteX6" fmla="*/ 657322 w 1088573"/>
                    <a:gd name="connsiteY6" fmla="*/ 307579 h 1384056"/>
                    <a:gd name="connsiteX7" fmla="*/ 756147 w 1088573"/>
                    <a:gd name="connsiteY7" fmla="*/ 338256 h 1384056"/>
                    <a:gd name="connsiteX8" fmla="*/ 1088573 w 1088573"/>
                    <a:gd name="connsiteY8" fmla="*/ 839770 h 1384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8573" h="1384056">
                      <a:moveTo>
                        <a:pt x="1088573" y="839770"/>
                      </a:moveTo>
                      <a:cubicBezTo>
                        <a:pt x="1088572" y="1140371"/>
                        <a:pt x="844887" y="1384056"/>
                        <a:pt x="544286" y="1384056"/>
                      </a:cubicBezTo>
                      <a:cubicBezTo>
                        <a:pt x="243685" y="1384056"/>
                        <a:pt x="0" y="1140371"/>
                        <a:pt x="0" y="839770"/>
                      </a:cubicBezTo>
                      <a:cubicBezTo>
                        <a:pt x="0" y="614319"/>
                        <a:pt x="137073" y="420884"/>
                        <a:pt x="332426" y="338256"/>
                      </a:cubicBezTo>
                      <a:lnTo>
                        <a:pt x="431255" y="307578"/>
                      </a:lnTo>
                      <a:lnTo>
                        <a:pt x="544288" y="0"/>
                      </a:lnTo>
                      <a:lnTo>
                        <a:pt x="657322" y="307579"/>
                      </a:lnTo>
                      <a:lnTo>
                        <a:pt x="756147" y="338256"/>
                      </a:lnTo>
                      <a:cubicBezTo>
                        <a:pt x="951500" y="420884"/>
                        <a:pt x="1088573" y="614319"/>
                        <a:pt x="1088573" y="839770"/>
                      </a:cubicBez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60963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7" name="Freeform: Shape 85">
                  <a:extLst>
                    <a:ext uri="{FF2B5EF4-FFF2-40B4-BE49-F238E27FC236}">
                      <a16:creationId xmlns:a16="http://schemas.microsoft.com/office/drawing/2014/main" id="{46B95AFB-D1E5-4D89-9211-CA8747489AF6}"/>
                    </a:ext>
                  </a:extLst>
                </p:cNvPr>
                <p:cNvSpPr/>
                <p:nvPr/>
              </p:nvSpPr>
              <p:spPr>
                <a:xfrm rot="19559828" flipH="1">
                  <a:off x="1714170" y="2311893"/>
                  <a:ext cx="796457" cy="1005158"/>
                </a:xfrm>
                <a:custGeom>
                  <a:avLst/>
                  <a:gdLst>
                    <a:gd name="connsiteX0" fmla="*/ 391794 w 730916"/>
                    <a:gd name="connsiteY0" fmla="*/ 93123 h 1088683"/>
                    <a:gd name="connsiteX1" fmla="*/ 696059 w 730916"/>
                    <a:gd name="connsiteY1" fmla="*/ 1 h 1088683"/>
                    <a:gd name="connsiteX2" fmla="*/ 730916 w 730916"/>
                    <a:gd name="connsiteY2" fmla="*/ 3371 h 1088683"/>
                    <a:gd name="connsiteX3" fmla="*/ 730916 w 730916"/>
                    <a:gd name="connsiteY3" fmla="*/ 1086193 h 1088683"/>
                    <a:gd name="connsiteX4" fmla="*/ 696297 w 730916"/>
                    <a:gd name="connsiteY4" fmla="*/ 1088683 h 1088683"/>
                    <a:gd name="connsiteX5" fmla="*/ 398898 w 730916"/>
                    <a:gd name="connsiteY5" fmla="*/ 1000440 h 1088683"/>
                    <a:gd name="connsiteX6" fmla="*/ 318197 w 730916"/>
                    <a:gd name="connsiteY6" fmla="*/ 935666 h 1088683"/>
                    <a:gd name="connsiteX7" fmla="*/ 0 w 730916"/>
                    <a:gd name="connsiteY7" fmla="*/ 1013969 h 1088683"/>
                    <a:gd name="connsiteX8" fmla="*/ 191773 w 730916"/>
                    <a:gd name="connsiteY8" fmla="*/ 748254 h 1088683"/>
                    <a:gd name="connsiteX9" fmla="*/ 161938 w 730916"/>
                    <a:gd name="connsiteY9" fmla="*/ 649171 h 1088683"/>
                    <a:gd name="connsiteX10" fmla="*/ 391794 w 730916"/>
                    <a:gd name="connsiteY10" fmla="*/ 93123 h 1088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30916" h="1088683">
                      <a:moveTo>
                        <a:pt x="391794" y="93123"/>
                      </a:moveTo>
                      <a:cubicBezTo>
                        <a:pt x="485245" y="30084"/>
                        <a:pt x="591224" y="-71"/>
                        <a:pt x="696059" y="1"/>
                      </a:cubicBezTo>
                      <a:lnTo>
                        <a:pt x="730916" y="3371"/>
                      </a:lnTo>
                      <a:lnTo>
                        <a:pt x="730916" y="1086193"/>
                      </a:lnTo>
                      <a:lnTo>
                        <a:pt x="696297" y="1088683"/>
                      </a:lnTo>
                      <a:cubicBezTo>
                        <a:pt x="591462" y="1088611"/>
                        <a:pt x="487771" y="1058311"/>
                        <a:pt x="398898" y="1000440"/>
                      </a:cubicBezTo>
                      <a:lnTo>
                        <a:pt x="318197" y="935666"/>
                      </a:lnTo>
                      <a:lnTo>
                        <a:pt x="0" y="1013969"/>
                      </a:lnTo>
                      <a:lnTo>
                        <a:pt x="191773" y="748254"/>
                      </a:lnTo>
                      <a:lnTo>
                        <a:pt x="161938" y="649171"/>
                      </a:lnTo>
                      <a:cubicBezTo>
                        <a:pt x="121190" y="441013"/>
                        <a:pt x="204893" y="219203"/>
                        <a:pt x="391794" y="93123"/>
                      </a:cubicBezTo>
                      <a:close/>
                    </a:path>
                  </a:pathLst>
                </a:cu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60963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8" name="TextBox 64">
                  <a:extLst>
                    <a:ext uri="{FF2B5EF4-FFF2-40B4-BE49-F238E27FC236}">
                      <a16:creationId xmlns:a16="http://schemas.microsoft.com/office/drawing/2014/main" id="{39A959F6-EDC1-4D67-8A88-6B30B4E5AACB}"/>
                    </a:ext>
                  </a:extLst>
                </p:cNvPr>
                <p:cNvSpPr txBox="1"/>
                <p:nvPr/>
              </p:nvSpPr>
              <p:spPr>
                <a:xfrm>
                  <a:off x="1589659" y="4402090"/>
                  <a:ext cx="2472207" cy="3410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609630"/>
                  <a:r>
                    <a:rPr lang="en-US" sz="1200" b="1" dirty="0">
                      <a:solidFill>
                        <a:prstClr val="black"/>
                      </a:solidFill>
                      <a:latin typeface="Calibri"/>
                    </a:rPr>
                    <a:t>INTENSIFICAÇÃO VACINAL</a:t>
                  </a:r>
                </a:p>
              </p:txBody>
            </p:sp>
            <p:sp>
              <p:nvSpPr>
                <p:cNvPr id="59" name="Freeform: Shape 77">
                  <a:extLst>
                    <a:ext uri="{FF2B5EF4-FFF2-40B4-BE49-F238E27FC236}">
                      <a16:creationId xmlns:a16="http://schemas.microsoft.com/office/drawing/2014/main" id="{80FFB2F2-592E-46D0-B8B9-0FA2AF14EB0E}"/>
                    </a:ext>
                  </a:extLst>
                </p:cNvPr>
                <p:cNvSpPr/>
                <p:nvPr/>
              </p:nvSpPr>
              <p:spPr>
                <a:xfrm flipH="1">
                  <a:off x="5318645" y="5791196"/>
                  <a:ext cx="161731" cy="426759"/>
                </a:xfrm>
                <a:custGeom>
                  <a:avLst/>
                  <a:gdLst>
                    <a:gd name="connsiteX0" fmla="*/ 81049 w 148422"/>
                    <a:gd name="connsiteY0" fmla="*/ 0 h 462221"/>
                    <a:gd name="connsiteX1" fmla="*/ 94847 w 148422"/>
                    <a:gd name="connsiteY1" fmla="*/ 20118 h 462221"/>
                    <a:gd name="connsiteX2" fmla="*/ 148422 w 148422"/>
                    <a:gd name="connsiteY2" fmla="*/ 231110 h 462221"/>
                    <a:gd name="connsiteX3" fmla="*/ 94847 w 148422"/>
                    <a:gd name="connsiteY3" fmla="*/ 442102 h 462221"/>
                    <a:gd name="connsiteX4" fmla="*/ 81049 w 148422"/>
                    <a:gd name="connsiteY4" fmla="*/ 462221 h 462221"/>
                    <a:gd name="connsiteX5" fmla="*/ 64449 w 148422"/>
                    <a:gd name="connsiteY5" fmla="*/ 442102 h 462221"/>
                    <a:gd name="connsiteX6" fmla="*/ 7667 w 148422"/>
                    <a:gd name="connsiteY6" fmla="*/ 307164 h 462221"/>
                    <a:gd name="connsiteX7" fmla="*/ 0 w 148422"/>
                    <a:gd name="connsiteY7" fmla="*/ 231111 h 462221"/>
                    <a:gd name="connsiteX8" fmla="*/ 7667 w 148422"/>
                    <a:gd name="connsiteY8" fmla="*/ 155057 h 462221"/>
                    <a:gd name="connsiteX9" fmla="*/ 64449 w 148422"/>
                    <a:gd name="connsiteY9" fmla="*/ 20119 h 462221"/>
                    <a:gd name="connsiteX10" fmla="*/ 81049 w 148422"/>
                    <a:gd name="connsiteY10" fmla="*/ 0 h 46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8422" h="462221">
                      <a:moveTo>
                        <a:pt x="81049" y="0"/>
                      </a:moveTo>
                      <a:lnTo>
                        <a:pt x="94847" y="20118"/>
                      </a:lnTo>
                      <a:cubicBezTo>
                        <a:pt x="128672" y="80347"/>
                        <a:pt x="148422" y="152954"/>
                        <a:pt x="148422" y="231110"/>
                      </a:cubicBezTo>
                      <a:cubicBezTo>
                        <a:pt x="148422" y="309267"/>
                        <a:pt x="128672" y="381874"/>
                        <a:pt x="94847" y="442102"/>
                      </a:cubicBezTo>
                      <a:lnTo>
                        <a:pt x="81049" y="462221"/>
                      </a:lnTo>
                      <a:lnTo>
                        <a:pt x="64449" y="442102"/>
                      </a:lnTo>
                      <a:cubicBezTo>
                        <a:pt x="37323" y="401950"/>
                        <a:pt x="17721" y="356296"/>
                        <a:pt x="7667" y="307164"/>
                      </a:cubicBezTo>
                      <a:lnTo>
                        <a:pt x="0" y="231111"/>
                      </a:lnTo>
                      <a:lnTo>
                        <a:pt x="7667" y="155057"/>
                      </a:lnTo>
                      <a:cubicBezTo>
                        <a:pt x="17721" y="105925"/>
                        <a:pt x="37323" y="60271"/>
                        <a:pt x="64449" y="20119"/>
                      </a:cubicBezTo>
                      <a:lnTo>
                        <a:pt x="81049" y="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60963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0" name="Freeform: Shape 78">
                  <a:extLst>
                    <a:ext uri="{FF2B5EF4-FFF2-40B4-BE49-F238E27FC236}">
                      <a16:creationId xmlns:a16="http://schemas.microsoft.com/office/drawing/2014/main" id="{0C10393A-DF25-4C9B-B991-0B297A6DB0B4}"/>
                    </a:ext>
                  </a:extLst>
                </p:cNvPr>
                <p:cNvSpPr/>
                <p:nvPr/>
              </p:nvSpPr>
              <p:spPr>
                <a:xfrm flipH="1">
                  <a:off x="1921827" y="5656155"/>
                  <a:ext cx="3470232" cy="696840"/>
                </a:xfrm>
                <a:custGeom>
                  <a:avLst/>
                  <a:gdLst>
                    <a:gd name="connsiteX0" fmla="*/ 296323 w 3184667"/>
                    <a:gd name="connsiteY0" fmla="*/ 0 h 754744"/>
                    <a:gd name="connsiteX1" fmla="*/ 2807295 w 3184667"/>
                    <a:gd name="connsiteY1" fmla="*/ 0 h 754744"/>
                    <a:gd name="connsiteX2" fmla="*/ 3184667 w 3184667"/>
                    <a:gd name="connsiteY2" fmla="*/ 377372 h 754744"/>
                    <a:gd name="connsiteX3" fmla="*/ 3184666 w 3184667"/>
                    <a:gd name="connsiteY3" fmla="*/ 377372 h 754744"/>
                    <a:gd name="connsiteX4" fmla="*/ 2807294 w 3184667"/>
                    <a:gd name="connsiteY4" fmla="*/ 754744 h 754744"/>
                    <a:gd name="connsiteX5" fmla="*/ 296323 w 3184667"/>
                    <a:gd name="connsiteY5" fmla="*/ 754743 h 754744"/>
                    <a:gd name="connsiteX6" fmla="*/ 29481 w 3184667"/>
                    <a:gd name="connsiteY6" fmla="*/ 644213 h 754744"/>
                    <a:gd name="connsiteX7" fmla="*/ 0 w 3184667"/>
                    <a:gd name="connsiteY7" fmla="*/ 608482 h 754744"/>
                    <a:gd name="connsiteX8" fmla="*/ 13798 w 3184667"/>
                    <a:gd name="connsiteY8" fmla="*/ 588363 h 754744"/>
                    <a:gd name="connsiteX9" fmla="*/ 67373 w 3184667"/>
                    <a:gd name="connsiteY9" fmla="*/ 377371 h 754744"/>
                    <a:gd name="connsiteX10" fmla="*/ 13798 w 3184667"/>
                    <a:gd name="connsiteY10" fmla="*/ 166379 h 754744"/>
                    <a:gd name="connsiteX11" fmla="*/ 0 w 3184667"/>
                    <a:gd name="connsiteY11" fmla="*/ 146261 h 754744"/>
                    <a:gd name="connsiteX12" fmla="*/ 29481 w 3184667"/>
                    <a:gd name="connsiteY12" fmla="*/ 110530 h 754744"/>
                    <a:gd name="connsiteX13" fmla="*/ 296323 w 3184667"/>
                    <a:gd name="connsiteY13" fmla="*/ 0 h 754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184667" h="754744">
                      <a:moveTo>
                        <a:pt x="296323" y="0"/>
                      </a:moveTo>
                      <a:lnTo>
                        <a:pt x="2807295" y="0"/>
                      </a:lnTo>
                      <a:cubicBezTo>
                        <a:pt x="3015712" y="0"/>
                        <a:pt x="3184667" y="168955"/>
                        <a:pt x="3184667" y="377372"/>
                      </a:cubicBezTo>
                      <a:lnTo>
                        <a:pt x="3184666" y="377372"/>
                      </a:lnTo>
                      <a:cubicBezTo>
                        <a:pt x="3184666" y="585789"/>
                        <a:pt x="3015711" y="754744"/>
                        <a:pt x="2807294" y="754744"/>
                      </a:cubicBezTo>
                      <a:lnTo>
                        <a:pt x="296323" y="754743"/>
                      </a:lnTo>
                      <a:cubicBezTo>
                        <a:pt x="192115" y="754743"/>
                        <a:pt x="97772" y="712504"/>
                        <a:pt x="29481" y="644213"/>
                      </a:cubicBezTo>
                      <a:lnTo>
                        <a:pt x="0" y="608482"/>
                      </a:lnTo>
                      <a:lnTo>
                        <a:pt x="13798" y="588363"/>
                      </a:lnTo>
                      <a:cubicBezTo>
                        <a:pt x="47623" y="528135"/>
                        <a:pt x="67373" y="455528"/>
                        <a:pt x="67373" y="377371"/>
                      </a:cubicBezTo>
                      <a:cubicBezTo>
                        <a:pt x="67373" y="299215"/>
                        <a:pt x="47623" y="226608"/>
                        <a:pt x="13798" y="166379"/>
                      </a:cubicBezTo>
                      <a:lnTo>
                        <a:pt x="0" y="146261"/>
                      </a:lnTo>
                      <a:lnTo>
                        <a:pt x="29481" y="110530"/>
                      </a:lnTo>
                      <a:cubicBezTo>
                        <a:pt x="97772" y="42239"/>
                        <a:pt x="192115" y="0"/>
                        <a:pt x="296323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60963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1" name="Freeform: Shape 75">
                  <a:extLst>
                    <a:ext uri="{FF2B5EF4-FFF2-40B4-BE49-F238E27FC236}">
                      <a16:creationId xmlns:a16="http://schemas.microsoft.com/office/drawing/2014/main" id="{A7D754AF-0BF0-4429-8046-6BE954061C46}"/>
                    </a:ext>
                  </a:extLst>
                </p:cNvPr>
                <p:cNvSpPr/>
                <p:nvPr/>
              </p:nvSpPr>
              <p:spPr>
                <a:xfrm rot="5400000" flipH="1">
                  <a:off x="1542994" y="5250496"/>
                  <a:ext cx="1005057" cy="1508163"/>
                </a:xfrm>
                <a:custGeom>
                  <a:avLst/>
                  <a:gdLst>
                    <a:gd name="connsiteX0" fmla="*/ 1088573 w 1088573"/>
                    <a:gd name="connsiteY0" fmla="*/ 839770 h 1384056"/>
                    <a:gd name="connsiteX1" fmla="*/ 544286 w 1088573"/>
                    <a:gd name="connsiteY1" fmla="*/ 1384056 h 1384056"/>
                    <a:gd name="connsiteX2" fmla="*/ 0 w 1088573"/>
                    <a:gd name="connsiteY2" fmla="*/ 839770 h 1384056"/>
                    <a:gd name="connsiteX3" fmla="*/ 332426 w 1088573"/>
                    <a:gd name="connsiteY3" fmla="*/ 338256 h 1384056"/>
                    <a:gd name="connsiteX4" fmla="*/ 431255 w 1088573"/>
                    <a:gd name="connsiteY4" fmla="*/ 307578 h 1384056"/>
                    <a:gd name="connsiteX5" fmla="*/ 544288 w 1088573"/>
                    <a:gd name="connsiteY5" fmla="*/ 0 h 1384056"/>
                    <a:gd name="connsiteX6" fmla="*/ 657322 w 1088573"/>
                    <a:gd name="connsiteY6" fmla="*/ 307579 h 1384056"/>
                    <a:gd name="connsiteX7" fmla="*/ 756147 w 1088573"/>
                    <a:gd name="connsiteY7" fmla="*/ 338256 h 1384056"/>
                    <a:gd name="connsiteX8" fmla="*/ 1088573 w 1088573"/>
                    <a:gd name="connsiteY8" fmla="*/ 839770 h 1384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8573" h="1384056">
                      <a:moveTo>
                        <a:pt x="1088573" y="839770"/>
                      </a:moveTo>
                      <a:cubicBezTo>
                        <a:pt x="1088572" y="1140371"/>
                        <a:pt x="844887" y="1384056"/>
                        <a:pt x="544286" y="1384056"/>
                      </a:cubicBezTo>
                      <a:cubicBezTo>
                        <a:pt x="243685" y="1384056"/>
                        <a:pt x="0" y="1140371"/>
                        <a:pt x="0" y="839770"/>
                      </a:cubicBezTo>
                      <a:cubicBezTo>
                        <a:pt x="0" y="614319"/>
                        <a:pt x="137073" y="420884"/>
                        <a:pt x="332426" y="338256"/>
                      </a:cubicBezTo>
                      <a:lnTo>
                        <a:pt x="431255" y="307578"/>
                      </a:lnTo>
                      <a:lnTo>
                        <a:pt x="544288" y="0"/>
                      </a:lnTo>
                      <a:lnTo>
                        <a:pt x="657322" y="307579"/>
                      </a:lnTo>
                      <a:lnTo>
                        <a:pt x="756147" y="338256"/>
                      </a:lnTo>
                      <a:cubicBezTo>
                        <a:pt x="951500" y="420884"/>
                        <a:pt x="1088573" y="614319"/>
                        <a:pt x="1088573" y="839770"/>
                      </a:cubicBezTo>
                      <a:close/>
                    </a:path>
                  </a:pathLst>
                </a:custGeom>
                <a:solidFill>
                  <a:srgbClr val="00CC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60963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2" name="Freeform: Shape 76">
                  <a:extLst>
                    <a:ext uri="{FF2B5EF4-FFF2-40B4-BE49-F238E27FC236}">
                      <a16:creationId xmlns:a16="http://schemas.microsoft.com/office/drawing/2014/main" id="{692C8033-3336-4380-BD2E-772EED1124A9}"/>
                    </a:ext>
                  </a:extLst>
                </p:cNvPr>
                <p:cNvSpPr/>
                <p:nvPr/>
              </p:nvSpPr>
              <p:spPr>
                <a:xfrm rot="19559828" flipH="1">
                  <a:off x="1797299" y="5331235"/>
                  <a:ext cx="796457" cy="1005158"/>
                </a:xfrm>
                <a:custGeom>
                  <a:avLst/>
                  <a:gdLst>
                    <a:gd name="connsiteX0" fmla="*/ 391794 w 730916"/>
                    <a:gd name="connsiteY0" fmla="*/ 93123 h 1088683"/>
                    <a:gd name="connsiteX1" fmla="*/ 696059 w 730916"/>
                    <a:gd name="connsiteY1" fmla="*/ 1 h 1088683"/>
                    <a:gd name="connsiteX2" fmla="*/ 730916 w 730916"/>
                    <a:gd name="connsiteY2" fmla="*/ 3371 h 1088683"/>
                    <a:gd name="connsiteX3" fmla="*/ 730916 w 730916"/>
                    <a:gd name="connsiteY3" fmla="*/ 1086193 h 1088683"/>
                    <a:gd name="connsiteX4" fmla="*/ 696297 w 730916"/>
                    <a:gd name="connsiteY4" fmla="*/ 1088683 h 1088683"/>
                    <a:gd name="connsiteX5" fmla="*/ 398898 w 730916"/>
                    <a:gd name="connsiteY5" fmla="*/ 1000440 h 1088683"/>
                    <a:gd name="connsiteX6" fmla="*/ 318197 w 730916"/>
                    <a:gd name="connsiteY6" fmla="*/ 935666 h 1088683"/>
                    <a:gd name="connsiteX7" fmla="*/ 0 w 730916"/>
                    <a:gd name="connsiteY7" fmla="*/ 1013969 h 1088683"/>
                    <a:gd name="connsiteX8" fmla="*/ 191773 w 730916"/>
                    <a:gd name="connsiteY8" fmla="*/ 748254 h 1088683"/>
                    <a:gd name="connsiteX9" fmla="*/ 161938 w 730916"/>
                    <a:gd name="connsiteY9" fmla="*/ 649171 h 1088683"/>
                    <a:gd name="connsiteX10" fmla="*/ 391794 w 730916"/>
                    <a:gd name="connsiteY10" fmla="*/ 93123 h 1088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30916" h="1088683">
                      <a:moveTo>
                        <a:pt x="391794" y="93123"/>
                      </a:moveTo>
                      <a:cubicBezTo>
                        <a:pt x="485245" y="30084"/>
                        <a:pt x="591224" y="-71"/>
                        <a:pt x="696059" y="1"/>
                      </a:cubicBezTo>
                      <a:lnTo>
                        <a:pt x="730916" y="3371"/>
                      </a:lnTo>
                      <a:lnTo>
                        <a:pt x="730916" y="1086193"/>
                      </a:lnTo>
                      <a:lnTo>
                        <a:pt x="696297" y="1088683"/>
                      </a:lnTo>
                      <a:cubicBezTo>
                        <a:pt x="591462" y="1088611"/>
                        <a:pt x="487771" y="1058311"/>
                        <a:pt x="398898" y="1000440"/>
                      </a:cubicBezTo>
                      <a:lnTo>
                        <a:pt x="318197" y="935666"/>
                      </a:lnTo>
                      <a:lnTo>
                        <a:pt x="0" y="1013969"/>
                      </a:lnTo>
                      <a:lnTo>
                        <a:pt x="191773" y="748254"/>
                      </a:lnTo>
                      <a:lnTo>
                        <a:pt x="161938" y="649171"/>
                      </a:lnTo>
                      <a:cubicBezTo>
                        <a:pt x="121190" y="441013"/>
                        <a:pt x="204893" y="219203"/>
                        <a:pt x="391794" y="93123"/>
                      </a:cubicBezTo>
                      <a:close/>
                    </a:path>
                  </a:pathLst>
                </a:cu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60963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63" name="Imagem 62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636858" y="5731745"/>
                  <a:ext cx="422019" cy="422019"/>
                </a:xfrm>
                <a:prstGeom prst="rect">
                  <a:avLst/>
                </a:prstGeom>
              </p:spPr>
            </p:pic>
            <p:sp>
              <p:nvSpPr>
                <p:cNvPr id="64" name="TextBox 82">
                  <a:extLst>
                    <a:ext uri="{FF2B5EF4-FFF2-40B4-BE49-F238E27FC236}">
                      <a16:creationId xmlns:a16="http://schemas.microsoft.com/office/drawing/2014/main" id="{AA3055D6-37D2-4C89-8333-E292058B75AE}"/>
                    </a:ext>
                  </a:extLst>
                </p:cNvPr>
                <p:cNvSpPr txBox="1"/>
                <p:nvPr/>
              </p:nvSpPr>
              <p:spPr>
                <a:xfrm>
                  <a:off x="2606874" y="5735638"/>
                  <a:ext cx="2304030" cy="5684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609630"/>
                  <a:r>
                    <a:rPr lang="en-US" sz="1200" b="1" dirty="0">
                      <a:solidFill>
                        <a:prstClr val="black"/>
                      </a:solidFill>
                      <a:latin typeface="Calibri"/>
                    </a:rPr>
                    <a:t>VACINAÇÃO EM SITUAÇÃO DE EMERGÊNCIA</a:t>
                  </a:r>
                </a:p>
              </p:txBody>
            </p:sp>
            <p:pic>
              <p:nvPicPr>
                <p:cNvPr id="65" name="Imagem 23" descr="image001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53565" y="2815937"/>
                  <a:ext cx="498343" cy="2908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4" name="Agrupar 13"/>
              <p:cNvGrpSpPr/>
              <p:nvPr/>
            </p:nvGrpSpPr>
            <p:grpSpPr>
              <a:xfrm>
                <a:off x="5873665" y="903657"/>
                <a:ext cx="4986992" cy="5784996"/>
                <a:chOff x="5873665" y="903657"/>
                <a:chExt cx="4986992" cy="5784996"/>
              </a:xfrm>
            </p:grpSpPr>
            <p:grpSp>
              <p:nvGrpSpPr>
                <p:cNvPr id="15" name="Agrupar 14"/>
                <p:cNvGrpSpPr/>
                <p:nvPr/>
              </p:nvGrpSpPr>
              <p:grpSpPr>
                <a:xfrm>
                  <a:off x="5873665" y="903657"/>
                  <a:ext cx="4986992" cy="5784996"/>
                  <a:chOff x="6189551" y="382407"/>
                  <a:chExt cx="4576612" cy="6265705"/>
                </a:xfrm>
              </p:grpSpPr>
              <p:sp>
                <p:nvSpPr>
                  <p:cNvPr id="35" name="Rectangle: Rounded Corners 125">
                    <a:extLst>
                      <a:ext uri="{FF2B5EF4-FFF2-40B4-BE49-F238E27FC236}">
                        <a16:creationId xmlns:a16="http://schemas.microsoft.com/office/drawing/2014/main" id="{4CB40486-1AD6-4070-A71E-C626CD27C1A1}"/>
                      </a:ext>
                    </a:extLst>
                  </p:cNvPr>
                  <p:cNvSpPr/>
                  <p:nvPr/>
                </p:nvSpPr>
                <p:spPr>
                  <a:xfrm>
                    <a:off x="6189551" y="382407"/>
                    <a:ext cx="4576612" cy="6265705"/>
                  </a:xfrm>
                  <a:prstGeom prst="roundRect">
                    <a:avLst>
                      <a:gd name="adj" fmla="val 3982"/>
                    </a:avLst>
                  </a:prstGeom>
                  <a:solidFill>
                    <a:schemeClr val="tx2">
                      <a:lumMod val="50000"/>
                      <a:alpha val="1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630"/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grpSp>
                <p:nvGrpSpPr>
                  <p:cNvPr id="36" name="Group 122">
                    <a:extLst>
                      <a:ext uri="{FF2B5EF4-FFF2-40B4-BE49-F238E27FC236}">
                        <a16:creationId xmlns:a16="http://schemas.microsoft.com/office/drawing/2014/main" id="{E0D40B3B-43E3-4D7B-B753-89469E05F827}"/>
                      </a:ext>
                    </a:extLst>
                  </p:cNvPr>
                  <p:cNvGrpSpPr/>
                  <p:nvPr/>
                </p:nvGrpSpPr>
                <p:grpSpPr>
                  <a:xfrm>
                    <a:off x="6992612" y="801912"/>
                    <a:ext cx="3265716" cy="754744"/>
                    <a:chOff x="7805406" y="801912"/>
                    <a:chExt cx="3265716" cy="754744"/>
                  </a:xfrm>
                </p:grpSpPr>
                <p:grpSp>
                  <p:nvGrpSpPr>
                    <p:cNvPr id="43" name="Group 48">
                      <a:extLst>
                        <a:ext uri="{FF2B5EF4-FFF2-40B4-BE49-F238E27FC236}">
                          <a16:creationId xmlns:a16="http://schemas.microsoft.com/office/drawing/2014/main" id="{DE765D10-4937-494E-A48D-32C62AD6A0FA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7805406" y="801912"/>
                      <a:ext cx="3265716" cy="754744"/>
                      <a:chOff x="1132114" y="801912"/>
                      <a:chExt cx="3265716" cy="754744"/>
                    </a:xfrm>
                  </p:grpSpPr>
                  <p:sp>
                    <p:nvSpPr>
                      <p:cNvPr id="45" name="Freeform: Shape 49">
                        <a:extLst>
                          <a:ext uri="{FF2B5EF4-FFF2-40B4-BE49-F238E27FC236}">
                            <a16:creationId xmlns:a16="http://schemas.microsoft.com/office/drawing/2014/main" id="{3CD2BBD2-2517-4409-AB0A-D0B1132098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2114" y="948174"/>
                        <a:ext cx="148422" cy="462221"/>
                      </a:xfrm>
                      <a:custGeom>
                        <a:avLst/>
                        <a:gdLst>
                          <a:gd name="connsiteX0" fmla="*/ 81049 w 148422"/>
                          <a:gd name="connsiteY0" fmla="*/ 0 h 462221"/>
                          <a:gd name="connsiteX1" fmla="*/ 94847 w 148422"/>
                          <a:gd name="connsiteY1" fmla="*/ 20118 h 462221"/>
                          <a:gd name="connsiteX2" fmla="*/ 148422 w 148422"/>
                          <a:gd name="connsiteY2" fmla="*/ 231110 h 462221"/>
                          <a:gd name="connsiteX3" fmla="*/ 94847 w 148422"/>
                          <a:gd name="connsiteY3" fmla="*/ 442102 h 462221"/>
                          <a:gd name="connsiteX4" fmla="*/ 81049 w 148422"/>
                          <a:gd name="connsiteY4" fmla="*/ 462221 h 462221"/>
                          <a:gd name="connsiteX5" fmla="*/ 64449 w 148422"/>
                          <a:gd name="connsiteY5" fmla="*/ 442102 h 462221"/>
                          <a:gd name="connsiteX6" fmla="*/ 7667 w 148422"/>
                          <a:gd name="connsiteY6" fmla="*/ 307164 h 462221"/>
                          <a:gd name="connsiteX7" fmla="*/ 0 w 148422"/>
                          <a:gd name="connsiteY7" fmla="*/ 231111 h 462221"/>
                          <a:gd name="connsiteX8" fmla="*/ 7667 w 148422"/>
                          <a:gd name="connsiteY8" fmla="*/ 155057 h 462221"/>
                          <a:gd name="connsiteX9" fmla="*/ 64449 w 148422"/>
                          <a:gd name="connsiteY9" fmla="*/ 20119 h 462221"/>
                          <a:gd name="connsiteX10" fmla="*/ 81049 w 148422"/>
                          <a:gd name="connsiteY10" fmla="*/ 0 h 4622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48422" h="462221">
                            <a:moveTo>
                              <a:pt x="81049" y="0"/>
                            </a:moveTo>
                            <a:lnTo>
                              <a:pt x="94847" y="20118"/>
                            </a:lnTo>
                            <a:cubicBezTo>
                              <a:pt x="128672" y="80347"/>
                              <a:pt x="148422" y="152954"/>
                              <a:pt x="148422" y="231110"/>
                            </a:cubicBezTo>
                            <a:cubicBezTo>
                              <a:pt x="148422" y="309267"/>
                              <a:pt x="128672" y="381874"/>
                              <a:pt x="94847" y="442102"/>
                            </a:cubicBezTo>
                            <a:lnTo>
                              <a:pt x="81049" y="462221"/>
                            </a:lnTo>
                            <a:lnTo>
                              <a:pt x="64449" y="442102"/>
                            </a:lnTo>
                            <a:cubicBezTo>
                              <a:pt x="37323" y="401950"/>
                              <a:pt x="17721" y="356296"/>
                              <a:pt x="7667" y="307164"/>
                            </a:cubicBezTo>
                            <a:lnTo>
                              <a:pt x="0" y="231111"/>
                            </a:lnTo>
                            <a:lnTo>
                              <a:pt x="7667" y="155057"/>
                            </a:lnTo>
                            <a:cubicBezTo>
                              <a:pt x="17721" y="105925"/>
                              <a:pt x="37323" y="60271"/>
                              <a:pt x="64449" y="20119"/>
                            </a:cubicBezTo>
                            <a:lnTo>
                              <a:pt x="81049" y="0"/>
                            </a:lnTo>
                            <a:close/>
                          </a:path>
                        </a:pathLst>
                      </a:custGeom>
                      <a:solidFill>
                        <a:srgbClr val="FF65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wrap="square" rtlCol="0" anchor="ctr">
                        <a:noAutofit/>
                      </a:bodyPr>
                      <a:lstStyle/>
                      <a:p>
                        <a:pPr algn="ctr" defTabSz="609630"/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6" name="Freeform: Shape 50">
                        <a:extLst>
                          <a:ext uri="{FF2B5EF4-FFF2-40B4-BE49-F238E27FC236}">
                            <a16:creationId xmlns:a16="http://schemas.microsoft.com/office/drawing/2014/main" id="{E9017B18-BE1F-4A79-8F19-90C8F415F5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13163" y="801912"/>
                        <a:ext cx="3184667" cy="754744"/>
                      </a:xfrm>
                      <a:custGeom>
                        <a:avLst/>
                        <a:gdLst>
                          <a:gd name="connsiteX0" fmla="*/ 296323 w 3184667"/>
                          <a:gd name="connsiteY0" fmla="*/ 0 h 754744"/>
                          <a:gd name="connsiteX1" fmla="*/ 2807295 w 3184667"/>
                          <a:gd name="connsiteY1" fmla="*/ 0 h 754744"/>
                          <a:gd name="connsiteX2" fmla="*/ 3184667 w 3184667"/>
                          <a:gd name="connsiteY2" fmla="*/ 377372 h 754744"/>
                          <a:gd name="connsiteX3" fmla="*/ 3184666 w 3184667"/>
                          <a:gd name="connsiteY3" fmla="*/ 377372 h 754744"/>
                          <a:gd name="connsiteX4" fmla="*/ 2807294 w 3184667"/>
                          <a:gd name="connsiteY4" fmla="*/ 754744 h 754744"/>
                          <a:gd name="connsiteX5" fmla="*/ 296323 w 3184667"/>
                          <a:gd name="connsiteY5" fmla="*/ 754743 h 754744"/>
                          <a:gd name="connsiteX6" fmla="*/ 29481 w 3184667"/>
                          <a:gd name="connsiteY6" fmla="*/ 644213 h 754744"/>
                          <a:gd name="connsiteX7" fmla="*/ 0 w 3184667"/>
                          <a:gd name="connsiteY7" fmla="*/ 608482 h 754744"/>
                          <a:gd name="connsiteX8" fmla="*/ 13798 w 3184667"/>
                          <a:gd name="connsiteY8" fmla="*/ 588363 h 754744"/>
                          <a:gd name="connsiteX9" fmla="*/ 67373 w 3184667"/>
                          <a:gd name="connsiteY9" fmla="*/ 377371 h 754744"/>
                          <a:gd name="connsiteX10" fmla="*/ 13798 w 3184667"/>
                          <a:gd name="connsiteY10" fmla="*/ 166379 h 754744"/>
                          <a:gd name="connsiteX11" fmla="*/ 0 w 3184667"/>
                          <a:gd name="connsiteY11" fmla="*/ 146261 h 754744"/>
                          <a:gd name="connsiteX12" fmla="*/ 29481 w 3184667"/>
                          <a:gd name="connsiteY12" fmla="*/ 110530 h 754744"/>
                          <a:gd name="connsiteX13" fmla="*/ 296323 w 3184667"/>
                          <a:gd name="connsiteY13" fmla="*/ 0 h 7547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3184667" h="754744">
                            <a:moveTo>
                              <a:pt x="296323" y="0"/>
                            </a:moveTo>
                            <a:lnTo>
                              <a:pt x="2807295" y="0"/>
                            </a:lnTo>
                            <a:cubicBezTo>
                              <a:pt x="3015712" y="0"/>
                              <a:pt x="3184667" y="168955"/>
                              <a:pt x="3184667" y="377372"/>
                            </a:cubicBezTo>
                            <a:lnTo>
                              <a:pt x="3184666" y="377372"/>
                            </a:lnTo>
                            <a:cubicBezTo>
                              <a:pt x="3184666" y="585789"/>
                              <a:pt x="3015711" y="754744"/>
                              <a:pt x="2807294" y="754744"/>
                            </a:cubicBezTo>
                            <a:lnTo>
                              <a:pt x="296323" y="754743"/>
                            </a:lnTo>
                            <a:cubicBezTo>
                              <a:pt x="192115" y="754743"/>
                              <a:pt x="97772" y="712504"/>
                              <a:pt x="29481" y="644213"/>
                            </a:cubicBezTo>
                            <a:lnTo>
                              <a:pt x="0" y="608482"/>
                            </a:lnTo>
                            <a:lnTo>
                              <a:pt x="13798" y="588363"/>
                            </a:lnTo>
                            <a:cubicBezTo>
                              <a:pt x="47623" y="528135"/>
                              <a:pt x="67373" y="455528"/>
                              <a:pt x="67373" y="377371"/>
                            </a:cubicBezTo>
                            <a:cubicBezTo>
                              <a:pt x="67373" y="299215"/>
                              <a:pt x="47623" y="226608"/>
                              <a:pt x="13798" y="166379"/>
                            </a:cubicBezTo>
                            <a:lnTo>
                              <a:pt x="0" y="146261"/>
                            </a:lnTo>
                            <a:lnTo>
                              <a:pt x="29481" y="110530"/>
                            </a:lnTo>
                            <a:cubicBezTo>
                              <a:pt x="97772" y="42239"/>
                              <a:pt x="192115" y="0"/>
                              <a:pt x="296323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wrap="square" rtlCol="0" anchor="ctr">
                        <a:noAutofit/>
                      </a:bodyPr>
                      <a:lstStyle/>
                      <a:p>
                        <a:pPr algn="ctr" defTabSz="609630"/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  <p:sp>
                  <p:nvSpPr>
                    <p:cNvPr id="44" name="TextBox 54">
                      <a:extLst>
                        <a:ext uri="{FF2B5EF4-FFF2-40B4-BE49-F238E27FC236}">
                          <a16:creationId xmlns:a16="http://schemas.microsoft.com/office/drawing/2014/main" id="{20F7F7E0-841B-4BD6-B1E2-EA89D2904BC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38398" y="985285"/>
                      <a:ext cx="1859199" cy="36940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defTabSz="609630"/>
                      <a:r>
                        <a:rPr lang="en-US" sz="1200" b="1" dirty="0" smtClean="0">
                          <a:solidFill>
                            <a:prstClr val="black"/>
                          </a:solidFill>
                          <a:latin typeface="Calibri"/>
                        </a:rPr>
                        <a:t>VARREDURA</a:t>
                      </a:r>
                      <a:endParaRPr lang="en-US" sz="1200" b="1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37" name="Group 120">
                    <a:extLst>
                      <a:ext uri="{FF2B5EF4-FFF2-40B4-BE49-F238E27FC236}">
                        <a16:creationId xmlns:a16="http://schemas.microsoft.com/office/drawing/2014/main" id="{7DD9ADDF-9E70-436A-B169-3D86F3448DAD}"/>
                      </a:ext>
                    </a:extLst>
                  </p:cNvPr>
                  <p:cNvGrpSpPr/>
                  <p:nvPr/>
                </p:nvGrpSpPr>
                <p:grpSpPr>
                  <a:xfrm>
                    <a:off x="6992613" y="3989633"/>
                    <a:ext cx="3184667" cy="754744"/>
                    <a:chOff x="7805407" y="3989633"/>
                    <a:chExt cx="3184667" cy="754744"/>
                  </a:xfrm>
                </p:grpSpPr>
                <p:sp>
                  <p:nvSpPr>
                    <p:cNvPr id="41" name="Freeform: Shape 78">
                      <a:extLst>
                        <a:ext uri="{FF2B5EF4-FFF2-40B4-BE49-F238E27FC236}">
                          <a16:creationId xmlns:a16="http://schemas.microsoft.com/office/drawing/2014/main" id="{0C10393A-DF25-4C9B-B991-0B297A6DB0B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7805407" y="3989633"/>
                      <a:ext cx="3184667" cy="754744"/>
                    </a:xfrm>
                    <a:custGeom>
                      <a:avLst/>
                      <a:gdLst>
                        <a:gd name="connsiteX0" fmla="*/ 296323 w 3184667"/>
                        <a:gd name="connsiteY0" fmla="*/ 0 h 754744"/>
                        <a:gd name="connsiteX1" fmla="*/ 2807295 w 3184667"/>
                        <a:gd name="connsiteY1" fmla="*/ 0 h 754744"/>
                        <a:gd name="connsiteX2" fmla="*/ 3184667 w 3184667"/>
                        <a:gd name="connsiteY2" fmla="*/ 377372 h 754744"/>
                        <a:gd name="connsiteX3" fmla="*/ 3184666 w 3184667"/>
                        <a:gd name="connsiteY3" fmla="*/ 377372 h 754744"/>
                        <a:gd name="connsiteX4" fmla="*/ 2807294 w 3184667"/>
                        <a:gd name="connsiteY4" fmla="*/ 754744 h 754744"/>
                        <a:gd name="connsiteX5" fmla="*/ 296323 w 3184667"/>
                        <a:gd name="connsiteY5" fmla="*/ 754743 h 754744"/>
                        <a:gd name="connsiteX6" fmla="*/ 29481 w 3184667"/>
                        <a:gd name="connsiteY6" fmla="*/ 644213 h 754744"/>
                        <a:gd name="connsiteX7" fmla="*/ 0 w 3184667"/>
                        <a:gd name="connsiteY7" fmla="*/ 608482 h 754744"/>
                        <a:gd name="connsiteX8" fmla="*/ 13798 w 3184667"/>
                        <a:gd name="connsiteY8" fmla="*/ 588363 h 754744"/>
                        <a:gd name="connsiteX9" fmla="*/ 67373 w 3184667"/>
                        <a:gd name="connsiteY9" fmla="*/ 377371 h 754744"/>
                        <a:gd name="connsiteX10" fmla="*/ 13798 w 3184667"/>
                        <a:gd name="connsiteY10" fmla="*/ 166379 h 754744"/>
                        <a:gd name="connsiteX11" fmla="*/ 0 w 3184667"/>
                        <a:gd name="connsiteY11" fmla="*/ 146261 h 754744"/>
                        <a:gd name="connsiteX12" fmla="*/ 29481 w 3184667"/>
                        <a:gd name="connsiteY12" fmla="*/ 110530 h 754744"/>
                        <a:gd name="connsiteX13" fmla="*/ 296323 w 3184667"/>
                        <a:gd name="connsiteY13" fmla="*/ 0 h 754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184667" h="754744">
                          <a:moveTo>
                            <a:pt x="296323" y="0"/>
                          </a:moveTo>
                          <a:lnTo>
                            <a:pt x="2807295" y="0"/>
                          </a:lnTo>
                          <a:cubicBezTo>
                            <a:pt x="3015712" y="0"/>
                            <a:pt x="3184667" y="168955"/>
                            <a:pt x="3184667" y="377372"/>
                          </a:cubicBezTo>
                          <a:lnTo>
                            <a:pt x="3184666" y="377372"/>
                          </a:lnTo>
                          <a:cubicBezTo>
                            <a:pt x="3184666" y="585789"/>
                            <a:pt x="3015711" y="754744"/>
                            <a:pt x="2807294" y="754744"/>
                          </a:cubicBezTo>
                          <a:lnTo>
                            <a:pt x="296323" y="754743"/>
                          </a:lnTo>
                          <a:cubicBezTo>
                            <a:pt x="192115" y="754743"/>
                            <a:pt x="97772" y="712504"/>
                            <a:pt x="29481" y="644213"/>
                          </a:cubicBezTo>
                          <a:lnTo>
                            <a:pt x="0" y="608482"/>
                          </a:lnTo>
                          <a:lnTo>
                            <a:pt x="13798" y="588363"/>
                          </a:lnTo>
                          <a:cubicBezTo>
                            <a:pt x="47623" y="528135"/>
                            <a:pt x="67373" y="455528"/>
                            <a:pt x="67373" y="377371"/>
                          </a:cubicBezTo>
                          <a:cubicBezTo>
                            <a:pt x="67373" y="299215"/>
                            <a:pt x="47623" y="226608"/>
                            <a:pt x="13798" y="166379"/>
                          </a:cubicBezTo>
                          <a:lnTo>
                            <a:pt x="0" y="146261"/>
                          </a:lnTo>
                          <a:lnTo>
                            <a:pt x="29481" y="110530"/>
                          </a:lnTo>
                          <a:cubicBezTo>
                            <a:pt x="97772" y="42239"/>
                            <a:pt x="192115" y="0"/>
                            <a:pt x="296323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 defTabSz="609630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2" name="TextBox 73">
                      <a:extLst>
                        <a:ext uri="{FF2B5EF4-FFF2-40B4-BE49-F238E27FC236}">
                          <a16:creationId xmlns:a16="http://schemas.microsoft.com/office/drawing/2014/main" id="{6FF56A2B-497A-469E-BF3A-3A95DC6C238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226417" y="4217461"/>
                      <a:ext cx="2430104" cy="36940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defTabSz="609630"/>
                      <a:r>
                        <a:rPr lang="en-US" sz="1200" b="1" dirty="0">
                          <a:solidFill>
                            <a:prstClr val="black"/>
                          </a:solidFill>
                          <a:latin typeface="Calibri"/>
                        </a:rPr>
                        <a:t>BLOQUEIO VACINAL</a:t>
                      </a:r>
                    </a:p>
                  </p:txBody>
                </p:sp>
              </p:grpSp>
              <p:grpSp>
                <p:nvGrpSpPr>
                  <p:cNvPr id="38" name="Group 51">
                    <a:extLst>
                      <a:ext uri="{FF2B5EF4-FFF2-40B4-BE49-F238E27FC236}">
                        <a16:creationId xmlns:a16="http://schemas.microsoft.com/office/drawing/2014/main" id="{BBD670F2-436C-4999-83EC-C147AA8DDFDC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6414100" y="449994"/>
                    <a:ext cx="1384056" cy="1273580"/>
                    <a:chOff x="3558061" y="449993"/>
                    <a:chExt cx="1384056" cy="1273580"/>
                  </a:xfrm>
                </p:grpSpPr>
                <p:sp>
                  <p:nvSpPr>
                    <p:cNvPr id="39" name="Freeform: Shape 52">
                      <a:extLst>
                        <a:ext uri="{FF2B5EF4-FFF2-40B4-BE49-F238E27FC236}">
                          <a16:creationId xmlns:a16="http://schemas.microsoft.com/office/drawing/2014/main" id="{17CC2C0A-49E0-4268-8D22-A39D673C0B6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3705802" y="487259"/>
                      <a:ext cx="1088573" cy="1384056"/>
                    </a:xfrm>
                    <a:custGeom>
                      <a:avLst/>
                      <a:gdLst>
                        <a:gd name="connsiteX0" fmla="*/ 1088573 w 1088573"/>
                        <a:gd name="connsiteY0" fmla="*/ 839770 h 1384056"/>
                        <a:gd name="connsiteX1" fmla="*/ 544286 w 1088573"/>
                        <a:gd name="connsiteY1" fmla="*/ 1384056 h 1384056"/>
                        <a:gd name="connsiteX2" fmla="*/ 0 w 1088573"/>
                        <a:gd name="connsiteY2" fmla="*/ 839770 h 1384056"/>
                        <a:gd name="connsiteX3" fmla="*/ 332426 w 1088573"/>
                        <a:gd name="connsiteY3" fmla="*/ 338256 h 1384056"/>
                        <a:gd name="connsiteX4" fmla="*/ 431255 w 1088573"/>
                        <a:gd name="connsiteY4" fmla="*/ 307578 h 1384056"/>
                        <a:gd name="connsiteX5" fmla="*/ 544288 w 1088573"/>
                        <a:gd name="connsiteY5" fmla="*/ 0 h 1384056"/>
                        <a:gd name="connsiteX6" fmla="*/ 657322 w 1088573"/>
                        <a:gd name="connsiteY6" fmla="*/ 307579 h 1384056"/>
                        <a:gd name="connsiteX7" fmla="*/ 756147 w 1088573"/>
                        <a:gd name="connsiteY7" fmla="*/ 338256 h 1384056"/>
                        <a:gd name="connsiteX8" fmla="*/ 1088573 w 1088573"/>
                        <a:gd name="connsiteY8" fmla="*/ 839770 h 13840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88573" h="1384056">
                          <a:moveTo>
                            <a:pt x="1088573" y="839770"/>
                          </a:moveTo>
                          <a:cubicBezTo>
                            <a:pt x="1088572" y="1140371"/>
                            <a:pt x="844887" y="1384056"/>
                            <a:pt x="544286" y="1384056"/>
                          </a:cubicBezTo>
                          <a:cubicBezTo>
                            <a:pt x="243685" y="1384056"/>
                            <a:pt x="0" y="1140371"/>
                            <a:pt x="0" y="839770"/>
                          </a:cubicBezTo>
                          <a:cubicBezTo>
                            <a:pt x="0" y="614319"/>
                            <a:pt x="137073" y="420884"/>
                            <a:pt x="332426" y="338256"/>
                          </a:cubicBezTo>
                          <a:lnTo>
                            <a:pt x="431255" y="307578"/>
                          </a:lnTo>
                          <a:lnTo>
                            <a:pt x="544288" y="0"/>
                          </a:lnTo>
                          <a:lnTo>
                            <a:pt x="657322" y="307579"/>
                          </a:lnTo>
                          <a:lnTo>
                            <a:pt x="756147" y="338256"/>
                          </a:lnTo>
                          <a:cubicBezTo>
                            <a:pt x="951500" y="420884"/>
                            <a:pt x="1088573" y="614319"/>
                            <a:pt x="1088573" y="839770"/>
                          </a:cubicBezTo>
                          <a:close/>
                        </a:path>
                      </a:pathLst>
                    </a:custGeom>
                    <a:solidFill>
                      <a:srgbClr val="FF65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 defTabSz="609630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0" name="Freeform: Shape 53">
                      <a:extLst>
                        <a:ext uri="{FF2B5EF4-FFF2-40B4-BE49-F238E27FC236}">
                          <a16:creationId xmlns:a16="http://schemas.microsoft.com/office/drawing/2014/main" id="{31E87480-236B-4147-90A6-4D38EA1EC3C6}"/>
                        </a:ext>
                      </a:extLst>
                    </p:cNvPr>
                    <p:cNvSpPr/>
                    <p:nvPr/>
                  </p:nvSpPr>
                  <p:spPr>
                    <a:xfrm rot="2040172">
                      <a:off x="3746969" y="449993"/>
                      <a:ext cx="730916" cy="1088683"/>
                    </a:xfrm>
                    <a:custGeom>
                      <a:avLst/>
                      <a:gdLst>
                        <a:gd name="connsiteX0" fmla="*/ 391794 w 730916"/>
                        <a:gd name="connsiteY0" fmla="*/ 93123 h 1088683"/>
                        <a:gd name="connsiteX1" fmla="*/ 696059 w 730916"/>
                        <a:gd name="connsiteY1" fmla="*/ 1 h 1088683"/>
                        <a:gd name="connsiteX2" fmla="*/ 730916 w 730916"/>
                        <a:gd name="connsiteY2" fmla="*/ 3371 h 1088683"/>
                        <a:gd name="connsiteX3" fmla="*/ 730916 w 730916"/>
                        <a:gd name="connsiteY3" fmla="*/ 1086193 h 1088683"/>
                        <a:gd name="connsiteX4" fmla="*/ 696297 w 730916"/>
                        <a:gd name="connsiteY4" fmla="*/ 1088683 h 1088683"/>
                        <a:gd name="connsiteX5" fmla="*/ 398898 w 730916"/>
                        <a:gd name="connsiteY5" fmla="*/ 1000440 h 1088683"/>
                        <a:gd name="connsiteX6" fmla="*/ 318197 w 730916"/>
                        <a:gd name="connsiteY6" fmla="*/ 935666 h 1088683"/>
                        <a:gd name="connsiteX7" fmla="*/ 0 w 730916"/>
                        <a:gd name="connsiteY7" fmla="*/ 1013969 h 1088683"/>
                        <a:gd name="connsiteX8" fmla="*/ 191773 w 730916"/>
                        <a:gd name="connsiteY8" fmla="*/ 748254 h 1088683"/>
                        <a:gd name="connsiteX9" fmla="*/ 161938 w 730916"/>
                        <a:gd name="connsiteY9" fmla="*/ 649171 h 1088683"/>
                        <a:gd name="connsiteX10" fmla="*/ 391794 w 730916"/>
                        <a:gd name="connsiteY10" fmla="*/ 93123 h 10886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30916" h="1088683">
                          <a:moveTo>
                            <a:pt x="391794" y="93123"/>
                          </a:moveTo>
                          <a:cubicBezTo>
                            <a:pt x="485245" y="30084"/>
                            <a:pt x="591224" y="-71"/>
                            <a:pt x="696059" y="1"/>
                          </a:cubicBezTo>
                          <a:lnTo>
                            <a:pt x="730916" y="3371"/>
                          </a:lnTo>
                          <a:lnTo>
                            <a:pt x="730916" y="1086193"/>
                          </a:lnTo>
                          <a:lnTo>
                            <a:pt x="696297" y="1088683"/>
                          </a:lnTo>
                          <a:cubicBezTo>
                            <a:pt x="591462" y="1088611"/>
                            <a:pt x="487771" y="1058311"/>
                            <a:pt x="398898" y="1000440"/>
                          </a:cubicBezTo>
                          <a:lnTo>
                            <a:pt x="318197" y="935666"/>
                          </a:lnTo>
                          <a:lnTo>
                            <a:pt x="0" y="1013969"/>
                          </a:lnTo>
                          <a:lnTo>
                            <a:pt x="191773" y="748254"/>
                          </a:lnTo>
                          <a:lnTo>
                            <a:pt x="161938" y="649171"/>
                          </a:lnTo>
                          <a:cubicBezTo>
                            <a:pt x="121190" y="441013"/>
                            <a:pt x="204893" y="219203"/>
                            <a:pt x="391794" y="93123"/>
                          </a:cubicBezTo>
                          <a:close/>
                        </a:path>
                      </a:pathLst>
                    </a:custGeom>
                    <a:solidFill>
                      <a:schemeClr val="bg1">
                        <a:alpha val="1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 defTabSz="609630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</p:grpSp>
            <p:pic>
              <p:nvPicPr>
                <p:cNvPr id="16" name="Imagem 15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440115" y="1352133"/>
                  <a:ext cx="548688" cy="548688"/>
                </a:xfrm>
                <a:prstGeom prst="rect">
                  <a:avLst/>
                </a:prstGeom>
              </p:spPr>
            </p:pic>
            <p:sp>
              <p:nvSpPr>
                <p:cNvPr id="18" name="Freeform: Shape 41">
                  <a:extLst>
                    <a:ext uri="{FF2B5EF4-FFF2-40B4-BE49-F238E27FC236}">
                      <a16:creationId xmlns:a16="http://schemas.microsoft.com/office/drawing/2014/main" id="{2E533B09-9D1A-412E-8A2C-402C123BF132}"/>
                    </a:ext>
                  </a:extLst>
                </p:cNvPr>
                <p:cNvSpPr/>
                <p:nvPr/>
              </p:nvSpPr>
              <p:spPr>
                <a:xfrm>
                  <a:off x="6189717" y="2816775"/>
                  <a:ext cx="161731" cy="426759"/>
                </a:xfrm>
                <a:custGeom>
                  <a:avLst/>
                  <a:gdLst>
                    <a:gd name="connsiteX0" fmla="*/ 81049 w 148422"/>
                    <a:gd name="connsiteY0" fmla="*/ 0 h 462221"/>
                    <a:gd name="connsiteX1" fmla="*/ 94847 w 148422"/>
                    <a:gd name="connsiteY1" fmla="*/ 20118 h 462221"/>
                    <a:gd name="connsiteX2" fmla="*/ 148422 w 148422"/>
                    <a:gd name="connsiteY2" fmla="*/ 231110 h 462221"/>
                    <a:gd name="connsiteX3" fmla="*/ 94847 w 148422"/>
                    <a:gd name="connsiteY3" fmla="*/ 442102 h 462221"/>
                    <a:gd name="connsiteX4" fmla="*/ 81049 w 148422"/>
                    <a:gd name="connsiteY4" fmla="*/ 462221 h 462221"/>
                    <a:gd name="connsiteX5" fmla="*/ 64449 w 148422"/>
                    <a:gd name="connsiteY5" fmla="*/ 442102 h 462221"/>
                    <a:gd name="connsiteX6" fmla="*/ 7667 w 148422"/>
                    <a:gd name="connsiteY6" fmla="*/ 307164 h 462221"/>
                    <a:gd name="connsiteX7" fmla="*/ 0 w 148422"/>
                    <a:gd name="connsiteY7" fmla="*/ 231111 h 462221"/>
                    <a:gd name="connsiteX8" fmla="*/ 7667 w 148422"/>
                    <a:gd name="connsiteY8" fmla="*/ 155057 h 462221"/>
                    <a:gd name="connsiteX9" fmla="*/ 64449 w 148422"/>
                    <a:gd name="connsiteY9" fmla="*/ 20119 h 462221"/>
                    <a:gd name="connsiteX10" fmla="*/ 81049 w 148422"/>
                    <a:gd name="connsiteY10" fmla="*/ 0 h 46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8422" h="462221">
                      <a:moveTo>
                        <a:pt x="81049" y="0"/>
                      </a:moveTo>
                      <a:lnTo>
                        <a:pt x="94847" y="20118"/>
                      </a:lnTo>
                      <a:cubicBezTo>
                        <a:pt x="128672" y="80347"/>
                        <a:pt x="148422" y="152954"/>
                        <a:pt x="148422" y="231110"/>
                      </a:cubicBezTo>
                      <a:cubicBezTo>
                        <a:pt x="148422" y="309267"/>
                        <a:pt x="128672" y="381874"/>
                        <a:pt x="94847" y="442102"/>
                      </a:cubicBezTo>
                      <a:lnTo>
                        <a:pt x="81049" y="462221"/>
                      </a:lnTo>
                      <a:lnTo>
                        <a:pt x="64449" y="442102"/>
                      </a:lnTo>
                      <a:cubicBezTo>
                        <a:pt x="37323" y="401950"/>
                        <a:pt x="17721" y="356296"/>
                        <a:pt x="7667" y="307164"/>
                      </a:cubicBezTo>
                      <a:lnTo>
                        <a:pt x="0" y="231111"/>
                      </a:lnTo>
                      <a:lnTo>
                        <a:pt x="7667" y="155057"/>
                      </a:lnTo>
                      <a:cubicBezTo>
                        <a:pt x="17721" y="105925"/>
                        <a:pt x="37323" y="60271"/>
                        <a:pt x="64449" y="20119"/>
                      </a:cubicBezTo>
                      <a:lnTo>
                        <a:pt x="81049" y="0"/>
                      </a:lnTo>
                      <a:close/>
                    </a:path>
                  </a:pathLst>
                </a:custGeom>
                <a:solidFill>
                  <a:srgbClr val="005AE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60963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" name="Freeform: Shape 42">
                  <a:extLst>
                    <a:ext uri="{FF2B5EF4-FFF2-40B4-BE49-F238E27FC236}">
                      <a16:creationId xmlns:a16="http://schemas.microsoft.com/office/drawing/2014/main" id="{1C0171EF-0C19-4998-B217-FD98B7E944C6}"/>
                    </a:ext>
                  </a:extLst>
                </p:cNvPr>
                <p:cNvSpPr/>
                <p:nvPr/>
              </p:nvSpPr>
              <p:spPr>
                <a:xfrm>
                  <a:off x="6278034" y="2681734"/>
                  <a:ext cx="3470232" cy="696839"/>
                </a:xfrm>
                <a:custGeom>
                  <a:avLst/>
                  <a:gdLst>
                    <a:gd name="connsiteX0" fmla="*/ 296323 w 3184667"/>
                    <a:gd name="connsiteY0" fmla="*/ 0 h 754744"/>
                    <a:gd name="connsiteX1" fmla="*/ 2807295 w 3184667"/>
                    <a:gd name="connsiteY1" fmla="*/ 0 h 754744"/>
                    <a:gd name="connsiteX2" fmla="*/ 3184667 w 3184667"/>
                    <a:gd name="connsiteY2" fmla="*/ 377372 h 754744"/>
                    <a:gd name="connsiteX3" fmla="*/ 3184666 w 3184667"/>
                    <a:gd name="connsiteY3" fmla="*/ 377372 h 754744"/>
                    <a:gd name="connsiteX4" fmla="*/ 2807294 w 3184667"/>
                    <a:gd name="connsiteY4" fmla="*/ 754744 h 754744"/>
                    <a:gd name="connsiteX5" fmla="*/ 296323 w 3184667"/>
                    <a:gd name="connsiteY5" fmla="*/ 754743 h 754744"/>
                    <a:gd name="connsiteX6" fmla="*/ 29481 w 3184667"/>
                    <a:gd name="connsiteY6" fmla="*/ 644213 h 754744"/>
                    <a:gd name="connsiteX7" fmla="*/ 0 w 3184667"/>
                    <a:gd name="connsiteY7" fmla="*/ 608482 h 754744"/>
                    <a:gd name="connsiteX8" fmla="*/ 13798 w 3184667"/>
                    <a:gd name="connsiteY8" fmla="*/ 588363 h 754744"/>
                    <a:gd name="connsiteX9" fmla="*/ 67373 w 3184667"/>
                    <a:gd name="connsiteY9" fmla="*/ 377371 h 754744"/>
                    <a:gd name="connsiteX10" fmla="*/ 13798 w 3184667"/>
                    <a:gd name="connsiteY10" fmla="*/ 166379 h 754744"/>
                    <a:gd name="connsiteX11" fmla="*/ 0 w 3184667"/>
                    <a:gd name="connsiteY11" fmla="*/ 146261 h 754744"/>
                    <a:gd name="connsiteX12" fmla="*/ 29481 w 3184667"/>
                    <a:gd name="connsiteY12" fmla="*/ 110530 h 754744"/>
                    <a:gd name="connsiteX13" fmla="*/ 296323 w 3184667"/>
                    <a:gd name="connsiteY13" fmla="*/ 0 h 754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184667" h="754744">
                      <a:moveTo>
                        <a:pt x="296323" y="0"/>
                      </a:moveTo>
                      <a:lnTo>
                        <a:pt x="2807295" y="0"/>
                      </a:lnTo>
                      <a:cubicBezTo>
                        <a:pt x="3015712" y="0"/>
                        <a:pt x="3184667" y="168955"/>
                        <a:pt x="3184667" y="377372"/>
                      </a:cubicBezTo>
                      <a:lnTo>
                        <a:pt x="3184666" y="377372"/>
                      </a:lnTo>
                      <a:cubicBezTo>
                        <a:pt x="3184666" y="585789"/>
                        <a:pt x="3015711" y="754744"/>
                        <a:pt x="2807294" y="754744"/>
                      </a:cubicBezTo>
                      <a:lnTo>
                        <a:pt x="296323" y="754743"/>
                      </a:lnTo>
                      <a:cubicBezTo>
                        <a:pt x="192115" y="754743"/>
                        <a:pt x="97772" y="712504"/>
                        <a:pt x="29481" y="644213"/>
                      </a:cubicBezTo>
                      <a:lnTo>
                        <a:pt x="0" y="608482"/>
                      </a:lnTo>
                      <a:lnTo>
                        <a:pt x="13798" y="588363"/>
                      </a:lnTo>
                      <a:cubicBezTo>
                        <a:pt x="47623" y="528135"/>
                        <a:pt x="67373" y="455528"/>
                        <a:pt x="67373" y="377371"/>
                      </a:cubicBezTo>
                      <a:cubicBezTo>
                        <a:pt x="67373" y="299215"/>
                        <a:pt x="47623" y="226608"/>
                        <a:pt x="13798" y="166379"/>
                      </a:cubicBezTo>
                      <a:lnTo>
                        <a:pt x="0" y="146261"/>
                      </a:lnTo>
                      <a:lnTo>
                        <a:pt x="29481" y="110530"/>
                      </a:lnTo>
                      <a:cubicBezTo>
                        <a:pt x="97772" y="42239"/>
                        <a:pt x="192115" y="0"/>
                        <a:pt x="296323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60963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" name="Freeform: Shape 44">
                  <a:extLst>
                    <a:ext uri="{FF2B5EF4-FFF2-40B4-BE49-F238E27FC236}">
                      <a16:creationId xmlns:a16="http://schemas.microsoft.com/office/drawing/2014/main" id="{BDA36EAC-DFAF-4584-8430-37BFCDA5F007}"/>
                    </a:ext>
                  </a:extLst>
                </p:cNvPr>
                <p:cNvSpPr/>
                <p:nvPr/>
              </p:nvSpPr>
              <p:spPr>
                <a:xfrm rot="16200000">
                  <a:off x="9084749" y="2276075"/>
                  <a:ext cx="1005057" cy="1508163"/>
                </a:xfrm>
                <a:custGeom>
                  <a:avLst/>
                  <a:gdLst>
                    <a:gd name="connsiteX0" fmla="*/ 1088573 w 1088573"/>
                    <a:gd name="connsiteY0" fmla="*/ 839770 h 1384056"/>
                    <a:gd name="connsiteX1" fmla="*/ 544286 w 1088573"/>
                    <a:gd name="connsiteY1" fmla="*/ 1384056 h 1384056"/>
                    <a:gd name="connsiteX2" fmla="*/ 0 w 1088573"/>
                    <a:gd name="connsiteY2" fmla="*/ 839770 h 1384056"/>
                    <a:gd name="connsiteX3" fmla="*/ 332426 w 1088573"/>
                    <a:gd name="connsiteY3" fmla="*/ 338256 h 1384056"/>
                    <a:gd name="connsiteX4" fmla="*/ 431255 w 1088573"/>
                    <a:gd name="connsiteY4" fmla="*/ 307578 h 1384056"/>
                    <a:gd name="connsiteX5" fmla="*/ 544288 w 1088573"/>
                    <a:gd name="connsiteY5" fmla="*/ 0 h 1384056"/>
                    <a:gd name="connsiteX6" fmla="*/ 657322 w 1088573"/>
                    <a:gd name="connsiteY6" fmla="*/ 307579 h 1384056"/>
                    <a:gd name="connsiteX7" fmla="*/ 756147 w 1088573"/>
                    <a:gd name="connsiteY7" fmla="*/ 338256 h 1384056"/>
                    <a:gd name="connsiteX8" fmla="*/ 1088573 w 1088573"/>
                    <a:gd name="connsiteY8" fmla="*/ 839770 h 1384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8573" h="1384056">
                      <a:moveTo>
                        <a:pt x="1088573" y="839770"/>
                      </a:moveTo>
                      <a:cubicBezTo>
                        <a:pt x="1088572" y="1140371"/>
                        <a:pt x="844887" y="1384056"/>
                        <a:pt x="544286" y="1384056"/>
                      </a:cubicBezTo>
                      <a:cubicBezTo>
                        <a:pt x="243685" y="1384056"/>
                        <a:pt x="0" y="1140371"/>
                        <a:pt x="0" y="839770"/>
                      </a:cubicBezTo>
                      <a:cubicBezTo>
                        <a:pt x="0" y="614319"/>
                        <a:pt x="137073" y="420884"/>
                        <a:pt x="332426" y="338256"/>
                      </a:cubicBezTo>
                      <a:lnTo>
                        <a:pt x="431255" y="307578"/>
                      </a:lnTo>
                      <a:lnTo>
                        <a:pt x="544288" y="0"/>
                      </a:lnTo>
                      <a:lnTo>
                        <a:pt x="657322" y="307579"/>
                      </a:lnTo>
                      <a:lnTo>
                        <a:pt x="756147" y="338256"/>
                      </a:lnTo>
                      <a:cubicBezTo>
                        <a:pt x="951500" y="420884"/>
                        <a:pt x="1088573" y="614319"/>
                        <a:pt x="1088573" y="839770"/>
                      </a:cubicBezTo>
                      <a:close/>
                    </a:path>
                  </a:pathLst>
                </a:custGeom>
                <a:solidFill>
                  <a:srgbClr val="005AE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60963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" name="Freeform: Shape 45">
                  <a:extLst>
                    <a:ext uri="{FF2B5EF4-FFF2-40B4-BE49-F238E27FC236}">
                      <a16:creationId xmlns:a16="http://schemas.microsoft.com/office/drawing/2014/main" id="{3D0FA24E-4F22-497B-ACF9-7189F9C9C095}"/>
                    </a:ext>
                  </a:extLst>
                </p:cNvPr>
                <p:cNvSpPr/>
                <p:nvPr/>
              </p:nvSpPr>
              <p:spPr>
                <a:xfrm rot="2040172">
                  <a:off x="9039043" y="2356814"/>
                  <a:ext cx="796457" cy="1005158"/>
                </a:xfrm>
                <a:custGeom>
                  <a:avLst/>
                  <a:gdLst>
                    <a:gd name="connsiteX0" fmla="*/ 391794 w 730916"/>
                    <a:gd name="connsiteY0" fmla="*/ 93123 h 1088683"/>
                    <a:gd name="connsiteX1" fmla="*/ 696059 w 730916"/>
                    <a:gd name="connsiteY1" fmla="*/ 1 h 1088683"/>
                    <a:gd name="connsiteX2" fmla="*/ 730916 w 730916"/>
                    <a:gd name="connsiteY2" fmla="*/ 3371 h 1088683"/>
                    <a:gd name="connsiteX3" fmla="*/ 730916 w 730916"/>
                    <a:gd name="connsiteY3" fmla="*/ 1086193 h 1088683"/>
                    <a:gd name="connsiteX4" fmla="*/ 696297 w 730916"/>
                    <a:gd name="connsiteY4" fmla="*/ 1088683 h 1088683"/>
                    <a:gd name="connsiteX5" fmla="*/ 398898 w 730916"/>
                    <a:gd name="connsiteY5" fmla="*/ 1000440 h 1088683"/>
                    <a:gd name="connsiteX6" fmla="*/ 318197 w 730916"/>
                    <a:gd name="connsiteY6" fmla="*/ 935666 h 1088683"/>
                    <a:gd name="connsiteX7" fmla="*/ 0 w 730916"/>
                    <a:gd name="connsiteY7" fmla="*/ 1013969 h 1088683"/>
                    <a:gd name="connsiteX8" fmla="*/ 191773 w 730916"/>
                    <a:gd name="connsiteY8" fmla="*/ 748254 h 1088683"/>
                    <a:gd name="connsiteX9" fmla="*/ 161938 w 730916"/>
                    <a:gd name="connsiteY9" fmla="*/ 649171 h 1088683"/>
                    <a:gd name="connsiteX10" fmla="*/ 391794 w 730916"/>
                    <a:gd name="connsiteY10" fmla="*/ 93123 h 1088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30916" h="1088683">
                      <a:moveTo>
                        <a:pt x="391794" y="93123"/>
                      </a:moveTo>
                      <a:cubicBezTo>
                        <a:pt x="485245" y="30084"/>
                        <a:pt x="591224" y="-71"/>
                        <a:pt x="696059" y="1"/>
                      </a:cubicBezTo>
                      <a:lnTo>
                        <a:pt x="730916" y="3371"/>
                      </a:lnTo>
                      <a:lnTo>
                        <a:pt x="730916" y="1086193"/>
                      </a:lnTo>
                      <a:lnTo>
                        <a:pt x="696297" y="1088683"/>
                      </a:lnTo>
                      <a:cubicBezTo>
                        <a:pt x="591462" y="1088611"/>
                        <a:pt x="487771" y="1058311"/>
                        <a:pt x="398898" y="1000440"/>
                      </a:cubicBezTo>
                      <a:lnTo>
                        <a:pt x="318197" y="935666"/>
                      </a:lnTo>
                      <a:lnTo>
                        <a:pt x="0" y="1013969"/>
                      </a:lnTo>
                      <a:lnTo>
                        <a:pt x="191773" y="748254"/>
                      </a:lnTo>
                      <a:lnTo>
                        <a:pt x="161938" y="649171"/>
                      </a:lnTo>
                      <a:cubicBezTo>
                        <a:pt x="121190" y="441013"/>
                        <a:pt x="204893" y="219203"/>
                        <a:pt x="391794" y="93123"/>
                      </a:cubicBezTo>
                      <a:close/>
                    </a:path>
                  </a:pathLst>
                </a:cu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60963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3" name="TextBox 54">
                  <a:extLst>
                    <a:ext uri="{FF2B5EF4-FFF2-40B4-BE49-F238E27FC236}">
                      <a16:creationId xmlns:a16="http://schemas.microsoft.com/office/drawing/2014/main" id="{20F7F7E0-841B-4BD6-B1E2-EA89D2904BCC}"/>
                    </a:ext>
                  </a:extLst>
                </p:cNvPr>
                <p:cNvSpPr txBox="1"/>
                <p:nvPr/>
              </p:nvSpPr>
              <p:spPr>
                <a:xfrm>
                  <a:off x="6411241" y="2855868"/>
                  <a:ext cx="2591443" cy="3410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609630"/>
                  <a:r>
                    <a:rPr lang="en-US" sz="1200" b="1" dirty="0">
                      <a:solidFill>
                        <a:prstClr val="black"/>
                      </a:solidFill>
                      <a:latin typeface="Calibri"/>
                    </a:rPr>
                    <a:t>CAMPANHAS DE VACINAÇÃO</a:t>
                  </a:r>
                </a:p>
              </p:txBody>
            </p:sp>
            <p:sp>
              <p:nvSpPr>
                <p:cNvPr id="24" name="Freeform: Shape 66">
                  <a:extLst>
                    <a:ext uri="{FF2B5EF4-FFF2-40B4-BE49-F238E27FC236}">
                      <a16:creationId xmlns:a16="http://schemas.microsoft.com/office/drawing/2014/main" id="{4348DDF2-3F22-4C38-8CBE-81D737BD5042}"/>
                    </a:ext>
                  </a:extLst>
                </p:cNvPr>
                <p:cNvSpPr/>
                <p:nvPr/>
              </p:nvSpPr>
              <p:spPr>
                <a:xfrm rot="5400000" flipH="1">
                  <a:off x="6369903" y="3878932"/>
                  <a:ext cx="1005057" cy="1508163"/>
                </a:xfrm>
                <a:custGeom>
                  <a:avLst/>
                  <a:gdLst>
                    <a:gd name="connsiteX0" fmla="*/ 1088573 w 1088573"/>
                    <a:gd name="connsiteY0" fmla="*/ 839770 h 1384056"/>
                    <a:gd name="connsiteX1" fmla="*/ 544286 w 1088573"/>
                    <a:gd name="connsiteY1" fmla="*/ 1384056 h 1384056"/>
                    <a:gd name="connsiteX2" fmla="*/ 0 w 1088573"/>
                    <a:gd name="connsiteY2" fmla="*/ 839770 h 1384056"/>
                    <a:gd name="connsiteX3" fmla="*/ 332426 w 1088573"/>
                    <a:gd name="connsiteY3" fmla="*/ 338256 h 1384056"/>
                    <a:gd name="connsiteX4" fmla="*/ 431255 w 1088573"/>
                    <a:gd name="connsiteY4" fmla="*/ 307578 h 1384056"/>
                    <a:gd name="connsiteX5" fmla="*/ 544288 w 1088573"/>
                    <a:gd name="connsiteY5" fmla="*/ 0 h 1384056"/>
                    <a:gd name="connsiteX6" fmla="*/ 657322 w 1088573"/>
                    <a:gd name="connsiteY6" fmla="*/ 307579 h 1384056"/>
                    <a:gd name="connsiteX7" fmla="*/ 756147 w 1088573"/>
                    <a:gd name="connsiteY7" fmla="*/ 338256 h 1384056"/>
                    <a:gd name="connsiteX8" fmla="*/ 1088573 w 1088573"/>
                    <a:gd name="connsiteY8" fmla="*/ 839770 h 1384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8573" h="1384056">
                      <a:moveTo>
                        <a:pt x="1088573" y="839770"/>
                      </a:moveTo>
                      <a:cubicBezTo>
                        <a:pt x="1088572" y="1140371"/>
                        <a:pt x="844887" y="1384056"/>
                        <a:pt x="544286" y="1384056"/>
                      </a:cubicBezTo>
                      <a:cubicBezTo>
                        <a:pt x="243685" y="1384056"/>
                        <a:pt x="0" y="1140371"/>
                        <a:pt x="0" y="839770"/>
                      </a:cubicBezTo>
                      <a:cubicBezTo>
                        <a:pt x="0" y="614319"/>
                        <a:pt x="137073" y="420884"/>
                        <a:pt x="332426" y="338256"/>
                      </a:cubicBezTo>
                      <a:lnTo>
                        <a:pt x="431255" y="307578"/>
                      </a:lnTo>
                      <a:lnTo>
                        <a:pt x="544288" y="0"/>
                      </a:lnTo>
                      <a:lnTo>
                        <a:pt x="657322" y="307579"/>
                      </a:lnTo>
                      <a:lnTo>
                        <a:pt x="756147" y="338256"/>
                      </a:lnTo>
                      <a:cubicBezTo>
                        <a:pt x="951500" y="420884"/>
                        <a:pt x="1088573" y="614319"/>
                        <a:pt x="1088573" y="839770"/>
                      </a:cubicBezTo>
                      <a:close/>
                    </a:path>
                  </a:pathLst>
                </a:custGeom>
                <a:solidFill>
                  <a:srgbClr val="FFC2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60963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5" name="Freeform: Shape 67">
                  <a:extLst>
                    <a:ext uri="{FF2B5EF4-FFF2-40B4-BE49-F238E27FC236}">
                      <a16:creationId xmlns:a16="http://schemas.microsoft.com/office/drawing/2014/main" id="{0FB18B97-5847-4756-8A7F-59CEF5B3BF99}"/>
                    </a:ext>
                  </a:extLst>
                </p:cNvPr>
                <p:cNvSpPr/>
                <p:nvPr/>
              </p:nvSpPr>
              <p:spPr>
                <a:xfrm rot="19559828" flipH="1">
                  <a:off x="6624208" y="3959671"/>
                  <a:ext cx="796457" cy="1005158"/>
                </a:xfrm>
                <a:custGeom>
                  <a:avLst/>
                  <a:gdLst>
                    <a:gd name="connsiteX0" fmla="*/ 391794 w 730916"/>
                    <a:gd name="connsiteY0" fmla="*/ 93123 h 1088683"/>
                    <a:gd name="connsiteX1" fmla="*/ 696059 w 730916"/>
                    <a:gd name="connsiteY1" fmla="*/ 1 h 1088683"/>
                    <a:gd name="connsiteX2" fmla="*/ 730916 w 730916"/>
                    <a:gd name="connsiteY2" fmla="*/ 3371 h 1088683"/>
                    <a:gd name="connsiteX3" fmla="*/ 730916 w 730916"/>
                    <a:gd name="connsiteY3" fmla="*/ 1086193 h 1088683"/>
                    <a:gd name="connsiteX4" fmla="*/ 696297 w 730916"/>
                    <a:gd name="connsiteY4" fmla="*/ 1088683 h 1088683"/>
                    <a:gd name="connsiteX5" fmla="*/ 398898 w 730916"/>
                    <a:gd name="connsiteY5" fmla="*/ 1000440 h 1088683"/>
                    <a:gd name="connsiteX6" fmla="*/ 318197 w 730916"/>
                    <a:gd name="connsiteY6" fmla="*/ 935666 h 1088683"/>
                    <a:gd name="connsiteX7" fmla="*/ 0 w 730916"/>
                    <a:gd name="connsiteY7" fmla="*/ 1013969 h 1088683"/>
                    <a:gd name="connsiteX8" fmla="*/ 191773 w 730916"/>
                    <a:gd name="connsiteY8" fmla="*/ 748254 h 1088683"/>
                    <a:gd name="connsiteX9" fmla="*/ 161938 w 730916"/>
                    <a:gd name="connsiteY9" fmla="*/ 649171 h 1088683"/>
                    <a:gd name="connsiteX10" fmla="*/ 391794 w 730916"/>
                    <a:gd name="connsiteY10" fmla="*/ 93123 h 1088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30916" h="1088683">
                      <a:moveTo>
                        <a:pt x="391794" y="93123"/>
                      </a:moveTo>
                      <a:cubicBezTo>
                        <a:pt x="485245" y="30084"/>
                        <a:pt x="591224" y="-71"/>
                        <a:pt x="696059" y="1"/>
                      </a:cubicBezTo>
                      <a:lnTo>
                        <a:pt x="730916" y="3371"/>
                      </a:lnTo>
                      <a:lnTo>
                        <a:pt x="730916" y="1086193"/>
                      </a:lnTo>
                      <a:lnTo>
                        <a:pt x="696297" y="1088683"/>
                      </a:lnTo>
                      <a:cubicBezTo>
                        <a:pt x="591462" y="1088611"/>
                        <a:pt x="487771" y="1058311"/>
                        <a:pt x="398898" y="1000440"/>
                      </a:cubicBezTo>
                      <a:lnTo>
                        <a:pt x="318197" y="935666"/>
                      </a:lnTo>
                      <a:lnTo>
                        <a:pt x="0" y="1013969"/>
                      </a:lnTo>
                      <a:lnTo>
                        <a:pt x="191773" y="748254"/>
                      </a:lnTo>
                      <a:lnTo>
                        <a:pt x="161938" y="649171"/>
                      </a:lnTo>
                      <a:cubicBezTo>
                        <a:pt x="121190" y="441013"/>
                        <a:pt x="204893" y="219203"/>
                        <a:pt x="391794" y="93123"/>
                      </a:cubicBezTo>
                      <a:close/>
                    </a:path>
                  </a:pathLst>
                </a:cu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60963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6" name="Freeform: Shape 68">
                  <a:extLst>
                    <a:ext uri="{FF2B5EF4-FFF2-40B4-BE49-F238E27FC236}">
                      <a16:creationId xmlns:a16="http://schemas.microsoft.com/office/drawing/2014/main" id="{D1C6346F-57C6-4C03-B2C2-C1D90CBFA3C0}"/>
                    </a:ext>
                  </a:extLst>
                </p:cNvPr>
                <p:cNvSpPr/>
                <p:nvPr/>
              </p:nvSpPr>
              <p:spPr>
                <a:xfrm flipH="1">
                  <a:off x="10120615" y="4361443"/>
                  <a:ext cx="161731" cy="426759"/>
                </a:xfrm>
                <a:custGeom>
                  <a:avLst/>
                  <a:gdLst>
                    <a:gd name="connsiteX0" fmla="*/ 81049 w 148422"/>
                    <a:gd name="connsiteY0" fmla="*/ 0 h 462221"/>
                    <a:gd name="connsiteX1" fmla="*/ 94847 w 148422"/>
                    <a:gd name="connsiteY1" fmla="*/ 20118 h 462221"/>
                    <a:gd name="connsiteX2" fmla="*/ 148422 w 148422"/>
                    <a:gd name="connsiteY2" fmla="*/ 231110 h 462221"/>
                    <a:gd name="connsiteX3" fmla="*/ 94847 w 148422"/>
                    <a:gd name="connsiteY3" fmla="*/ 442102 h 462221"/>
                    <a:gd name="connsiteX4" fmla="*/ 81049 w 148422"/>
                    <a:gd name="connsiteY4" fmla="*/ 462221 h 462221"/>
                    <a:gd name="connsiteX5" fmla="*/ 64449 w 148422"/>
                    <a:gd name="connsiteY5" fmla="*/ 442102 h 462221"/>
                    <a:gd name="connsiteX6" fmla="*/ 7667 w 148422"/>
                    <a:gd name="connsiteY6" fmla="*/ 307164 h 462221"/>
                    <a:gd name="connsiteX7" fmla="*/ 0 w 148422"/>
                    <a:gd name="connsiteY7" fmla="*/ 231111 h 462221"/>
                    <a:gd name="connsiteX8" fmla="*/ 7667 w 148422"/>
                    <a:gd name="connsiteY8" fmla="*/ 155057 h 462221"/>
                    <a:gd name="connsiteX9" fmla="*/ 64449 w 148422"/>
                    <a:gd name="connsiteY9" fmla="*/ 20119 h 462221"/>
                    <a:gd name="connsiteX10" fmla="*/ 81049 w 148422"/>
                    <a:gd name="connsiteY10" fmla="*/ 0 h 46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8422" h="462221">
                      <a:moveTo>
                        <a:pt x="81049" y="0"/>
                      </a:moveTo>
                      <a:lnTo>
                        <a:pt x="94847" y="20118"/>
                      </a:lnTo>
                      <a:cubicBezTo>
                        <a:pt x="128672" y="80347"/>
                        <a:pt x="148422" y="152954"/>
                        <a:pt x="148422" y="231110"/>
                      </a:cubicBezTo>
                      <a:cubicBezTo>
                        <a:pt x="148422" y="309267"/>
                        <a:pt x="128672" y="381874"/>
                        <a:pt x="94847" y="442102"/>
                      </a:cubicBezTo>
                      <a:lnTo>
                        <a:pt x="81049" y="462221"/>
                      </a:lnTo>
                      <a:lnTo>
                        <a:pt x="64449" y="442102"/>
                      </a:lnTo>
                      <a:cubicBezTo>
                        <a:pt x="37323" y="401950"/>
                        <a:pt x="17721" y="356296"/>
                        <a:pt x="7667" y="307164"/>
                      </a:cubicBezTo>
                      <a:lnTo>
                        <a:pt x="0" y="231111"/>
                      </a:lnTo>
                      <a:lnTo>
                        <a:pt x="7667" y="155057"/>
                      </a:lnTo>
                      <a:cubicBezTo>
                        <a:pt x="17721" y="105925"/>
                        <a:pt x="37323" y="60271"/>
                        <a:pt x="64449" y="20119"/>
                      </a:cubicBezTo>
                      <a:lnTo>
                        <a:pt x="81049" y="0"/>
                      </a:lnTo>
                      <a:close/>
                    </a:path>
                  </a:pathLst>
                </a:custGeom>
                <a:solidFill>
                  <a:srgbClr val="FFC2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60963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27" name="Graphic 99" descr="Research">
                  <a:extLst>
                    <a:ext uri="{FF2B5EF4-FFF2-40B4-BE49-F238E27FC236}">
                      <a16:creationId xmlns:a16="http://schemas.microsoft.com/office/drawing/2014/main" id="{9D9B8AB2-6E05-41E4-9A99-1701CCD2D3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03934" y="2816407"/>
                  <a:ext cx="597836" cy="506548"/>
                </a:xfrm>
                <a:prstGeom prst="rect">
                  <a:avLst/>
                </a:prstGeom>
              </p:spPr>
            </p:pic>
            <p:pic>
              <p:nvPicPr>
                <p:cNvPr id="28" name="Imagem 27"/>
                <p:cNvPicPr>
                  <a:picLocks noChangeAspect="1"/>
                </p:cNvPicPr>
                <p:nvPr/>
              </p:nvPicPr>
              <p:blipFill rotWithShape="1">
                <a:blip r:embed="rId13"/>
                <a:srcRect l="59573" t="12778" r="5434" b="12776"/>
                <a:stretch/>
              </p:blipFill>
              <p:spPr>
                <a:xfrm>
                  <a:off x="6494129" y="4366384"/>
                  <a:ext cx="494674" cy="526207"/>
                </a:xfrm>
                <a:prstGeom prst="rect">
                  <a:avLst/>
                </a:prstGeom>
              </p:spPr>
            </p:pic>
            <p:sp>
              <p:nvSpPr>
                <p:cNvPr id="29" name="Freeform: Shape 41">
                  <a:extLst>
                    <a:ext uri="{FF2B5EF4-FFF2-40B4-BE49-F238E27FC236}">
                      <a16:creationId xmlns:a16="http://schemas.microsoft.com/office/drawing/2014/main" id="{2E533B09-9D1A-412E-8A2C-402C123BF132}"/>
                    </a:ext>
                  </a:extLst>
                </p:cNvPr>
                <p:cNvSpPr/>
                <p:nvPr/>
              </p:nvSpPr>
              <p:spPr>
                <a:xfrm>
                  <a:off x="6342117" y="5721803"/>
                  <a:ext cx="161731" cy="426759"/>
                </a:xfrm>
                <a:custGeom>
                  <a:avLst/>
                  <a:gdLst>
                    <a:gd name="connsiteX0" fmla="*/ 81049 w 148422"/>
                    <a:gd name="connsiteY0" fmla="*/ 0 h 462221"/>
                    <a:gd name="connsiteX1" fmla="*/ 94847 w 148422"/>
                    <a:gd name="connsiteY1" fmla="*/ 20118 h 462221"/>
                    <a:gd name="connsiteX2" fmla="*/ 148422 w 148422"/>
                    <a:gd name="connsiteY2" fmla="*/ 231110 h 462221"/>
                    <a:gd name="connsiteX3" fmla="*/ 94847 w 148422"/>
                    <a:gd name="connsiteY3" fmla="*/ 442102 h 462221"/>
                    <a:gd name="connsiteX4" fmla="*/ 81049 w 148422"/>
                    <a:gd name="connsiteY4" fmla="*/ 462221 h 462221"/>
                    <a:gd name="connsiteX5" fmla="*/ 64449 w 148422"/>
                    <a:gd name="connsiteY5" fmla="*/ 442102 h 462221"/>
                    <a:gd name="connsiteX6" fmla="*/ 7667 w 148422"/>
                    <a:gd name="connsiteY6" fmla="*/ 307164 h 462221"/>
                    <a:gd name="connsiteX7" fmla="*/ 0 w 148422"/>
                    <a:gd name="connsiteY7" fmla="*/ 231111 h 462221"/>
                    <a:gd name="connsiteX8" fmla="*/ 7667 w 148422"/>
                    <a:gd name="connsiteY8" fmla="*/ 155057 h 462221"/>
                    <a:gd name="connsiteX9" fmla="*/ 64449 w 148422"/>
                    <a:gd name="connsiteY9" fmla="*/ 20119 h 462221"/>
                    <a:gd name="connsiteX10" fmla="*/ 81049 w 148422"/>
                    <a:gd name="connsiteY10" fmla="*/ 0 h 46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8422" h="462221">
                      <a:moveTo>
                        <a:pt x="81049" y="0"/>
                      </a:moveTo>
                      <a:lnTo>
                        <a:pt x="94847" y="20118"/>
                      </a:lnTo>
                      <a:cubicBezTo>
                        <a:pt x="128672" y="80347"/>
                        <a:pt x="148422" y="152954"/>
                        <a:pt x="148422" y="231110"/>
                      </a:cubicBezTo>
                      <a:cubicBezTo>
                        <a:pt x="148422" y="309267"/>
                        <a:pt x="128672" y="381874"/>
                        <a:pt x="94847" y="442102"/>
                      </a:cubicBezTo>
                      <a:lnTo>
                        <a:pt x="81049" y="462221"/>
                      </a:lnTo>
                      <a:lnTo>
                        <a:pt x="64449" y="442102"/>
                      </a:lnTo>
                      <a:cubicBezTo>
                        <a:pt x="37323" y="401950"/>
                        <a:pt x="17721" y="356296"/>
                        <a:pt x="7667" y="307164"/>
                      </a:cubicBezTo>
                      <a:lnTo>
                        <a:pt x="0" y="231111"/>
                      </a:lnTo>
                      <a:lnTo>
                        <a:pt x="7667" y="155057"/>
                      </a:lnTo>
                      <a:cubicBezTo>
                        <a:pt x="17721" y="105925"/>
                        <a:pt x="37323" y="60271"/>
                        <a:pt x="64449" y="20119"/>
                      </a:cubicBezTo>
                      <a:lnTo>
                        <a:pt x="81049" y="0"/>
                      </a:lnTo>
                      <a:close/>
                    </a:path>
                  </a:pathLst>
                </a:custGeom>
                <a:solidFill>
                  <a:srgbClr val="CC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60963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0" name="Freeform: Shape 42">
                  <a:extLst>
                    <a:ext uri="{FF2B5EF4-FFF2-40B4-BE49-F238E27FC236}">
                      <a16:creationId xmlns:a16="http://schemas.microsoft.com/office/drawing/2014/main" id="{1C0171EF-0C19-4998-B217-FD98B7E944C6}"/>
                    </a:ext>
                  </a:extLst>
                </p:cNvPr>
                <p:cNvSpPr/>
                <p:nvPr/>
              </p:nvSpPr>
              <p:spPr>
                <a:xfrm>
                  <a:off x="6430434" y="5586762"/>
                  <a:ext cx="3470232" cy="696839"/>
                </a:xfrm>
                <a:custGeom>
                  <a:avLst/>
                  <a:gdLst>
                    <a:gd name="connsiteX0" fmla="*/ 296323 w 3184667"/>
                    <a:gd name="connsiteY0" fmla="*/ 0 h 754744"/>
                    <a:gd name="connsiteX1" fmla="*/ 2807295 w 3184667"/>
                    <a:gd name="connsiteY1" fmla="*/ 0 h 754744"/>
                    <a:gd name="connsiteX2" fmla="*/ 3184667 w 3184667"/>
                    <a:gd name="connsiteY2" fmla="*/ 377372 h 754744"/>
                    <a:gd name="connsiteX3" fmla="*/ 3184666 w 3184667"/>
                    <a:gd name="connsiteY3" fmla="*/ 377372 h 754744"/>
                    <a:gd name="connsiteX4" fmla="*/ 2807294 w 3184667"/>
                    <a:gd name="connsiteY4" fmla="*/ 754744 h 754744"/>
                    <a:gd name="connsiteX5" fmla="*/ 296323 w 3184667"/>
                    <a:gd name="connsiteY5" fmla="*/ 754743 h 754744"/>
                    <a:gd name="connsiteX6" fmla="*/ 29481 w 3184667"/>
                    <a:gd name="connsiteY6" fmla="*/ 644213 h 754744"/>
                    <a:gd name="connsiteX7" fmla="*/ 0 w 3184667"/>
                    <a:gd name="connsiteY7" fmla="*/ 608482 h 754744"/>
                    <a:gd name="connsiteX8" fmla="*/ 13798 w 3184667"/>
                    <a:gd name="connsiteY8" fmla="*/ 588363 h 754744"/>
                    <a:gd name="connsiteX9" fmla="*/ 67373 w 3184667"/>
                    <a:gd name="connsiteY9" fmla="*/ 377371 h 754744"/>
                    <a:gd name="connsiteX10" fmla="*/ 13798 w 3184667"/>
                    <a:gd name="connsiteY10" fmla="*/ 166379 h 754744"/>
                    <a:gd name="connsiteX11" fmla="*/ 0 w 3184667"/>
                    <a:gd name="connsiteY11" fmla="*/ 146261 h 754744"/>
                    <a:gd name="connsiteX12" fmla="*/ 29481 w 3184667"/>
                    <a:gd name="connsiteY12" fmla="*/ 110530 h 754744"/>
                    <a:gd name="connsiteX13" fmla="*/ 296323 w 3184667"/>
                    <a:gd name="connsiteY13" fmla="*/ 0 h 754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184667" h="754744">
                      <a:moveTo>
                        <a:pt x="296323" y="0"/>
                      </a:moveTo>
                      <a:lnTo>
                        <a:pt x="2807295" y="0"/>
                      </a:lnTo>
                      <a:cubicBezTo>
                        <a:pt x="3015712" y="0"/>
                        <a:pt x="3184667" y="168955"/>
                        <a:pt x="3184667" y="377372"/>
                      </a:cubicBezTo>
                      <a:lnTo>
                        <a:pt x="3184666" y="377372"/>
                      </a:lnTo>
                      <a:cubicBezTo>
                        <a:pt x="3184666" y="585789"/>
                        <a:pt x="3015711" y="754744"/>
                        <a:pt x="2807294" y="754744"/>
                      </a:cubicBezTo>
                      <a:lnTo>
                        <a:pt x="296323" y="754743"/>
                      </a:lnTo>
                      <a:cubicBezTo>
                        <a:pt x="192115" y="754743"/>
                        <a:pt x="97772" y="712504"/>
                        <a:pt x="29481" y="644213"/>
                      </a:cubicBezTo>
                      <a:lnTo>
                        <a:pt x="0" y="608482"/>
                      </a:lnTo>
                      <a:lnTo>
                        <a:pt x="13798" y="588363"/>
                      </a:lnTo>
                      <a:cubicBezTo>
                        <a:pt x="47623" y="528135"/>
                        <a:pt x="67373" y="455528"/>
                        <a:pt x="67373" y="377371"/>
                      </a:cubicBezTo>
                      <a:cubicBezTo>
                        <a:pt x="67373" y="299215"/>
                        <a:pt x="47623" y="226608"/>
                        <a:pt x="13798" y="166379"/>
                      </a:cubicBezTo>
                      <a:lnTo>
                        <a:pt x="0" y="146261"/>
                      </a:lnTo>
                      <a:lnTo>
                        <a:pt x="29481" y="110530"/>
                      </a:lnTo>
                      <a:cubicBezTo>
                        <a:pt x="97772" y="42239"/>
                        <a:pt x="192115" y="0"/>
                        <a:pt x="296323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60963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1" name="Freeform: Shape 44">
                  <a:extLst>
                    <a:ext uri="{FF2B5EF4-FFF2-40B4-BE49-F238E27FC236}">
                      <a16:creationId xmlns:a16="http://schemas.microsoft.com/office/drawing/2014/main" id="{BDA36EAC-DFAF-4584-8430-37BFCDA5F007}"/>
                    </a:ext>
                  </a:extLst>
                </p:cNvPr>
                <p:cNvSpPr/>
                <p:nvPr/>
              </p:nvSpPr>
              <p:spPr>
                <a:xfrm rot="16200000">
                  <a:off x="9237149" y="5181103"/>
                  <a:ext cx="1005057" cy="1508163"/>
                </a:xfrm>
                <a:custGeom>
                  <a:avLst/>
                  <a:gdLst>
                    <a:gd name="connsiteX0" fmla="*/ 1088573 w 1088573"/>
                    <a:gd name="connsiteY0" fmla="*/ 839770 h 1384056"/>
                    <a:gd name="connsiteX1" fmla="*/ 544286 w 1088573"/>
                    <a:gd name="connsiteY1" fmla="*/ 1384056 h 1384056"/>
                    <a:gd name="connsiteX2" fmla="*/ 0 w 1088573"/>
                    <a:gd name="connsiteY2" fmla="*/ 839770 h 1384056"/>
                    <a:gd name="connsiteX3" fmla="*/ 332426 w 1088573"/>
                    <a:gd name="connsiteY3" fmla="*/ 338256 h 1384056"/>
                    <a:gd name="connsiteX4" fmla="*/ 431255 w 1088573"/>
                    <a:gd name="connsiteY4" fmla="*/ 307578 h 1384056"/>
                    <a:gd name="connsiteX5" fmla="*/ 544288 w 1088573"/>
                    <a:gd name="connsiteY5" fmla="*/ 0 h 1384056"/>
                    <a:gd name="connsiteX6" fmla="*/ 657322 w 1088573"/>
                    <a:gd name="connsiteY6" fmla="*/ 307579 h 1384056"/>
                    <a:gd name="connsiteX7" fmla="*/ 756147 w 1088573"/>
                    <a:gd name="connsiteY7" fmla="*/ 338256 h 1384056"/>
                    <a:gd name="connsiteX8" fmla="*/ 1088573 w 1088573"/>
                    <a:gd name="connsiteY8" fmla="*/ 839770 h 1384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8573" h="1384056">
                      <a:moveTo>
                        <a:pt x="1088573" y="839770"/>
                      </a:moveTo>
                      <a:cubicBezTo>
                        <a:pt x="1088572" y="1140371"/>
                        <a:pt x="844887" y="1384056"/>
                        <a:pt x="544286" y="1384056"/>
                      </a:cubicBezTo>
                      <a:cubicBezTo>
                        <a:pt x="243685" y="1384056"/>
                        <a:pt x="0" y="1140371"/>
                        <a:pt x="0" y="839770"/>
                      </a:cubicBezTo>
                      <a:cubicBezTo>
                        <a:pt x="0" y="614319"/>
                        <a:pt x="137073" y="420884"/>
                        <a:pt x="332426" y="338256"/>
                      </a:cubicBezTo>
                      <a:lnTo>
                        <a:pt x="431255" y="307578"/>
                      </a:lnTo>
                      <a:lnTo>
                        <a:pt x="544288" y="0"/>
                      </a:lnTo>
                      <a:lnTo>
                        <a:pt x="657322" y="307579"/>
                      </a:lnTo>
                      <a:lnTo>
                        <a:pt x="756147" y="338256"/>
                      </a:lnTo>
                      <a:cubicBezTo>
                        <a:pt x="951500" y="420884"/>
                        <a:pt x="1088573" y="614319"/>
                        <a:pt x="1088573" y="83977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60963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2" name="Freeform: Shape 45">
                  <a:extLst>
                    <a:ext uri="{FF2B5EF4-FFF2-40B4-BE49-F238E27FC236}">
                      <a16:creationId xmlns:a16="http://schemas.microsoft.com/office/drawing/2014/main" id="{3D0FA24E-4F22-497B-ACF9-7189F9C9C095}"/>
                    </a:ext>
                  </a:extLst>
                </p:cNvPr>
                <p:cNvSpPr/>
                <p:nvPr/>
              </p:nvSpPr>
              <p:spPr>
                <a:xfrm rot="2040172">
                  <a:off x="9269766" y="5270747"/>
                  <a:ext cx="743702" cy="1005158"/>
                </a:xfrm>
                <a:custGeom>
                  <a:avLst/>
                  <a:gdLst>
                    <a:gd name="connsiteX0" fmla="*/ 391794 w 730916"/>
                    <a:gd name="connsiteY0" fmla="*/ 93123 h 1088683"/>
                    <a:gd name="connsiteX1" fmla="*/ 696059 w 730916"/>
                    <a:gd name="connsiteY1" fmla="*/ 1 h 1088683"/>
                    <a:gd name="connsiteX2" fmla="*/ 730916 w 730916"/>
                    <a:gd name="connsiteY2" fmla="*/ 3371 h 1088683"/>
                    <a:gd name="connsiteX3" fmla="*/ 730916 w 730916"/>
                    <a:gd name="connsiteY3" fmla="*/ 1086193 h 1088683"/>
                    <a:gd name="connsiteX4" fmla="*/ 696297 w 730916"/>
                    <a:gd name="connsiteY4" fmla="*/ 1088683 h 1088683"/>
                    <a:gd name="connsiteX5" fmla="*/ 398898 w 730916"/>
                    <a:gd name="connsiteY5" fmla="*/ 1000440 h 1088683"/>
                    <a:gd name="connsiteX6" fmla="*/ 318197 w 730916"/>
                    <a:gd name="connsiteY6" fmla="*/ 935666 h 1088683"/>
                    <a:gd name="connsiteX7" fmla="*/ 0 w 730916"/>
                    <a:gd name="connsiteY7" fmla="*/ 1013969 h 1088683"/>
                    <a:gd name="connsiteX8" fmla="*/ 191773 w 730916"/>
                    <a:gd name="connsiteY8" fmla="*/ 748254 h 1088683"/>
                    <a:gd name="connsiteX9" fmla="*/ 161938 w 730916"/>
                    <a:gd name="connsiteY9" fmla="*/ 649171 h 1088683"/>
                    <a:gd name="connsiteX10" fmla="*/ 391794 w 730916"/>
                    <a:gd name="connsiteY10" fmla="*/ 93123 h 1088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30916" h="1088683">
                      <a:moveTo>
                        <a:pt x="391794" y="93123"/>
                      </a:moveTo>
                      <a:cubicBezTo>
                        <a:pt x="485245" y="30084"/>
                        <a:pt x="591224" y="-71"/>
                        <a:pt x="696059" y="1"/>
                      </a:cubicBezTo>
                      <a:lnTo>
                        <a:pt x="730916" y="3371"/>
                      </a:lnTo>
                      <a:lnTo>
                        <a:pt x="730916" y="1086193"/>
                      </a:lnTo>
                      <a:lnTo>
                        <a:pt x="696297" y="1088683"/>
                      </a:lnTo>
                      <a:cubicBezTo>
                        <a:pt x="591462" y="1088611"/>
                        <a:pt x="487771" y="1058311"/>
                        <a:pt x="398898" y="1000440"/>
                      </a:cubicBezTo>
                      <a:lnTo>
                        <a:pt x="318197" y="935666"/>
                      </a:lnTo>
                      <a:lnTo>
                        <a:pt x="0" y="1013969"/>
                      </a:lnTo>
                      <a:lnTo>
                        <a:pt x="191773" y="748254"/>
                      </a:lnTo>
                      <a:lnTo>
                        <a:pt x="161938" y="649171"/>
                      </a:lnTo>
                      <a:cubicBezTo>
                        <a:pt x="121190" y="441013"/>
                        <a:pt x="204893" y="219203"/>
                        <a:pt x="391794" y="93123"/>
                      </a:cubicBezTo>
                      <a:close/>
                    </a:path>
                  </a:pathLst>
                </a:custGeom>
                <a:solidFill>
                  <a:srgbClr val="C00000">
                    <a:alpha val="10000"/>
                  </a:srgbClr>
                </a:solid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60963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3" name="TextBox 54">
                  <a:extLst>
                    <a:ext uri="{FF2B5EF4-FFF2-40B4-BE49-F238E27FC236}">
                      <a16:creationId xmlns:a16="http://schemas.microsoft.com/office/drawing/2014/main" id="{20F7F7E0-841B-4BD6-B1E2-EA89D2904BCC}"/>
                    </a:ext>
                  </a:extLst>
                </p:cNvPr>
                <p:cNvSpPr txBox="1"/>
                <p:nvPr/>
              </p:nvSpPr>
              <p:spPr>
                <a:xfrm>
                  <a:off x="6523715" y="5673571"/>
                  <a:ext cx="2591443" cy="5684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609630"/>
                  <a:r>
                    <a:rPr lang="en-US" sz="1200" b="1" dirty="0">
                      <a:solidFill>
                        <a:prstClr val="black"/>
                      </a:solidFill>
                      <a:latin typeface="Calibri"/>
                    </a:rPr>
                    <a:t>MONITORAMENTO DAS ESTRATÉGIAS DE VACINAÇÃO</a:t>
                  </a:r>
                </a:p>
              </p:txBody>
            </p:sp>
            <p:pic>
              <p:nvPicPr>
                <p:cNvPr id="34" name="Graphic 93" descr="Presentation with bar chart">
                  <a:extLst>
                    <a:ext uri="{FF2B5EF4-FFF2-40B4-BE49-F238E27FC236}">
                      <a16:creationId xmlns:a16="http://schemas.microsoft.com/office/drawing/2014/main" id="{9B0D6DA4-7F15-4BD2-9690-0CFC4716FF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5"/>
                    </a:ext>
                  </a:extLst>
                </a:blip>
                <a:srcRect b="30982"/>
                <a:stretch/>
              </p:blipFill>
              <p:spPr>
                <a:xfrm>
                  <a:off x="9611964" y="5666369"/>
                  <a:ext cx="548640" cy="378660"/>
                </a:xfrm>
                <a:prstGeom prst="rect">
                  <a:avLst/>
                </a:prstGeom>
              </p:spPr>
            </p:pic>
          </p:grpSp>
        </p:grpSp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16"/>
            <a:srcRect l="2015" t="6130"/>
            <a:stretch/>
          </p:blipFill>
          <p:spPr>
            <a:xfrm>
              <a:off x="4932753" y="1484624"/>
              <a:ext cx="576478" cy="477636"/>
            </a:xfrm>
            <a:prstGeom prst="rect">
              <a:avLst/>
            </a:prstGeom>
          </p:spPr>
        </p:pic>
      </p:grpSp>
      <p:sp>
        <p:nvSpPr>
          <p:cNvPr id="82" name="CaixaDeTexto 81"/>
          <p:cNvSpPr txBox="1"/>
          <p:nvPr/>
        </p:nvSpPr>
        <p:spPr>
          <a:xfrm>
            <a:off x="76200" y="6448630"/>
            <a:ext cx="2933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Fonte: </a:t>
            </a:r>
            <a:r>
              <a:rPr lang="pt-B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https://www.gov.br/saude/pt-br/vacinacao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30130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202" y="1269695"/>
            <a:ext cx="2832533" cy="41934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70F2639F-12D8-83CD-CEE7-812BDBBF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106" y="111404"/>
            <a:ext cx="8451790" cy="905293"/>
          </a:xfrm>
        </p:spPr>
        <p:txBody>
          <a:bodyPr>
            <a:normAutofit fontScale="90000"/>
          </a:bodyPr>
          <a:lstStyle/>
          <a:p>
            <a:r>
              <a:rPr lang="pt-BR" sz="3000" b="1" dirty="0">
                <a:solidFill>
                  <a:srgbClr val="163A70"/>
                </a:solidFill>
                <a:latin typeface="+mn-lt"/>
              </a:rPr>
              <a:t>EFETIVANDO A VACINAÇÃO NOS </a:t>
            </a:r>
            <a:r>
              <a:rPr lang="pt-BR" sz="3000" b="1" dirty="0" smtClean="0">
                <a:solidFill>
                  <a:srgbClr val="163A70"/>
                </a:solidFill>
                <a:latin typeface="+mn-lt"/>
              </a:rPr>
              <a:t>TERRITÓRIOS – ETAPAS</a:t>
            </a:r>
            <a:endParaRPr lang="pt-BR" sz="3000" b="1" dirty="0">
              <a:solidFill>
                <a:srgbClr val="163A70"/>
              </a:solidFill>
              <a:latin typeface="+mn-lt"/>
            </a:endParaRPr>
          </a:p>
        </p:txBody>
      </p:sp>
      <p:sp>
        <p:nvSpPr>
          <p:cNvPr id="21" name="Retângulo 20"/>
          <p:cNvSpPr/>
          <p:nvPr/>
        </p:nvSpPr>
        <p:spPr>
          <a:xfrm rot="1253268">
            <a:off x="9277069" y="2298011"/>
            <a:ext cx="1579276" cy="1630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pt-BR" sz="1333" b="1" dirty="0">
                <a:solidFill>
                  <a:prstClr val="white"/>
                </a:solidFill>
                <a:latin typeface="Arial Black" panose="020B0A04020102020204" pitchFamily="34" charset="0"/>
                <a:ea typeface="Microsoft JhengHei UI Light" panose="020B0304030504040204" pitchFamily="34" charset="-120"/>
              </a:rPr>
              <a:t>O PAPEL DO ENFERMEIRO VÁ MUITO AÉM DO ATO DE VACINAR!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-1"/>
            <a:ext cx="12192000" cy="209007"/>
          </a:xfrm>
          <a:prstGeom prst="rect">
            <a:avLst/>
          </a:prstGeom>
          <a:solidFill>
            <a:srgbClr val="163A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7" name="Agrupar 16"/>
          <p:cNvGrpSpPr/>
          <p:nvPr/>
        </p:nvGrpSpPr>
        <p:grpSpPr>
          <a:xfrm>
            <a:off x="4915720" y="968200"/>
            <a:ext cx="6179470" cy="4651687"/>
            <a:chOff x="5831555" y="919542"/>
            <a:chExt cx="6179470" cy="4651687"/>
          </a:xfrm>
        </p:grpSpPr>
        <p:grpSp>
          <p:nvGrpSpPr>
            <p:cNvPr id="2" name="Agrupar 1"/>
            <p:cNvGrpSpPr/>
            <p:nvPr/>
          </p:nvGrpSpPr>
          <p:grpSpPr>
            <a:xfrm>
              <a:off x="5831555" y="1148784"/>
              <a:ext cx="5156037" cy="4422445"/>
              <a:chOff x="5143500" y="1503897"/>
              <a:chExt cx="6394287" cy="3593121"/>
            </a:xfrm>
          </p:grpSpPr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F7512A21-C284-8F32-D974-9D62B691B463}"/>
                  </a:ext>
                </a:extLst>
              </p:cNvPr>
              <p:cNvSpPr txBox="1"/>
              <p:nvPr/>
            </p:nvSpPr>
            <p:spPr>
              <a:xfrm>
                <a:off x="5143500" y="1503897"/>
                <a:ext cx="6394287" cy="10752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163A70"/>
                </a:solidFill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just"/>
                <a:r>
                  <a:rPr lang="pt-BR" sz="2000" dirty="0" smtClean="0">
                    <a:solidFill>
                      <a:srgbClr val="163A7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Caracterização</a:t>
                </a:r>
                <a:r>
                  <a:rPr lang="pt-BR" sz="2000" dirty="0">
                    <a:solidFill>
                      <a:srgbClr val="163A7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medição e entendimento do perfil de saúde-doença da população, a distribuição desta mesma população pelo território</a:t>
                </a:r>
              </a:p>
            </p:txBody>
          </p: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CCED8C95-41FD-0852-7FA9-DB0CB5E9FB0E}"/>
                  </a:ext>
                </a:extLst>
              </p:cNvPr>
              <p:cNvSpPr txBox="1"/>
              <p:nvPr/>
            </p:nvSpPr>
            <p:spPr>
              <a:xfrm>
                <a:off x="5143500" y="2685582"/>
                <a:ext cx="6394287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just"/>
                <a:r>
                  <a:rPr lang="pt-PT" sz="2000" dirty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Cálculo de necessidades e operacionalização das atividades </a:t>
                </a:r>
                <a:r>
                  <a:rPr lang="pt-BR" sz="2000" dirty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desta mesma população pelo território</a:t>
                </a:r>
              </a:p>
            </p:txBody>
          </p:sp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3B96BE4E-275F-409A-F4D7-7BD789B3DACE}"/>
                  </a:ext>
                </a:extLst>
              </p:cNvPr>
              <p:cNvSpPr txBox="1"/>
              <p:nvPr/>
            </p:nvSpPr>
            <p:spPr>
              <a:xfrm>
                <a:off x="5143500" y="3559490"/>
                <a:ext cx="6394287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96E52"/>
                </a:solidFill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pt-PT" dirty="0">
                    <a:solidFill>
                      <a:srgbClr val="E96E5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Avaliação do progresso das ações comparando os indicadores alcançados com os parâmetros esperados</a:t>
                </a:r>
              </a:p>
            </p:txBody>
          </p:sp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06177DAE-F43A-31AB-7BB1-30C761D1188E}"/>
                  </a:ext>
                </a:extLst>
              </p:cNvPr>
              <p:cNvSpPr txBox="1"/>
              <p:nvPr/>
            </p:nvSpPr>
            <p:spPr>
              <a:xfrm>
                <a:off x="5143500" y="4371843"/>
                <a:ext cx="6394287" cy="7251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42C26"/>
                </a:solidFill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just"/>
                <a:r>
                  <a:rPr lang="pt-PT" dirty="0">
                    <a:solidFill>
                      <a:srgbClr val="C42C2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Monitoramento e avaliação de todo  processo  (</a:t>
                </a:r>
                <a:r>
                  <a:rPr lang="pt-PT" i="1" dirty="0">
                    <a:solidFill>
                      <a:srgbClr val="C42C2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antes, durante e depois): </a:t>
                </a:r>
                <a:r>
                  <a:rPr lang="pt-PT" dirty="0">
                    <a:solidFill>
                      <a:srgbClr val="C42C2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confecção de relatórios de </a:t>
                </a:r>
                <a:r>
                  <a:rPr lang="pt-PT" sz="1600" dirty="0">
                    <a:solidFill>
                      <a:srgbClr val="C42C2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evidências</a:t>
                </a:r>
              </a:p>
            </p:txBody>
          </p:sp>
        </p:grpSp>
        <p:sp>
          <p:nvSpPr>
            <p:cNvPr id="16" name="Retângulo 15"/>
            <p:cNvSpPr/>
            <p:nvPr/>
          </p:nvSpPr>
          <p:spPr>
            <a:xfrm>
              <a:off x="8839200" y="919542"/>
              <a:ext cx="3171825" cy="301495"/>
            </a:xfrm>
            <a:prstGeom prst="rect">
              <a:avLst/>
            </a:prstGeom>
            <a:solidFill>
              <a:srgbClr val="4D5A9E"/>
            </a:solidFill>
            <a:ln>
              <a:solidFill>
                <a:srgbClr val="4558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</a:rPr>
                <a:t>1. Análise da situação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8839200" y="2354136"/>
              <a:ext cx="3171825" cy="322427"/>
            </a:xfrm>
            <a:prstGeom prst="rect">
              <a:avLst/>
            </a:prstGeom>
            <a:solidFill>
              <a:srgbClr val="B2C364"/>
            </a:solidFill>
            <a:ln>
              <a:solidFill>
                <a:srgbClr val="4D5A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 smtClean="0">
                  <a:solidFill>
                    <a:schemeClr val="bg1"/>
                  </a:solidFill>
                </a:rPr>
                <a:t>2. Planejamento e programação</a:t>
              </a:r>
              <a:endParaRPr lang="pt-BR" dirty="0">
                <a:solidFill>
                  <a:schemeClr val="bg1"/>
                </a:solidFill>
              </a:endParaRPr>
            </a:p>
          </p:txBody>
        </p:sp>
        <p:sp>
          <p:nvSpPr>
            <p:cNvPr id="22" name="Retângulo 21"/>
            <p:cNvSpPr/>
            <p:nvPr/>
          </p:nvSpPr>
          <p:spPr>
            <a:xfrm>
              <a:off x="8839200" y="3383768"/>
              <a:ext cx="3171825" cy="293808"/>
            </a:xfrm>
            <a:prstGeom prst="rect">
              <a:avLst/>
            </a:prstGeom>
            <a:solidFill>
              <a:srgbClr val="E96E52"/>
            </a:solidFill>
            <a:ln>
              <a:solidFill>
                <a:srgbClr val="4D5A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 smtClean="0">
                  <a:solidFill>
                    <a:schemeClr val="bg1"/>
                  </a:solidFill>
                </a:rPr>
                <a:t>3. Seguimento e supervisão</a:t>
              </a:r>
              <a:endParaRPr lang="pt-BR" dirty="0">
                <a:solidFill>
                  <a:schemeClr val="bg1"/>
                </a:solidFill>
              </a:endParaRPr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8839200" y="4440925"/>
              <a:ext cx="3171825" cy="293808"/>
            </a:xfrm>
            <a:prstGeom prst="rect">
              <a:avLst/>
            </a:prstGeom>
            <a:solidFill>
              <a:srgbClr val="C42C26"/>
            </a:solidFill>
            <a:ln>
              <a:solidFill>
                <a:srgbClr val="4558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 smtClean="0"/>
                <a:t>4. Avaliação e monitoramento</a:t>
              </a:r>
              <a:endParaRPr lang="pt-BR" dirty="0"/>
            </a:p>
          </p:txBody>
        </p:sp>
      </p:grpSp>
      <p:sp>
        <p:nvSpPr>
          <p:cNvPr id="24" name="CaixaDeTexto 23"/>
          <p:cNvSpPr txBox="1"/>
          <p:nvPr/>
        </p:nvSpPr>
        <p:spPr>
          <a:xfrm>
            <a:off x="76200" y="6448630"/>
            <a:ext cx="4839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Fonte: </a:t>
            </a:r>
            <a:r>
              <a:rPr lang="pt-BR" sz="1000" dirty="0"/>
              <a:t>M</a:t>
            </a:r>
            <a:r>
              <a:rPr lang="pt-BR" sz="1000" dirty="0" smtClean="0"/>
              <a:t>anual de </a:t>
            </a:r>
            <a:r>
              <a:rPr lang="pt-BR" sz="1000" dirty="0" err="1"/>
              <a:t>M</a:t>
            </a:r>
            <a:r>
              <a:rPr lang="pt-BR" sz="1000" dirty="0" err="1" smtClean="0"/>
              <a:t>icroplanejamento</a:t>
            </a:r>
            <a:r>
              <a:rPr lang="pt-BR" sz="1000" dirty="0" smtClean="0"/>
              <a:t> Para as Atividades de Vacinação de Alta </a:t>
            </a:r>
            <a:r>
              <a:rPr lang="pt-BR" sz="1000" dirty="0"/>
              <a:t>Q</a:t>
            </a:r>
            <a:r>
              <a:rPr lang="pt-BR" sz="1000" dirty="0" smtClean="0"/>
              <a:t>ualidade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25408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3FC9143-F3D1-417B-BDF9-56EAC448D70E}"/>
              </a:ext>
            </a:extLst>
          </p:cNvPr>
          <p:cNvSpPr/>
          <p:nvPr/>
        </p:nvSpPr>
        <p:spPr>
          <a:xfrm>
            <a:off x="2620143" y="1878641"/>
            <a:ext cx="7018451" cy="4979359"/>
          </a:xfrm>
          <a:custGeom>
            <a:avLst/>
            <a:gdLst>
              <a:gd name="connsiteX0" fmla="*/ 3882683 w 7765366"/>
              <a:gd name="connsiteY0" fmla="*/ 0 h 5918980"/>
              <a:gd name="connsiteX1" fmla="*/ 7765366 w 7765366"/>
              <a:gd name="connsiteY1" fmla="*/ 3882683 h 5918980"/>
              <a:gd name="connsiteX2" fmla="*/ 7296747 w 7765366"/>
              <a:gd name="connsiteY2" fmla="*/ 5733401 h 5918980"/>
              <a:gd name="connsiteX3" fmla="*/ 7184005 w 7765366"/>
              <a:gd name="connsiteY3" fmla="*/ 5918980 h 5918980"/>
              <a:gd name="connsiteX4" fmla="*/ 6915059 w 7765366"/>
              <a:gd name="connsiteY4" fmla="*/ 5918980 h 5918980"/>
              <a:gd name="connsiteX5" fmla="*/ 7094430 w 7765366"/>
              <a:gd name="connsiteY5" fmla="*/ 5623727 h 5918980"/>
              <a:gd name="connsiteX6" fmla="*/ 7535278 w 7765366"/>
              <a:gd name="connsiteY6" fmla="*/ 3882683 h 5918980"/>
              <a:gd name="connsiteX7" fmla="*/ 3882683 w 7765366"/>
              <a:gd name="connsiteY7" fmla="*/ 230088 h 5918980"/>
              <a:gd name="connsiteX8" fmla="*/ 230088 w 7765366"/>
              <a:gd name="connsiteY8" fmla="*/ 3882683 h 5918980"/>
              <a:gd name="connsiteX9" fmla="*/ 670937 w 7765366"/>
              <a:gd name="connsiteY9" fmla="*/ 5623727 h 5918980"/>
              <a:gd name="connsiteX10" fmla="*/ 850307 w 7765366"/>
              <a:gd name="connsiteY10" fmla="*/ 5918980 h 5918980"/>
              <a:gd name="connsiteX11" fmla="*/ 581361 w 7765366"/>
              <a:gd name="connsiteY11" fmla="*/ 5918980 h 5918980"/>
              <a:gd name="connsiteX12" fmla="*/ 468619 w 7765366"/>
              <a:gd name="connsiteY12" fmla="*/ 5733401 h 5918980"/>
              <a:gd name="connsiteX13" fmla="*/ 0 w 7765366"/>
              <a:gd name="connsiteY13" fmla="*/ 3882683 h 5918980"/>
              <a:gd name="connsiteX14" fmla="*/ 3882683 w 7765366"/>
              <a:gd name="connsiteY14" fmla="*/ 0 h 591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765366" h="5918980">
                <a:moveTo>
                  <a:pt x="3882683" y="0"/>
                </a:moveTo>
                <a:cubicBezTo>
                  <a:pt x="6027030" y="0"/>
                  <a:pt x="7765366" y="1738336"/>
                  <a:pt x="7765366" y="3882683"/>
                </a:cubicBezTo>
                <a:cubicBezTo>
                  <a:pt x="7765366" y="4552792"/>
                  <a:pt x="7595607" y="5183251"/>
                  <a:pt x="7296747" y="5733401"/>
                </a:cubicBezTo>
                <a:lnTo>
                  <a:pt x="7184005" y="5918980"/>
                </a:lnTo>
                <a:lnTo>
                  <a:pt x="6915059" y="5918980"/>
                </a:lnTo>
                <a:lnTo>
                  <a:pt x="7094430" y="5623727"/>
                </a:lnTo>
                <a:cubicBezTo>
                  <a:pt x="7375579" y="5106179"/>
                  <a:pt x="7535278" y="4513081"/>
                  <a:pt x="7535278" y="3882683"/>
                </a:cubicBezTo>
                <a:cubicBezTo>
                  <a:pt x="7535278" y="1865410"/>
                  <a:pt x="5899956" y="230088"/>
                  <a:pt x="3882683" y="230088"/>
                </a:cubicBezTo>
                <a:cubicBezTo>
                  <a:pt x="1865410" y="230088"/>
                  <a:pt x="230088" y="1865410"/>
                  <a:pt x="230088" y="3882683"/>
                </a:cubicBezTo>
                <a:cubicBezTo>
                  <a:pt x="230088" y="4513081"/>
                  <a:pt x="389788" y="5106179"/>
                  <a:pt x="670937" y="5623727"/>
                </a:cubicBezTo>
                <a:lnTo>
                  <a:pt x="850307" y="5918980"/>
                </a:lnTo>
                <a:lnTo>
                  <a:pt x="581361" y="5918980"/>
                </a:lnTo>
                <a:lnTo>
                  <a:pt x="468619" y="5733401"/>
                </a:lnTo>
                <a:cubicBezTo>
                  <a:pt x="169760" y="5183251"/>
                  <a:pt x="0" y="4552792"/>
                  <a:pt x="0" y="3882683"/>
                </a:cubicBezTo>
                <a:cubicBezTo>
                  <a:pt x="0" y="1738336"/>
                  <a:pt x="1738336" y="0"/>
                  <a:pt x="3882683" y="0"/>
                </a:cubicBezTo>
                <a:close/>
              </a:path>
            </a:pathLst>
          </a:custGeom>
          <a:solidFill>
            <a:srgbClr val="4558A5"/>
          </a:solidFill>
          <a:ln>
            <a:solidFill>
              <a:srgbClr val="163A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521DD1-930F-4963-AF11-E8064B28DE58}"/>
              </a:ext>
            </a:extLst>
          </p:cNvPr>
          <p:cNvSpPr txBox="1"/>
          <p:nvPr/>
        </p:nvSpPr>
        <p:spPr>
          <a:xfrm>
            <a:off x="279972" y="5523838"/>
            <a:ext cx="1845469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pt-BR" sz="1733" b="1" dirty="0">
                <a:solidFill>
                  <a:srgbClr val="002060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Operação Gota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70C523-5FE1-4D99-A9CB-FB73ED85D58C}"/>
              </a:ext>
            </a:extLst>
          </p:cNvPr>
          <p:cNvSpPr txBox="1"/>
          <p:nvPr/>
        </p:nvSpPr>
        <p:spPr>
          <a:xfrm>
            <a:off x="696122" y="3435638"/>
            <a:ext cx="1845469" cy="625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pt-BR" sz="1733" b="1" dirty="0">
                <a:solidFill>
                  <a:srgbClr val="002060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População migrante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737988-CC22-438B-8667-A8DDC9ACA00A}"/>
              </a:ext>
            </a:extLst>
          </p:cNvPr>
          <p:cNvSpPr txBox="1"/>
          <p:nvPr/>
        </p:nvSpPr>
        <p:spPr>
          <a:xfrm>
            <a:off x="1901222" y="1882397"/>
            <a:ext cx="1845469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pt-BR" sz="1733" b="1" dirty="0">
                <a:solidFill>
                  <a:srgbClr val="002060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Fronteiras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F072F20-C7A4-4301-8079-0D8A8D7A279B}"/>
              </a:ext>
            </a:extLst>
          </p:cNvPr>
          <p:cNvSpPr txBox="1"/>
          <p:nvPr/>
        </p:nvSpPr>
        <p:spPr>
          <a:xfrm>
            <a:off x="9921937" y="3483134"/>
            <a:ext cx="1531254" cy="89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pt-BR" sz="1733" b="1" dirty="0">
                <a:solidFill>
                  <a:srgbClr val="002060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Desastres e eventos de massa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8904483-F573-4B1B-87AD-E6C327B296EB}"/>
              </a:ext>
            </a:extLst>
          </p:cNvPr>
          <p:cNvSpPr txBox="1"/>
          <p:nvPr/>
        </p:nvSpPr>
        <p:spPr>
          <a:xfrm>
            <a:off x="5543230" y="948655"/>
            <a:ext cx="1845470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pt-BR" sz="1733" b="1" dirty="0">
                <a:solidFill>
                  <a:srgbClr val="002060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Ação nas escolas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4BE12EB-3590-495F-ACE9-DCC1C561FDF7}"/>
              </a:ext>
            </a:extLst>
          </p:cNvPr>
          <p:cNvSpPr txBox="1"/>
          <p:nvPr/>
        </p:nvSpPr>
        <p:spPr>
          <a:xfrm>
            <a:off x="8545372" y="1930535"/>
            <a:ext cx="1845470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pt-BR" sz="1733" b="1" dirty="0">
                <a:solidFill>
                  <a:srgbClr val="002060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Viajante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1A450C5-BFFE-4424-A147-96E813D8198A}"/>
              </a:ext>
            </a:extLst>
          </p:cNvPr>
          <p:cNvSpPr txBox="1"/>
          <p:nvPr/>
        </p:nvSpPr>
        <p:spPr>
          <a:xfrm>
            <a:off x="9760353" y="5365511"/>
            <a:ext cx="2046520" cy="625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pt-BR" sz="1733" b="1" dirty="0">
                <a:solidFill>
                  <a:srgbClr val="002060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Populações vulneráveis</a:t>
            </a:r>
          </a:p>
        </p:txBody>
      </p:sp>
      <p:sp>
        <p:nvSpPr>
          <p:cNvPr id="243" name="Título 11">
            <a:extLst>
              <a:ext uri="{FF2B5EF4-FFF2-40B4-BE49-F238E27FC236}">
                <a16:creationId xmlns:a16="http://schemas.microsoft.com/office/drawing/2014/main" id="{70F2639F-12D8-83CD-CEE7-812BDBBFFCCB}"/>
              </a:ext>
            </a:extLst>
          </p:cNvPr>
          <p:cNvSpPr txBox="1">
            <a:spLocks/>
          </p:cNvSpPr>
          <p:nvPr/>
        </p:nvSpPr>
        <p:spPr>
          <a:xfrm>
            <a:off x="1870106" y="111404"/>
            <a:ext cx="8451790" cy="905293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/>
            <a:r>
              <a:rPr lang="pt-BR" sz="3000" b="1" dirty="0">
                <a:solidFill>
                  <a:srgbClr val="163A70"/>
                </a:solidFill>
                <a:latin typeface="Calibri"/>
              </a:rPr>
              <a:t>ATIVIDADES DE VACINAÇÃO</a:t>
            </a:r>
          </a:p>
        </p:txBody>
      </p:sp>
      <p:pic>
        <p:nvPicPr>
          <p:cNvPr id="247" name="Imagem 2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047" y="6428422"/>
            <a:ext cx="1876169" cy="293208"/>
          </a:xfrm>
          <a:prstGeom prst="rect">
            <a:avLst/>
          </a:prstGeom>
        </p:spPr>
      </p:pic>
      <p:sp>
        <p:nvSpPr>
          <p:cNvPr id="236" name="Retângulo 235"/>
          <p:cNvSpPr/>
          <p:nvPr/>
        </p:nvSpPr>
        <p:spPr>
          <a:xfrm>
            <a:off x="0" y="-1"/>
            <a:ext cx="12192000" cy="209007"/>
          </a:xfrm>
          <a:prstGeom prst="rect">
            <a:avLst/>
          </a:prstGeom>
          <a:solidFill>
            <a:srgbClr val="163A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013" y="2061902"/>
            <a:ext cx="1295631" cy="13358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8909" y="5050007"/>
            <a:ext cx="1298753" cy="13066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3960" y="3529137"/>
            <a:ext cx="1392411" cy="11892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5674" y="1464012"/>
            <a:ext cx="1396423" cy="12920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9275" y="3148186"/>
            <a:ext cx="1407505" cy="13193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8"/>
          <a:srcRect l="7219" t="4992" r="7214" b="8135"/>
          <a:stretch/>
        </p:blipFill>
        <p:spPr>
          <a:xfrm>
            <a:off x="4647198" y="3432757"/>
            <a:ext cx="3086100" cy="2995665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0690" y="5001008"/>
            <a:ext cx="1279595" cy="12641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6699" y="1711854"/>
            <a:ext cx="1368240" cy="13825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37" name="CaixaDeTexto 236"/>
          <p:cNvSpPr txBox="1"/>
          <p:nvPr/>
        </p:nvSpPr>
        <p:spPr>
          <a:xfrm>
            <a:off x="76200" y="6448630"/>
            <a:ext cx="2933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Fonte: </a:t>
            </a:r>
            <a:r>
              <a:rPr lang="pt-B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https://www.gov.br/saude/pt-br/vacinacao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2507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179634" y="366968"/>
            <a:ext cx="799693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000" b="1" dirty="0" smtClean="0">
                <a:solidFill>
                  <a:srgbClr val="163A7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AÇÕES ESTRATÉGICAS DE IMUNIZAÇÕES EM 2025</a:t>
            </a:r>
            <a:endParaRPr lang="pt-BR" sz="3000" b="1" dirty="0">
              <a:solidFill>
                <a:srgbClr val="163A7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1850" y="6341039"/>
            <a:ext cx="2814253" cy="43981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0" y="-1"/>
            <a:ext cx="12192000" cy="209007"/>
          </a:xfrm>
          <a:prstGeom prst="rect">
            <a:avLst/>
          </a:prstGeom>
          <a:solidFill>
            <a:srgbClr val="163A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Agrupar 12"/>
          <p:cNvGrpSpPr/>
          <p:nvPr/>
        </p:nvGrpSpPr>
        <p:grpSpPr>
          <a:xfrm>
            <a:off x="530648" y="1330824"/>
            <a:ext cx="3946102" cy="4479425"/>
            <a:chOff x="523441" y="1291552"/>
            <a:chExt cx="3781858" cy="2790669"/>
          </a:xfrm>
        </p:grpSpPr>
        <p:sp>
          <p:nvSpPr>
            <p:cNvPr id="7" name="Retângulo 6"/>
            <p:cNvSpPr/>
            <p:nvPr/>
          </p:nvSpPr>
          <p:spPr>
            <a:xfrm>
              <a:off x="523443" y="1291552"/>
              <a:ext cx="3781856" cy="273243"/>
            </a:xfrm>
            <a:prstGeom prst="rect">
              <a:avLst/>
            </a:prstGeom>
            <a:ln w="28575">
              <a:solidFill>
                <a:srgbClr val="4558A5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pt-BR" b="1" dirty="0">
                  <a:latin typeface="Calibri" panose="020F0502020204030204" pitchFamily="34" charset="0"/>
                  <a:cs typeface="Calibri" panose="020F0502020204030204" pitchFamily="34" charset="0"/>
                </a:rPr>
                <a:t>Estratégia de Vacinação na </a:t>
              </a:r>
              <a:r>
                <a:rPr lang="pt-BR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Escola</a:t>
              </a:r>
              <a:endParaRPr lang="pt-B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tângulo 7"/>
            <p:cNvSpPr/>
            <p:nvPr/>
          </p:nvSpPr>
          <p:spPr>
            <a:xfrm>
              <a:off x="523441" y="1642123"/>
              <a:ext cx="3781857" cy="689915"/>
            </a:xfrm>
            <a:prstGeom prst="rect">
              <a:avLst/>
            </a:prstGeom>
            <a:ln w="28575">
              <a:solidFill>
                <a:srgbClr val="B2C364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pt-BR" b="1" dirty="0">
                  <a:latin typeface="Calibri" panose="020F0502020204030204" pitchFamily="34" charset="0"/>
                  <a:cs typeface="Calibri" panose="020F0502020204030204" pitchFamily="34" charset="0"/>
                </a:rPr>
                <a:t>Atualização da Situação vacinal de Crianças e Adolescentes menores de 15 anos de </a:t>
              </a:r>
              <a:r>
                <a:rPr lang="pt-BR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idade</a:t>
              </a:r>
              <a:endParaRPr lang="pt-B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tângulo 8"/>
            <p:cNvSpPr/>
            <p:nvPr/>
          </p:nvSpPr>
          <p:spPr>
            <a:xfrm>
              <a:off x="523441" y="2434316"/>
              <a:ext cx="3781856" cy="388696"/>
            </a:xfrm>
            <a:prstGeom prst="rect">
              <a:avLst/>
            </a:prstGeom>
            <a:ln w="28575">
              <a:solidFill>
                <a:srgbClr val="E96E52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pt-BR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Estratégia de vacinação nas fronteiras</a:t>
              </a:r>
              <a:endParaRPr lang="pt-B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tângulo 9"/>
            <p:cNvSpPr/>
            <p:nvPr/>
          </p:nvSpPr>
          <p:spPr>
            <a:xfrm>
              <a:off x="523441" y="2946877"/>
              <a:ext cx="3781856" cy="317862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pt-BR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Estratégia contra a Influenza</a:t>
              </a:r>
              <a:endParaRPr lang="pt-B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523441" y="3360785"/>
              <a:ext cx="3781855" cy="317862"/>
            </a:xfrm>
            <a:prstGeom prst="rect">
              <a:avLst/>
            </a:prstGeom>
            <a:ln w="28575">
              <a:solidFill>
                <a:srgbClr val="4D5A9E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pt-BR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Resgate de não vacinados HPV4 </a:t>
              </a:r>
              <a:endParaRPr lang="pt-B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523441" y="3764359"/>
              <a:ext cx="3781854" cy="317862"/>
            </a:xfrm>
            <a:prstGeom prst="rect">
              <a:avLst/>
            </a:prstGeom>
            <a:ln w="28575">
              <a:solidFill>
                <a:srgbClr val="B2C364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pt-BR" b="1" dirty="0">
                  <a:latin typeface="Calibri" panose="020F0502020204030204" pitchFamily="34" charset="0"/>
                  <a:cs typeface="Calibri" panose="020F0502020204030204" pitchFamily="34" charset="0"/>
                </a:rPr>
                <a:t>Estratégia </a:t>
              </a:r>
              <a:r>
                <a:rPr lang="pt-BR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de vacinação Dengue</a:t>
              </a:r>
              <a:endParaRPr lang="pt-B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887" y="2031231"/>
            <a:ext cx="2214197" cy="30462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CaixaDeTexto 14"/>
          <p:cNvSpPr txBox="1"/>
          <p:nvPr/>
        </p:nvSpPr>
        <p:spPr>
          <a:xfrm>
            <a:off x="7315882" y="1313351"/>
            <a:ext cx="412364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0" lang="pt-BR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Está previsto incentivo de custeio* para a realização das ações (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Estratégia de Vacinação na </a:t>
            </a:r>
            <a:r>
              <a:rPr lang="pt-BR" dirty="0" smtClean="0">
                <a:latin typeface="Calibri" panose="020F0502020204030204" pitchFamily="34" charset="0"/>
                <a:cs typeface="Calibri" panose="020F0502020204030204" pitchFamily="34" charset="0"/>
              </a:rPr>
              <a:t>Escola</a:t>
            </a:r>
            <a:r>
              <a:rPr lang="pt-BR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pt-BR" dirty="0" smtClean="0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kumimoji="0" lang="pt-BR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Atualização da Situação vacinal de Crianças e Adolescentes menores de 15 anos de </a:t>
            </a:r>
            <a:r>
              <a:rPr lang="pt-BR" dirty="0" smtClean="0">
                <a:latin typeface="Calibri" panose="020F0502020204030204" pitchFamily="34" charset="0"/>
                <a:cs typeface="Calibri" panose="020F0502020204030204" pitchFamily="34" charset="0"/>
              </a:rPr>
              <a:t>idade)</a:t>
            </a:r>
            <a:endParaRPr kumimoji="0" lang="pt-BR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539750" marR="0" lvl="0" indent="-3571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539750" algn="l"/>
                <a:tab pos="627063" algn="l"/>
              </a:tabLst>
              <a:defRPr/>
            </a:pPr>
            <a:r>
              <a:rPr kumimoji="0" lang="pt-BR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Os </a:t>
            </a: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recursos financeiros para a execução das atividades </a:t>
            </a:r>
            <a:r>
              <a:rPr kumimoji="0" lang="pt-BR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serão previstos em Portaria Ministerial:</a:t>
            </a:r>
          </a:p>
          <a:p>
            <a:pPr marL="1354138" lvl="2" indent="-342900">
              <a:buFont typeface="Wingdings" panose="05000000000000000000" pitchFamily="2" charset="2"/>
              <a:buChar char="Ø"/>
              <a:defRPr/>
            </a:pPr>
            <a:r>
              <a:rPr kumimoji="0" lang="pt-BR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Calibri" panose="020F0502020204030204"/>
              </a:rPr>
              <a:t>R$ 814,6 mil para o estado de Pernambuco</a:t>
            </a:r>
          </a:p>
          <a:p>
            <a:pPr marL="1354138" lvl="2" indent="-342900">
              <a:buFont typeface="Wingdings" panose="05000000000000000000" pitchFamily="2" charset="2"/>
              <a:buChar char="Ø"/>
              <a:defRPr/>
            </a:pPr>
            <a:r>
              <a:rPr kumimoji="0" lang="pt-BR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Calibri" panose="020F0502020204030204"/>
              </a:rPr>
              <a:t>R$ 5,5 milhões destinado aos municípios/PE</a:t>
            </a:r>
          </a:p>
          <a:p>
            <a:pPr marL="0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200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t-BR" sz="200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76200" y="6448630"/>
            <a:ext cx="563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Fonte: </a:t>
            </a:r>
            <a:r>
              <a:rPr lang="pt-B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CGICI/DPNI. </a:t>
            </a:r>
            <a:r>
              <a:rPr lang="pt-BR" sz="1000" dirty="0">
                <a:latin typeface="Calibri" panose="020F0502020204030204"/>
              </a:rPr>
              <a:t>*Aguardando publicação de Portaria. Dados atualizados até 3 de fevereiro de 2025</a:t>
            </a:r>
          </a:p>
          <a:p>
            <a:pPr algn="ctr"/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154713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976" y="6228724"/>
            <a:ext cx="2814253" cy="439812"/>
          </a:xfrm>
          <a:prstGeom prst="rect">
            <a:avLst/>
          </a:prstGeom>
        </p:spPr>
      </p:pic>
      <p:sp>
        <p:nvSpPr>
          <p:cNvPr id="6" name="TextBox 10"/>
          <p:cNvSpPr txBox="1"/>
          <p:nvPr/>
        </p:nvSpPr>
        <p:spPr>
          <a:xfrm>
            <a:off x="349250" y="300966"/>
            <a:ext cx="922042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b="1" dirty="0" smtClean="0">
                <a:solidFill>
                  <a:srgbClr val="163A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SISTEMAS DE INFORMAÇÃO</a:t>
            </a:r>
            <a:endParaRPr lang="pt-BR" sz="3600" b="1" dirty="0">
              <a:solidFill>
                <a:srgbClr val="163A7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-1"/>
            <a:ext cx="12192000" cy="209007"/>
          </a:xfrm>
          <a:prstGeom prst="rect">
            <a:avLst/>
          </a:prstGeom>
          <a:solidFill>
            <a:srgbClr val="163A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29050" y="5247522"/>
            <a:ext cx="10382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150" y="5285622"/>
            <a:ext cx="1171575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m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10325" y="5571372"/>
            <a:ext cx="1285875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m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46438" y="2947235"/>
            <a:ext cx="2201862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m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" y="2825038"/>
            <a:ext cx="12763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m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43013" y="1200985"/>
            <a:ext cx="2087562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Conector de Seta Reta 17"/>
          <p:cNvCxnSpPr/>
          <p:nvPr/>
        </p:nvCxnSpPr>
        <p:spPr>
          <a:xfrm flipH="1" flipV="1">
            <a:off x="2162175" y="3418722"/>
            <a:ext cx="1084263" cy="476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do 18"/>
          <p:cNvCxnSpPr/>
          <p:nvPr/>
        </p:nvCxnSpPr>
        <p:spPr>
          <a:xfrm rot="16200000" flipV="1">
            <a:off x="3165475" y="1764547"/>
            <a:ext cx="1347788" cy="1017588"/>
          </a:xfrm>
          <a:prstGeom prst="bent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do 19"/>
          <p:cNvCxnSpPr/>
          <p:nvPr/>
        </p:nvCxnSpPr>
        <p:spPr>
          <a:xfrm rot="5400000" flipH="1" flipV="1">
            <a:off x="4375944" y="1757404"/>
            <a:ext cx="1362075" cy="1017587"/>
          </a:xfrm>
          <a:prstGeom prst="bent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do 20"/>
          <p:cNvCxnSpPr/>
          <p:nvPr/>
        </p:nvCxnSpPr>
        <p:spPr>
          <a:xfrm rot="5400000" flipH="1" flipV="1">
            <a:off x="2126456" y="3063204"/>
            <a:ext cx="1385887" cy="3070225"/>
          </a:xfrm>
          <a:prstGeom prst="bentConnector3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Angulado 21"/>
          <p:cNvCxnSpPr/>
          <p:nvPr/>
        </p:nvCxnSpPr>
        <p:spPr>
          <a:xfrm rot="16200000" flipV="1">
            <a:off x="4864894" y="3383004"/>
            <a:ext cx="1671637" cy="2705100"/>
          </a:xfrm>
          <a:prstGeom prst="bentConnector3">
            <a:avLst>
              <a:gd name="adj1" fmla="val 58546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34"/>
          <p:cNvSpPr txBox="1">
            <a:spLocks noChangeArrowheads="1"/>
          </p:cNvSpPr>
          <p:nvPr/>
        </p:nvSpPr>
        <p:spPr bwMode="auto">
          <a:xfrm>
            <a:off x="635000" y="3899735"/>
            <a:ext cx="12969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 err="1">
                <a:latin typeface="Calibri" pitchFamily="34" charset="0"/>
              </a:rPr>
              <a:t>LocalizaSUS</a:t>
            </a:r>
            <a:endParaRPr lang="pt-BR" b="1" dirty="0">
              <a:latin typeface="Calibri" pitchFamily="34" charset="0"/>
            </a:endParaRPr>
          </a:p>
        </p:txBody>
      </p:sp>
      <p:sp>
        <p:nvSpPr>
          <p:cNvPr id="24" name="CaixaDeTexto 35"/>
          <p:cNvSpPr txBox="1">
            <a:spLocks noChangeArrowheads="1"/>
          </p:cNvSpPr>
          <p:nvPr/>
        </p:nvSpPr>
        <p:spPr bwMode="auto">
          <a:xfrm>
            <a:off x="1262063" y="1942347"/>
            <a:ext cx="20685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latin typeface="Calibri" pitchFamily="34" charset="0"/>
              </a:rPr>
              <a:t>Dados Identificados</a:t>
            </a:r>
          </a:p>
        </p:txBody>
      </p:sp>
      <p:sp>
        <p:nvSpPr>
          <p:cNvPr id="25" name="CaixaDeTexto 36"/>
          <p:cNvSpPr txBox="1">
            <a:spLocks noChangeArrowheads="1"/>
          </p:cNvSpPr>
          <p:nvPr/>
        </p:nvSpPr>
        <p:spPr bwMode="auto">
          <a:xfrm>
            <a:off x="5203825" y="2259847"/>
            <a:ext cx="2184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latin typeface="Calibri" pitchFamily="34" charset="0"/>
              </a:rPr>
              <a:t>Dados</a:t>
            </a:r>
            <a:r>
              <a:rPr lang="pt-BR" b="1" dirty="0">
                <a:latin typeface="Calibri" pitchFamily="34" charset="0"/>
              </a:rPr>
              <a:t> 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</a:rPr>
              <a:t>Anonimizados</a:t>
            </a:r>
          </a:p>
        </p:txBody>
      </p:sp>
      <p:pic>
        <p:nvPicPr>
          <p:cNvPr id="26" name="Imagem 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05463" y="1023185"/>
            <a:ext cx="13811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WEB Atendimento SUS">
            <a:extLst>
              <a:ext uri="{FF2B5EF4-FFF2-40B4-BE49-F238E27FC236}">
                <a16:creationId xmlns:a16="http://schemas.microsoft.com/office/drawing/2014/main" id="{98BB983F-1E3D-929A-95AE-A1EF2CF7E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032" y="3122695"/>
            <a:ext cx="1452342" cy="66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Conector de Seta Reta 27"/>
          <p:cNvCxnSpPr/>
          <p:nvPr/>
        </p:nvCxnSpPr>
        <p:spPr>
          <a:xfrm>
            <a:off x="5332413" y="3387013"/>
            <a:ext cx="982886" cy="238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8456837" y="1599446"/>
            <a:ext cx="307635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ALGUNS MOTIVOS </a:t>
            </a:r>
            <a:r>
              <a:rPr lang="pt-B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 PODEM BARRAR </a:t>
            </a:r>
            <a:r>
              <a:rPr lang="pt-BR" sz="1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CHEGADA DA  </a:t>
            </a:r>
            <a:r>
              <a:rPr lang="pt-B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INFORMAÇÃO </a:t>
            </a:r>
            <a:r>
              <a:rPr lang="pt-BR" sz="1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RNDS</a:t>
            </a:r>
            <a:endParaRPr lang="pt-BR" sz="1600" b="1" dirty="0">
              <a:solidFill>
                <a:schemeClr val="tx2">
                  <a:lumMod val="90000"/>
                  <a:lumOff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 algn="just">
              <a:lnSpc>
                <a:spcPct val="150000"/>
              </a:lnSpc>
              <a:buAutoNum type="arabicPeriod"/>
            </a:pPr>
            <a:r>
              <a:rPr lang="pt-BR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Sistema próprio não 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adequado ao modelo computacional e </a:t>
            </a:r>
            <a:r>
              <a:rPr lang="pt-BR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informacional 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 </a:t>
            </a:r>
            <a:r>
              <a:rPr lang="pt-BR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RNDS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 algn="just">
              <a:lnSpc>
                <a:spcPct val="150000"/>
              </a:lnSpc>
              <a:buAutoNum type="arabicPeriod"/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Profissional/vacinador não cadastrado no CNES </a:t>
            </a:r>
          </a:p>
          <a:p>
            <a:pPr marL="228600" indent="-228600" algn="just">
              <a:lnSpc>
                <a:spcPct val="150000"/>
              </a:lnSpc>
              <a:buAutoNum type="arabicPeriod"/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CNS informado incorretamente e não encontrado na base do CADSUS.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76200" y="6448630"/>
            <a:ext cx="563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Fonte: </a:t>
            </a:r>
            <a:r>
              <a:rPr lang="pt-B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Núcleo de Governança da Informação/DPNI. 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0504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0"/>
          <p:cNvSpPr txBox="1"/>
          <p:nvPr/>
        </p:nvSpPr>
        <p:spPr>
          <a:xfrm>
            <a:off x="1319594" y="1733068"/>
            <a:ext cx="922042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 smtClean="0">
                <a:solidFill>
                  <a:srgbClr val="163A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COBERTURAS VACINAIS</a:t>
            </a:r>
            <a:endParaRPr lang="pt-BR" sz="4000" b="1" dirty="0">
              <a:solidFill>
                <a:srgbClr val="163A7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21433" y="4992655"/>
            <a:ext cx="7696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163A7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Ana Catarina de Melo Araújo</a:t>
            </a:r>
          </a:p>
          <a:p>
            <a:r>
              <a:rPr lang="pt-BR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Coordenadora-Geral de Incorporação Científica e Imunização</a:t>
            </a:r>
          </a:p>
          <a:p>
            <a:r>
              <a:rPr lang="pt-BR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Departamento </a:t>
            </a:r>
            <a:r>
              <a:rPr lang="pt-BR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Programa Nacional de Imunizações</a:t>
            </a:r>
            <a:r>
              <a:rPr lang="pt-BR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Secretaria de Vigilância em Saúde e Ambiente </a:t>
            </a:r>
          </a:p>
          <a:p>
            <a:r>
              <a:rPr lang="pt-BR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Ministério da Saúde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7976" y="6228724"/>
            <a:ext cx="2814253" cy="43981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426" y="2542974"/>
            <a:ext cx="2476757" cy="193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9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07" y="3960066"/>
            <a:ext cx="10308791" cy="2080058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171956" y="154924"/>
            <a:ext cx="5642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Cobertura vacinal - Penta, 2022, 2023 e 2024, Bras</a:t>
            </a:r>
            <a:r>
              <a:rPr lang="pt-BR" sz="24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il</a:t>
            </a:r>
            <a:endParaRPr lang="pt-BR" sz="24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577" y="543397"/>
            <a:ext cx="8744340" cy="2931649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503768" y="3013381"/>
            <a:ext cx="1406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CV: 86,05% </a:t>
            </a:r>
          </a:p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HCVM: 55% (3.064)</a:t>
            </a:r>
            <a:endParaRPr lang="pt-BR" sz="1200" dirty="0">
              <a:solidFill>
                <a:srgbClr val="0070C0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4431" y="2918172"/>
            <a:ext cx="622628" cy="506791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3228361" y="3570813"/>
            <a:ext cx="6378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Cobertura vacinal - Penta, 2022, 2023 e 2024, </a:t>
            </a:r>
            <a:r>
              <a:rPr lang="pt-BR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</a:t>
            </a:r>
            <a:r>
              <a:rPr lang="pt-BR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ernambuco</a:t>
            </a:r>
            <a:endParaRPr lang="pt-BR" sz="20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590758" y="3041007"/>
            <a:ext cx="1601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CV: 77,24%  </a:t>
            </a:r>
          </a:p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HCVM: 41,65% (2.320)</a:t>
            </a:r>
            <a:endParaRPr lang="pt-BR" sz="1200" dirty="0">
              <a:solidFill>
                <a:srgbClr val="0070C0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7423973" y="3022641"/>
            <a:ext cx="1601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CV: 89,86%</a:t>
            </a:r>
          </a:p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HCVM: 59,80% (3.331)</a:t>
            </a:r>
            <a:endParaRPr lang="pt-BR" sz="1200" dirty="0">
              <a:solidFill>
                <a:srgbClr val="0070C0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1845976" y="5995937"/>
            <a:ext cx="1406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CV: 77,01%  </a:t>
            </a:r>
          </a:p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HCVM: 37,29% (69)</a:t>
            </a:r>
            <a:endParaRPr lang="pt-BR" sz="1200" dirty="0">
              <a:solidFill>
                <a:srgbClr val="0070C0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5338628" y="6000282"/>
            <a:ext cx="1406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CV: 84,16%  </a:t>
            </a:r>
          </a:p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HCVM: 51,35% (95)</a:t>
            </a:r>
            <a:endParaRPr lang="pt-BR" sz="1200" dirty="0">
              <a:solidFill>
                <a:srgbClr val="0070C0"/>
              </a:solidFill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8831285" y="5995936"/>
            <a:ext cx="1406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CV: 87,87%  </a:t>
            </a:r>
          </a:p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HCVM: 52,43% (97)</a:t>
            </a:r>
            <a:endParaRPr lang="pt-BR" sz="1200" dirty="0">
              <a:solidFill>
                <a:srgbClr val="0070C0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-28226" y="6611779"/>
            <a:ext cx="67730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Fonte: SI-PNI, 2022;  RNDS, 2023 e 2024*. (*)Dados preliminares referentes a novembro de 2024. Atualizados em: 04/02/2025.</a:t>
            </a:r>
            <a:endParaRPr lang="pt-BR" sz="1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14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454646" y="173276"/>
            <a:ext cx="5536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Cobertura vacinal - </a:t>
            </a:r>
            <a:r>
              <a:rPr lang="pt-BR" sz="20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Polio</a:t>
            </a:r>
            <a:r>
              <a:rPr lang="pt-BR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2022, 2023 e 2024, Brasil</a:t>
            </a:r>
            <a:endParaRPr lang="pt-BR" sz="20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081232" y="3668528"/>
            <a:ext cx="62982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Cobertura vacinal - </a:t>
            </a:r>
            <a:r>
              <a:rPr lang="pt-BR" sz="20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Polio</a:t>
            </a:r>
            <a:r>
              <a:rPr lang="pt-BR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2022, 2023 e 2024, </a:t>
            </a:r>
            <a:r>
              <a:rPr lang="pt-BR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</a:t>
            </a:r>
            <a:r>
              <a:rPr lang="pt-BR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ernambuco</a:t>
            </a:r>
            <a:endParaRPr lang="pt-BR" sz="20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867" y="550067"/>
            <a:ext cx="9012137" cy="301025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114" y="3017646"/>
            <a:ext cx="622628" cy="50679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18" y="4035494"/>
            <a:ext cx="10235290" cy="2065228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676039" y="3134733"/>
            <a:ext cx="1601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CV: 77,20%  </a:t>
            </a:r>
          </a:p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HCVM: 41,79% (2.328)</a:t>
            </a:r>
            <a:endParaRPr lang="pt-BR" sz="1200" dirty="0">
              <a:solidFill>
                <a:srgbClr val="0070C0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672457" y="3116695"/>
            <a:ext cx="1601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CV: 87,03%  </a:t>
            </a:r>
          </a:p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HCVM: 56,98% (3.174)</a:t>
            </a:r>
            <a:endParaRPr lang="pt-BR" sz="1200" dirty="0">
              <a:solidFill>
                <a:srgbClr val="0070C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695002" y="3116695"/>
            <a:ext cx="1601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CV: 89,61%  </a:t>
            </a:r>
          </a:p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HCVM: 58,65% (3.267)</a:t>
            </a:r>
            <a:endParaRPr lang="pt-BR" sz="1200" dirty="0">
              <a:solidFill>
                <a:srgbClr val="0070C0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2378155" y="6037532"/>
            <a:ext cx="1406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CV: 76,25%  </a:t>
            </a:r>
          </a:p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HCVM: 35,13% (65)</a:t>
            </a:r>
            <a:endParaRPr lang="pt-BR" sz="1200" dirty="0">
              <a:solidFill>
                <a:srgbClr val="0070C0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5775902" y="6037532"/>
            <a:ext cx="1406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CV: 84,94%  </a:t>
            </a:r>
          </a:p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HCVM: 53,51% (99)</a:t>
            </a:r>
            <a:endParaRPr lang="pt-BR" sz="1200" dirty="0">
              <a:solidFill>
                <a:srgbClr val="0070C0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9093902" y="6037532"/>
            <a:ext cx="1406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CV: 88,11%  </a:t>
            </a:r>
          </a:p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HCVM: 51,35% (95)</a:t>
            </a:r>
            <a:endParaRPr lang="pt-BR" sz="1200" dirty="0">
              <a:solidFill>
                <a:srgbClr val="0070C0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-28226" y="6611779"/>
            <a:ext cx="67730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Fonte: SI-PNI, 2022;  RNDS, 2023 e 2024*. (*)Dados preliminares referentes a novembro de 2024. Atualizados em: 04/02/2025.</a:t>
            </a:r>
            <a:endParaRPr lang="pt-BR" sz="1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96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201987" y="52133"/>
            <a:ext cx="5891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Cobertura vacinal - </a:t>
            </a:r>
            <a:r>
              <a:rPr lang="pt-BR" sz="2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Pneumo</a:t>
            </a:r>
            <a:r>
              <a:rPr lang="pt-BR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2022, 2023 e 2024, Brasil</a:t>
            </a:r>
          </a:p>
        </p:txBody>
      </p:sp>
      <p:sp>
        <p:nvSpPr>
          <p:cNvPr id="7" name="Retângulo 6"/>
          <p:cNvSpPr/>
          <p:nvPr/>
        </p:nvSpPr>
        <p:spPr>
          <a:xfrm>
            <a:off x="2804047" y="3428284"/>
            <a:ext cx="66534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Cobertura vacinal - </a:t>
            </a:r>
            <a:r>
              <a:rPr lang="pt-BR" sz="20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Pneumo</a:t>
            </a:r>
            <a:r>
              <a:rPr lang="pt-BR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2022, 2023 e 2024, </a:t>
            </a:r>
            <a:r>
              <a:rPr lang="pt-BR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</a:t>
            </a:r>
            <a:r>
              <a:rPr lang="pt-BR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ernambuco</a:t>
            </a:r>
            <a:endParaRPr lang="pt-BR" sz="20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461" y="484901"/>
            <a:ext cx="8740791" cy="292805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1044" y="2845287"/>
            <a:ext cx="622628" cy="50679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88" y="3800498"/>
            <a:ext cx="10293743" cy="2077022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733916" y="2951292"/>
            <a:ext cx="1601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CV: 81,51%  </a:t>
            </a:r>
          </a:p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HCVM: 46,85% (2.610)</a:t>
            </a:r>
            <a:endParaRPr lang="pt-BR" sz="1200" dirty="0">
              <a:solidFill>
                <a:srgbClr val="0070C0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643920" y="2964846"/>
            <a:ext cx="1601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CV: 89,06%  </a:t>
            </a:r>
          </a:p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HCVM: 61,13% (3.405)</a:t>
            </a:r>
            <a:endParaRPr lang="pt-BR" sz="1200" dirty="0">
              <a:solidFill>
                <a:srgbClr val="0070C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581086" y="2950378"/>
            <a:ext cx="1601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CV: 92,42%  </a:t>
            </a:r>
          </a:p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HCVM: 64,11% (3.571)</a:t>
            </a:r>
            <a:endParaRPr lang="pt-BR" sz="1200" dirty="0">
              <a:solidFill>
                <a:srgbClr val="0070C0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2100970" y="5877520"/>
            <a:ext cx="1406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CV: 80,43%  </a:t>
            </a:r>
          </a:p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HCVM: 74,73% (71)</a:t>
            </a:r>
            <a:endParaRPr lang="pt-BR" sz="1200" dirty="0">
              <a:solidFill>
                <a:srgbClr val="0070C0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5621328" y="5883801"/>
            <a:ext cx="1406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CV: 87,01%  </a:t>
            </a:r>
          </a:p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HCVM: 51,35% (95)</a:t>
            </a:r>
            <a:endParaRPr lang="pt-BR" sz="1200" dirty="0">
              <a:solidFill>
                <a:srgbClr val="0070C0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9155557" y="5883801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CV: 91,76%  </a:t>
            </a:r>
          </a:p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HCVM: 58,37% (108)</a:t>
            </a:r>
            <a:endParaRPr lang="pt-BR" sz="1200" dirty="0">
              <a:solidFill>
                <a:srgbClr val="0070C0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-28226" y="6611779"/>
            <a:ext cx="67730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Fonte: SI-PNI, 2022;  RNDS, 2023 e 2024*. (*)Dados preliminares referentes a novembro de 2024. Atualizados em: 04/02/2025.</a:t>
            </a:r>
            <a:endParaRPr lang="pt-BR" sz="1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80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787100" y="87090"/>
            <a:ext cx="67215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Cobertura vacinal – Tríplice Viral D1, 2022, 2023 e 2024, Brasil</a:t>
            </a:r>
            <a:endParaRPr lang="pt-BR" sz="20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479462" y="3470905"/>
            <a:ext cx="74832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Cobertura vacinal – Tríplice Viral D1, 2022, 2023 e 2024, </a:t>
            </a:r>
            <a:r>
              <a:rPr lang="pt-BR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</a:t>
            </a:r>
            <a:r>
              <a:rPr lang="pt-BR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ernambuco</a:t>
            </a:r>
            <a:endParaRPr lang="pt-BR" sz="20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951" y="498863"/>
            <a:ext cx="8403817" cy="280474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5409" y="2738772"/>
            <a:ext cx="622628" cy="50679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85" y="3825391"/>
            <a:ext cx="10448747" cy="2108298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889242" y="2850150"/>
            <a:ext cx="1601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CV: 80,70%  </a:t>
            </a:r>
          </a:p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HCVM: 37,34% (2.080)</a:t>
            </a:r>
            <a:endParaRPr lang="pt-BR" sz="1200" dirty="0">
              <a:solidFill>
                <a:srgbClr val="0070C0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689375" y="2861300"/>
            <a:ext cx="1601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CV: 89,01%  </a:t>
            </a:r>
          </a:p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HCVM: 57,12% (3.182)</a:t>
            </a:r>
            <a:endParaRPr lang="pt-BR" sz="1200" dirty="0">
              <a:solidFill>
                <a:srgbClr val="0070C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498218" y="2861300"/>
            <a:ext cx="1601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CV: 96,69%  </a:t>
            </a:r>
          </a:p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HCVM: 70,96% (3.953)</a:t>
            </a:r>
            <a:endParaRPr lang="pt-BR" sz="1200" dirty="0">
              <a:solidFill>
                <a:srgbClr val="0070C0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1945951" y="5863330"/>
            <a:ext cx="1406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CV: 80,34%  </a:t>
            </a:r>
          </a:p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HCVM: 37,83% (70)</a:t>
            </a:r>
            <a:endParaRPr lang="pt-BR" sz="1200" dirty="0">
              <a:solidFill>
                <a:srgbClr val="0070C0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5522875" y="5872022"/>
            <a:ext cx="1406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CV: 86,64%  </a:t>
            </a:r>
          </a:p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HCVM: 50,27% (93)</a:t>
            </a:r>
            <a:endParaRPr lang="pt-BR" sz="1200" dirty="0">
              <a:solidFill>
                <a:srgbClr val="0070C0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9031150" y="5872022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CV: 92,01%  </a:t>
            </a:r>
          </a:p>
          <a:p>
            <a:r>
              <a:rPr lang="pt-BR" sz="1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HCVM: 62,16% (115)</a:t>
            </a:r>
            <a:endParaRPr lang="pt-BR" sz="1200" dirty="0">
              <a:solidFill>
                <a:srgbClr val="0070C0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-28226" y="6611779"/>
            <a:ext cx="67730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Fonte: SI-PNI, 2022;  RNDS, 2023 e 2024*. (*)Dados preliminares referentes a novembro de 2024. Atualizados em: 04/02/2025.</a:t>
            </a:r>
            <a:endParaRPr lang="pt-BR" sz="1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78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0"/>
          <p:cNvSpPr txBox="1"/>
          <p:nvPr/>
        </p:nvSpPr>
        <p:spPr>
          <a:xfrm>
            <a:off x="1338644" y="2171218"/>
            <a:ext cx="922042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 smtClean="0">
                <a:solidFill>
                  <a:srgbClr val="163A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PROGRAMA NACIONAL DE IMUNIZAÇÕES</a:t>
            </a:r>
            <a:endParaRPr lang="pt-BR" sz="4000" b="1" dirty="0">
              <a:solidFill>
                <a:srgbClr val="163A7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21433" y="4992655"/>
            <a:ext cx="7696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163A7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Ana Catarina de Melo Araújo</a:t>
            </a:r>
          </a:p>
          <a:p>
            <a:r>
              <a:rPr lang="pt-BR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Coordenadora-Geral de Incorporação Científica e Imunização</a:t>
            </a:r>
          </a:p>
          <a:p>
            <a:r>
              <a:rPr lang="pt-BR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Departamento </a:t>
            </a:r>
            <a:r>
              <a:rPr lang="pt-BR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Programa Nacional de Imunizações</a:t>
            </a:r>
            <a:r>
              <a:rPr lang="pt-BR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Secretaria de Vigilância em Saúde e Ambiente </a:t>
            </a:r>
          </a:p>
          <a:p>
            <a:r>
              <a:rPr lang="pt-BR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Ministério da Saúde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7976" y="6228724"/>
            <a:ext cx="2814253" cy="43981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0" y="-1"/>
            <a:ext cx="12192000" cy="209007"/>
          </a:xfrm>
          <a:prstGeom prst="rect">
            <a:avLst/>
          </a:prstGeom>
          <a:solidFill>
            <a:srgbClr val="163A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059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3347" y="6342117"/>
            <a:ext cx="2105022" cy="463253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845434" y="318756"/>
            <a:ext cx="65117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Programa de Qualificação da Ações de Vigilância em Saúde</a:t>
            </a:r>
          </a:p>
        </p:txBody>
      </p:sp>
      <p:sp>
        <p:nvSpPr>
          <p:cNvPr id="7" name="Retângulo 6"/>
          <p:cNvSpPr/>
          <p:nvPr/>
        </p:nvSpPr>
        <p:spPr>
          <a:xfrm>
            <a:off x="642544" y="1483316"/>
            <a:ext cx="1091753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Indicador 3:</a:t>
            </a:r>
            <a:r>
              <a:rPr lang="pt-BR" sz="16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Proporção de salas de vacinas ativas cadastradas no Cadastro Nacional de Estabelecimento de Saúde - CNES informando mensalmente dados de vacinação.</a:t>
            </a:r>
          </a:p>
          <a:p>
            <a:pPr algn="just"/>
            <a:endParaRPr lang="pt-BR" sz="16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sz="1600" dirty="0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sz="1600" b="1" dirty="0" smtClean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pt-BR" sz="1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Indicador </a:t>
            </a:r>
            <a:r>
              <a:rPr lang="pt-BR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4: </a:t>
            </a:r>
            <a:r>
              <a:rPr lang="pt-BR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Proporção de vacinas selecionadas que compõem o Calendário Nacional de Vacinação para crianças menores de 1 ano de idade (Pentavalente - 3ª dose, Poliomielite - 3ª dose, Pneumocócica 10 valente - 2ª dose) e para crianças de 1 ano de idade (Tríplice Viral - 1ª dose) - com coberturas vacinais preconizadas</a:t>
            </a:r>
            <a:r>
              <a:rPr lang="pt-BR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t-B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Fonte: Rede Nacional de Dados em Saúde (RNDS).</a:t>
            </a:r>
            <a:endParaRPr lang="pt-B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376695" y="608537"/>
            <a:ext cx="2343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PQA-VS 2023 </a:t>
            </a:r>
          </a:p>
        </p:txBody>
      </p:sp>
      <p:sp>
        <p:nvSpPr>
          <p:cNvPr id="4" name="Retângulo 3"/>
          <p:cNvSpPr/>
          <p:nvPr/>
        </p:nvSpPr>
        <p:spPr>
          <a:xfrm>
            <a:off x="642544" y="1095561"/>
            <a:ext cx="53819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Os indicadores que envolvem o DPNI: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4381881" y="4407618"/>
            <a:ext cx="32253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pt-BR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Resultados Finais do PQA-VS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642544" y="4807728"/>
            <a:ext cx="9520359" cy="307777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pt-BR" sz="1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Quantidade de municípios que alcançaram a meta nos indicadores 03 (80%) e 04 (100%) </a:t>
            </a:r>
            <a:r>
              <a:rPr lang="pt-BR" sz="14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em Pernambuco, 2022 </a:t>
            </a:r>
            <a:r>
              <a:rPr lang="pt-BR" sz="1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 2023:</a:t>
            </a: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798345"/>
              </p:ext>
            </p:extLst>
          </p:nvPr>
        </p:nvGraphicFramePr>
        <p:xfrm>
          <a:off x="3416435" y="5157367"/>
          <a:ext cx="5156200" cy="1304925"/>
        </p:xfrm>
        <a:graphic>
          <a:graphicData uri="http://schemas.openxmlformats.org/drawingml/2006/table">
            <a:tbl>
              <a:tblPr/>
              <a:tblGrid>
                <a:gridCol w="1854200">
                  <a:extLst>
                    <a:ext uri="{9D8B030D-6E8A-4147-A177-3AD203B41FA5}">
                      <a16:colId xmlns:a16="http://schemas.microsoft.com/office/drawing/2014/main" val="809033970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3820093557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890848827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1242363502"/>
                    </a:ext>
                  </a:extLst>
                </a:gridCol>
              </a:tblGrid>
              <a:tr h="438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PQA-VS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Diferença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21282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Indicador 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-7</a:t>
                      </a:r>
                      <a:endParaRPr lang="pt-BR" sz="20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565748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Indicador 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pt-BR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19422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3"/>
              <p:cNvSpPr/>
              <p:nvPr/>
            </p:nvSpPr>
            <p:spPr>
              <a:xfrm>
                <a:off x="992595" y="2057254"/>
                <a:ext cx="10377995" cy="50193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𝐈𝐧𝐝𝐢𝐜𝐚𝐝𝐨𝐫</m:t>
                      </m:r>
                      <m:r>
                        <a:rPr lang="pt-BR" sz="14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pt-BR" sz="14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1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𝑇𝑜𝑡𝑎𝑙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𝑑𝑒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𝑠𝑎𝑙𝑎𝑠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𝑑𝑒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𝑣𝑎𝑐𝑖𝑛𝑎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çã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𝑎𝑡𝑖𝑣𝑎𝑠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𝑐𝑎𝑑𝑎𝑠𝑡𝑟𝑎𝑑𝑎𝑠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𝑛𝑜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𝐶𝑁𝐸𝑆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𝑖𝑛𝑓𝑜𝑟𝑚𝑎𝑛𝑑𝑜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𝑚𝑒𝑛𝑠𝑎𝑙𝑚𝑒𝑛𝑡𝑒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𝑑𝑎𝑑𝑜𝑠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𝑑𝑒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𝑣𝑎𝑐𝑖𝑛𝑎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çã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num>
                        <m:den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𝑇𝑜𝑡𝑎𝑙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𝑑𝑒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𝑠𝑎𝑙𝑎𝑠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𝑑𝑒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𝑣𝑎𝑐𝑖𝑛𝑎𝑠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𝑎𝑡𝑖𝑣𝑎𝑠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𝑐𝑎𝑑𝑎𝑠𝑡𝑟𝑎𝑑𝑎𝑠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𝑛𝑜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𝐶𝑁𝐸𝑆</m:t>
                          </m:r>
                        </m:den>
                      </m:f>
                      <m:r>
                        <a:rPr lang="pt-B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pt-B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pt-BR" sz="14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Retâ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595" y="2057254"/>
                <a:ext cx="10377995" cy="501932"/>
              </a:xfrm>
              <a:prstGeom prst="rect">
                <a:avLst/>
              </a:prstGeom>
              <a:blipFill>
                <a:blip r:embed="rId3"/>
                <a:stretch>
                  <a:fillRect b="-12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ângulo 14"/>
              <p:cNvSpPr/>
              <p:nvPr/>
            </p:nvSpPr>
            <p:spPr>
              <a:xfrm>
                <a:off x="992594" y="3612736"/>
                <a:ext cx="10377995" cy="536301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𝐈𝐧𝐝𝐢𝐜𝐚𝐝𝐨𝐫</m:t>
                      </m:r>
                      <m:r>
                        <a:rPr lang="pt-BR" sz="14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1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pt-BR" sz="14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1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pt-B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Total</m:t>
                          </m:r>
                          <m:r>
                            <m:rPr>
                              <m:nor/>
                            </m:rPr>
                            <a:rPr lang="pt-B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pt-B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das</m:t>
                          </m:r>
                          <m:r>
                            <m:rPr>
                              <m:nor/>
                            </m:rPr>
                            <a:rPr lang="pt-B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pt-B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de</m:t>
                          </m:r>
                          <m:r>
                            <m:rPr>
                              <m:nor/>
                            </m:rPr>
                            <a:rPr lang="pt-B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pt-B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vacinas</m:t>
                          </m:r>
                          <m:r>
                            <m:rPr>
                              <m:nor/>
                            </m:rPr>
                            <a:rPr lang="pt-B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pt-B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selecionadas</m:t>
                          </m:r>
                          <m:r>
                            <m:rPr>
                              <m:nor/>
                            </m:rPr>
                            <a:rPr lang="pt-B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pt-B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que</m:t>
                          </m:r>
                          <m:r>
                            <m:rPr>
                              <m:nor/>
                            </m:rPr>
                            <a:rPr lang="pt-B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pt-B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alcan</m:t>
                          </m:r>
                          <m:r>
                            <m:rPr>
                              <m:nor/>
                            </m:rPr>
                            <a:rPr lang="pt-B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ç</m:t>
                          </m:r>
                          <m:r>
                            <m:rPr>
                              <m:nor/>
                            </m:rPr>
                            <a:rPr lang="pt-B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aram</m:t>
                          </m:r>
                          <m:r>
                            <m:rPr>
                              <m:nor/>
                            </m:rPr>
                            <a:rPr lang="pt-B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pt-B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pt-B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pt-B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cobertura</m:t>
                          </m:r>
                          <m:r>
                            <m:rPr>
                              <m:nor/>
                            </m:rPr>
                            <a:rPr lang="pt-B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pt-B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vacinal</m:t>
                          </m:r>
                          <m:r>
                            <m:rPr>
                              <m:nor/>
                            </m:rPr>
                            <a:rPr lang="pt-B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pt-B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preconizada</m:t>
                          </m:r>
                          <m:r>
                            <m:rPr>
                              <m:nor/>
                            </m:rPr>
                            <a:rPr lang="pt-B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pt-B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pelo</m:t>
                          </m:r>
                          <m:r>
                            <m:rPr>
                              <m:nor/>
                            </m:rPr>
                            <a:rPr lang="pt-B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pt-B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PNI</m:t>
                          </m:r>
                          <m:r>
                            <a:rPr lang="pt-B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pt-B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pt-B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pt-B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vacinas</m:t>
                          </m:r>
                          <m:r>
                            <m:rPr>
                              <m:nor/>
                            </m:rPr>
                            <a:rPr lang="pt-B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pt-B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selecionadas</m:t>
                          </m:r>
                          <m:r>
                            <m:rPr>
                              <m:nor/>
                            </m:rPr>
                            <a:rPr lang="pt-B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pt-B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com</m:t>
                          </m:r>
                          <m:r>
                            <m:rPr>
                              <m:nor/>
                            </m:rPr>
                            <a:rPr lang="pt-B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pt-B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cobertura</m:t>
                          </m:r>
                          <m:r>
                            <m:rPr>
                              <m:nor/>
                            </m:rPr>
                            <a:rPr lang="pt-B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pt-B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vacinal</m:t>
                          </m:r>
                          <m:r>
                            <m:rPr>
                              <m:nor/>
                            </m:rPr>
                            <a:rPr lang="pt-B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 ≥ 95%</m:t>
                          </m:r>
                          <m:r>
                            <a:rPr lang="pt-B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𝑝𝑒𝑛𝑡𝑎</m:t>
                          </m:r>
                          <m:r>
                            <a:rPr lang="pt-B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pt-B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𝑝𝑛𝑒𝑢𝑚𝑜</m:t>
                          </m:r>
                          <m:r>
                            <a:rPr lang="pt-B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pt-B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𝑝𝑜𝑙𝑖𝑜</m:t>
                          </m:r>
                          <m:r>
                            <a:rPr lang="pt-B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pt-B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𝑡𝑟</m:t>
                          </m:r>
                          <m:r>
                            <a:rPr lang="pt-B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í</m:t>
                          </m:r>
                          <m:r>
                            <a:rPr lang="pt-B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𝑝𝑙𝑖𝑐𝑒</m:t>
                          </m:r>
                          <m:r>
                            <a:rPr lang="pt-B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𝑣𝑖𝑟𝑎𝑙</m:t>
                          </m:r>
                          <m:r>
                            <a:rPr lang="pt-B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pt-B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1)</m:t>
                          </m:r>
                        </m:den>
                      </m:f>
                      <m:r>
                        <a:rPr lang="pt-B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pt-B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pt-BR" sz="14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Retâ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594" y="3612736"/>
                <a:ext cx="10377995" cy="536301"/>
              </a:xfrm>
              <a:prstGeom prst="rect">
                <a:avLst/>
              </a:prstGeom>
              <a:blipFill>
                <a:blip r:embed="rId4"/>
                <a:stretch>
                  <a:fillRect b="-568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259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3347" y="6342117"/>
            <a:ext cx="2105022" cy="463253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691746" y="167575"/>
            <a:ext cx="65117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DADOS DE VACINAÇÃO</a:t>
            </a:r>
            <a:endParaRPr lang="pt-BR" sz="2000" b="1" dirty="0">
              <a:solidFill>
                <a:schemeClr val="tx2">
                  <a:lumMod val="90000"/>
                  <a:lumOff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88856" y="1161415"/>
            <a:ext cx="109175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1800"/>
            </a:pPr>
            <a:r>
              <a:rPr lang="pt-BR" sz="16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Página do </a:t>
            </a:r>
            <a:r>
              <a:rPr lang="pt-BR" sz="1600" dirty="0" smtClean="0">
                <a:latin typeface="Calibri"/>
                <a:ea typeface="Calibri"/>
                <a:cs typeface="Calibri"/>
                <a:sym typeface="Calibri"/>
              </a:rPr>
              <a:t>Departamento </a:t>
            </a:r>
            <a:r>
              <a:rPr lang="pt-BR" sz="1600" dirty="0">
                <a:latin typeface="Calibri"/>
                <a:ea typeface="Calibri"/>
                <a:cs typeface="Calibri"/>
                <a:sym typeface="Calibri"/>
              </a:rPr>
              <a:t>de Monitoramento, Avaliação e Disseminação de Informações Estratégicas em </a:t>
            </a:r>
            <a:r>
              <a:rPr lang="pt-BR" sz="1600" dirty="0" smtClean="0">
                <a:latin typeface="Calibri"/>
                <a:ea typeface="Calibri"/>
                <a:cs typeface="Calibri"/>
                <a:sym typeface="Calibri"/>
              </a:rPr>
              <a:t>Saúde (DEMAS) </a:t>
            </a:r>
            <a:r>
              <a:rPr lang="pt-BR" sz="16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pt-BR" sz="16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https://www.gov.br/saude/pt-br/composicao/seidigi/demas</a:t>
            </a:r>
            <a:r>
              <a:rPr lang="pt-BR" sz="16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]. </a:t>
            </a:r>
            <a:r>
              <a:rPr lang="pt-BR" sz="1600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LocalizaSUS</a:t>
            </a:r>
            <a:r>
              <a:rPr lang="pt-BR" sz="16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&gt; </a:t>
            </a:r>
            <a:r>
              <a:rPr lang="pt-BR" sz="16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Vacinação </a:t>
            </a:r>
            <a:r>
              <a:rPr lang="pt-BR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 Calendário </a:t>
            </a:r>
            <a:r>
              <a:rPr lang="pt-BR" sz="16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Nacional:</a:t>
            </a:r>
            <a:endParaRPr lang="pt-B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74296" y="3882315"/>
            <a:ext cx="10351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u="sng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ATÉ 2022:</a:t>
            </a:r>
            <a:endParaRPr lang="pt-BR" sz="1600" b="1" u="sng" dirty="0">
              <a:solidFill>
                <a:schemeClr val="tx2">
                  <a:lumMod val="90000"/>
                  <a:lumOff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67" y="1746189"/>
            <a:ext cx="1889904" cy="1889904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474296" y="841762"/>
            <a:ext cx="18624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u="sng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 PARTIR DE 2023:</a:t>
            </a:r>
            <a:endParaRPr lang="pt-BR" sz="1600" b="1" u="sng" dirty="0">
              <a:solidFill>
                <a:schemeClr val="tx2">
                  <a:lumMod val="90000"/>
                  <a:lumOff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65" y="4469339"/>
            <a:ext cx="1885406" cy="1885406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>
          <a:xfrm>
            <a:off x="474296" y="4220869"/>
            <a:ext cx="109175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pt-BR" sz="16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Página do TABNET </a:t>
            </a:r>
            <a:r>
              <a:rPr lang="pt-BR" sz="1600" dirty="0" smtClean="0"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pt-BR" sz="16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</a:t>
            </a:r>
            <a:r>
              <a:rPr lang="pt-BR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://datasus.saude.gov.br/informacoes-de-saude-tabnet</a:t>
            </a:r>
            <a:r>
              <a:rPr lang="pt-BR" sz="16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/</a:t>
            </a:r>
            <a:r>
              <a:rPr lang="pt-BR" sz="16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]. Assistência </a:t>
            </a:r>
            <a:r>
              <a:rPr lang="pt-BR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à </a:t>
            </a:r>
            <a:r>
              <a:rPr lang="pt-BR" sz="16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Saúde &gt; </a:t>
            </a:r>
            <a:r>
              <a:rPr lang="pt-BR" sz="16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Imunizações - desde 1994:</a:t>
            </a:r>
            <a:endParaRPr lang="pt-B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88856" y="3449994"/>
            <a:ext cx="38143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buSzPts val="1800"/>
            </a:pPr>
            <a:r>
              <a:rPr lang="pt-BR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Fonte: Rede Nacional de Dados em Saúde (RNDS).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474296" y="6184203"/>
            <a:ext cx="58252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pt-BR" sz="14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Fonte: </a:t>
            </a: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Sistema de Informação do Programa Nacional de Imunizações (</a:t>
            </a:r>
            <a:r>
              <a:rPr lang="pt-BR" sz="14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SI-PNI).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6118403" y="2174036"/>
            <a:ext cx="4307152" cy="138499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SzPts val="1800"/>
            </a:pPr>
            <a:r>
              <a:rPr lang="pt-BR" sz="1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Os dados da </a:t>
            </a:r>
            <a:r>
              <a:rPr lang="pt-BR" sz="12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cobertura vacinal de 2024 </a:t>
            </a:r>
            <a:r>
              <a:rPr lang="pt-BR" sz="1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são preliminares referentes a </a:t>
            </a:r>
            <a:r>
              <a:rPr lang="pt-BR" sz="12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novembro </a:t>
            </a:r>
            <a:r>
              <a:rPr lang="pt-BR" sz="1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 sujeitos a alteração. </a:t>
            </a:r>
          </a:p>
          <a:p>
            <a:pPr algn="just">
              <a:buClr>
                <a:srgbClr val="000000"/>
              </a:buClr>
              <a:buSzPts val="1800"/>
            </a:pPr>
            <a:endParaRPr lang="pt-BR" sz="1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rgbClr val="000000"/>
              </a:buClr>
              <a:buSzPts val="1800"/>
            </a:pPr>
            <a:r>
              <a:rPr lang="pt-BR" sz="1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pt-BR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NOTA TÉCNICA Nº 117/2024-DPNI/SVSA/MS,</a:t>
            </a:r>
            <a:r>
              <a:rPr lang="pt-BR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t-BR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tópico 7, item 7.1</a:t>
            </a:r>
            <a:r>
              <a:rPr lang="pt-BR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define que: </a:t>
            </a:r>
            <a:r>
              <a:rPr lang="pt-BR" sz="12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"O painel de cobertura vacinal apresentará dados de </a:t>
            </a:r>
            <a:r>
              <a:rPr lang="pt-BR" sz="1200" b="1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dois meses antes</a:t>
            </a:r>
            <a:r>
              <a:rPr lang="pt-BR" sz="12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do mês corrente. A inclusão de um novo mês na cobertura vacinal acontecerá no dia </a:t>
            </a:r>
            <a:r>
              <a:rPr lang="pt-BR" sz="1200" b="1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 de cada mês</a:t>
            </a:r>
            <a:r>
              <a:rPr lang="pt-BR" sz="12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."</a:t>
            </a:r>
            <a:r>
              <a:rPr lang="pt-BR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t-BR" sz="1200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537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F3AAA-5C85-7DD1-57E9-52C291B66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Tela de celular com publicação numa rede social&#10;&#10;Descrição gerada automaticamente com confiança média">
            <a:extLst>
              <a:ext uri="{FF2B5EF4-FFF2-40B4-BE49-F238E27FC236}">
                <a16:creationId xmlns:a16="http://schemas.microsoft.com/office/drawing/2014/main" id="{D192F18B-5A87-D9CF-FD08-1A43F0F27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12" y="-58189"/>
            <a:ext cx="1219200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22466" y="3681971"/>
            <a:ext cx="4771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OBRIGADA</a:t>
            </a:r>
            <a:r>
              <a:rPr lang="pt-BR" sz="28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!</a:t>
            </a:r>
          </a:p>
          <a:p>
            <a:pPr algn="ctr"/>
            <a:r>
              <a:rPr lang="pt-BR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pt-BR" sz="28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na.melo@saúde.gov.br</a:t>
            </a:r>
            <a:endParaRPr lang="pt-BR" sz="2800" b="1" dirty="0">
              <a:solidFill>
                <a:schemeClr val="tx2">
                  <a:lumMod val="90000"/>
                  <a:lumOff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512" y="5903979"/>
            <a:ext cx="2267713" cy="49905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391" y="2635750"/>
            <a:ext cx="1611459" cy="200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2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70F2639F-12D8-83CD-CEE7-812BDBBF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179" y="80441"/>
            <a:ext cx="10662194" cy="905293"/>
          </a:xfrm>
        </p:spPr>
        <p:txBody>
          <a:bodyPr>
            <a:noAutofit/>
          </a:bodyPr>
          <a:lstStyle/>
          <a:p>
            <a:r>
              <a:rPr lang="pt-BR" sz="3000" b="1" dirty="0" smtClean="0">
                <a:solidFill>
                  <a:srgbClr val="163A70"/>
                </a:solidFill>
              </a:rPr>
              <a:t>PROGRAMA NACIONAL DE IMUNIZAÇÕES</a:t>
            </a:r>
            <a:endParaRPr lang="pt-BR" sz="3000" b="1" dirty="0">
              <a:solidFill>
                <a:srgbClr val="163A70"/>
              </a:solidFill>
            </a:endParaRPr>
          </a:p>
        </p:txBody>
      </p:sp>
      <p:graphicFrame>
        <p:nvGraphicFramePr>
          <p:cNvPr id="18" name="Diagrama 5">
            <a:extLst>
              <a:ext uri="{FF2B5EF4-FFF2-40B4-BE49-F238E27FC236}">
                <a16:creationId xmlns:a16="http://schemas.microsoft.com/office/drawing/2014/main" id="{A66AED89-7A85-C6C1-0CB4-043613414C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2768598"/>
              </p:ext>
            </p:extLst>
          </p:nvPr>
        </p:nvGraphicFramePr>
        <p:xfrm>
          <a:off x="4097805" y="2500419"/>
          <a:ext cx="7726650" cy="3591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" name="Agrupar 3"/>
          <p:cNvGrpSpPr/>
          <p:nvPr/>
        </p:nvGrpSpPr>
        <p:grpSpPr>
          <a:xfrm>
            <a:off x="2026547" y="2744834"/>
            <a:ext cx="2040956" cy="2912333"/>
            <a:chOff x="1292053" y="1892989"/>
            <a:chExt cx="2123809" cy="2962790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60319" y="2046790"/>
              <a:ext cx="1524213" cy="1514686"/>
            </a:xfrm>
            <a:prstGeom prst="rect">
              <a:avLst/>
            </a:prstGeom>
          </p:spPr>
        </p:pic>
        <p:sp>
          <p:nvSpPr>
            <p:cNvPr id="3" name="Retângulo 2"/>
            <p:cNvSpPr/>
            <p:nvPr/>
          </p:nvSpPr>
          <p:spPr>
            <a:xfrm>
              <a:off x="1292053" y="3561477"/>
              <a:ext cx="2123809" cy="1095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600" b="1" dirty="0" smtClean="0"/>
                <a:t>Acesse a estrutura </a:t>
              </a:r>
              <a:r>
                <a:rPr lang="pt-BR" sz="1600" b="1" dirty="0"/>
                <a:t>organizacional </a:t>
              </a:r>
              <a:r>
                <a:rPr lang="pt-BR" sz="1600" b="1" dirty="0" smtClean="0"/>
                <a:t>básica do Ministério da Saúde</a:t>
              </a:r>
              <a:endParaRPr lang="pt-BR" sz="1600" b="1" dirty="0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1292053" y="1892989"/>
              <a:ext cx="2123808" cy="2962790"/>
            </a:xfrm>
            <a:prstGeom prst="rect">
              <a:avLst/>
            </a:prstGeom>
            <a:noFill/>
            <a:ln>
              <a:solidFill>
                <a:srgbClr val="16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8" name="Imagem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0747" y="985734"/>
            <a:ext cx="2921058" cy="950844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7976" y="6228724"/>
            <a:ext cx="2814253" cy="439812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0" y="-1"/>
            <a:ext cx="12192000" cy="209007"/>
          </a:xfrm>
          <a:prstGeom prst="rect">
            <a:avLst/>
          </a:prstGeom>
          <a:solidFill>
            <a:srgbClr val="163A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76200" y="6448630"/>
            <a:ext cx="1390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Fonte: </a:t>
            </a:r>
            <a:r>
              <a:rPr lang="pt-B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www.gov.br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107278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70F2639F-12D8-83CD-CEE7-812BDBBF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97" y="156319"/>
            <a:ext cx="11461060" cy="905293"/>
          </a:xfrm>
        </p:spPr>
        <p:txBody>
          <a:bodyPr>
            <a:noAutofit/>
          </a:bodyPr>
          <a:lstStyle/>
          <a:p>
            <a:r>
              <a:rPr lang="pt-BR" sz="3000" b="1" dirty="0">
                <a:solidFill>
                  <a:srgbClr val="163A70"/>
                </a:solidFill>
              </a:rPr>
              <a:t>INTERFACE COM AS DEMAIS </a:t>
            </a:r>
            <a:r>
              <a:rPr lang="pt-BR" sz="3000" b="1" dirty="0" smtClean="0">
                <a:solidFill>
                  <a:srgbClr val="163A70"/>
                </a:solidFill>
              </a:rPr>
              <a:t>SECRETARIAS</a:t>
            </a:r>
            <a:endParaRPr lang="pt-BR" sz="3000" b="1" dirty="0">
              <a:solidFill>
                <a:srgbClr val="163A70"/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 rot="1253268">
            <a:off x="9277069" y="2298011"/>
            <a:ext cx="1579276" cy="1630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pt-BR" sz="1333" b="1" dirty="0">
                <a:solidFill>
                  <a:prstClr val="white"/>
                </a:solidFill>
                <a:latin typeface="Arial Black" panose="020B0A04020102020204" pitchFamily="34" charset="0"/>
                <a:ea typeface="Microsoft JhengHei UI Light" panose="020B0304030504040204" pitchFamily="34" charset="-120"/>
              </a:rPr>
              <a:t>O PAPEL DO ENFERMEIRO VÁ MUITO AÉM DO ATO DE VACINAR!</a:t>
            </a:r>
          </a:p>
        </p:txBody>
      </p:sp>
      <p:grpSp>
        <p:nvGrpSpPr>
          <p:cNvPr id="5" name="Agrupar 4"/>
          <p:cNvGrpSpPr/>
          <p:nvPr/>
        </p:nvGrpSpPr>
        <p:grpSpPr>
          <a:xfrm>
            <a:off x="175452" y="1670672"/>
            <a:ext cx="11800905" cy="3552969"/>
            <a:chOff x="444239" y="2628900"/>
            <a:chExt cx="17667116" cy="5346145"/>
          </a:xfrm>
        </p:grpSpPr>
        <p:grpSp>
          <p:nvGrpSpPr>
            <p:cNvPr id="11" name="Agrupar 10"/>
            <p:cNvGrpSpPr/>
            <p:nvPr/>
          </p:nvGrpSpPr>
          <p:grpSpPr>
            <a:xfrm>
              <a:off x="444239" y="2628900"/>
              <a:ext cx="15186731" cy="5346145"/>
              <a:chOff x="74807" y="1683488"/>
              <a:chExt cx="12091554" cy="4522534"/>
            </a:xfrm>
          </p:grpSpPr>
          <p:grpSp>
            <p:nvGrpSpPr>
              <p:cNvPr id="13" name="Agrupar 12"/>
              <p:cNvGrpSpPr/>
              <p:nvPr/>
            </p:nvGrpSpPr>
            <p:grpSpPr>
              <a:xfrm>
                <a:off x="74807" y="1683488"/>
                <a:ext cx="12091554" cy="4522534"/>
                <a:chOff x="74807" y="1683488"/>
                <a:chExt cx="12091554" cy="4522534"/>
              </a:xfrm>
            </p:grpSpPr>
            <p:grpSp>
              <p:nvGrpSpPr>
                <p:cNvPr id="25" name="Agrupar 24"/>
                <p:cNvGrpSpPr/>
                <p:nvPr/>
              </p:nvGrpSpPr>
              <p:grpSpPr>
                <a:xfrm>
                  <a:off x="74807" y="1683488"/>
                  <a:ext cx="8059135" cy="4501181"/>
                  <a:chOff x="1349225" y="1342666"/>
                  <a:chExt cx="10010064" cy="4950032"/>
                </a:xfrm>
              </p:grpSpPr>
              <p:grpSp>
                <p:nvGrpSpPr>
                  <p:cNvPr id="43" name="Google Shape;306;g1f54fea2d05_14_115">
                    <a:extLst>
                      <a:ext uri="{FF2B5EF4-FFF2-40B4-BE49-F238E27FC236}">
                        <a16:creationId xmlns:a16="http://schemas.microsoft.com/office/drawing/2014/main" id="{5A718F61-D6AD-AAF5-C314-0D9C635B2EF1}"/>
                      </a:ext>
                    </a:extLst>
                  </p:cNvPr>
                  <p:cNvGrpSpPr/>
                  <p:nvPr/>
                </p:nvGrpSpPr>
                <p:grpSpPr>
                  <a:xfrm>
                    <a:off x="1349225" y="1342666"/>
                    <a:ext cx="10010064" cy="4950032"/>
                    <a:chOff x="2218" y="-88"/>
                    <a:chExt cx="9512556" cy="4337188"/>
                  </a:xfrm>
                </p:grpSpPr>
                <p:sp>
                  <p:nvSpPr>
                    <p:cNvPr id="45" name="Google Shape;307;g1f54fea2d05_14_115">
                      <a:extLst>
                        <a:ext uri="{FF2B5EF4-FFF2-40B4-BE49-F238E27FC236}">
                          <a16:creationId xmlns:a16="http://schemas.microsoft.com/office/drawing/2014/main" id="{32485AD9-1D12-A098-DB17-B832A12DC6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18" y="0"/>
                      <a:ext cx="2325900" cy="4337100"/>
                    </a:xfrm>
                    <a:prstGeom prst="roundRect">
                      <a:avLst>
                        <a:gd name="adj" fmla="val 10000"/>
                      </a:avLst>
                    </a:prstGeom>
                    <a:solidFill>
                      <a:schemeClr val="bg1"/>
                    </a:solidFill>
                    <a:ln w="12700" cap="flat" cmpd="sng">
                      <a:solidFill>
                        <a:schemeClr val="lt2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0950" tIns="60950" rIns="60950" bIns="60950" anchor="ctr" anchorCtr="0">
                      <a:noAutofit/>
                    </a:bodyPr>
                    <a:lstStyle/>
                    <a:p>
                      <a:pPr defTabSz="609630"/>
                      <a:endParaRPr sz="12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7" name="Google Shape;309;g1f54fea2d05_14_115">
                      <a:extLst>
                        <a:ext uri="{FF2B5EF4-FFF2-40B4-BE49-F238E27FC236}">
                          <a16:creationId xmlns:a16="http://schemas.microsoft.com/office/drawing/2014/main" id="{D47B241A-A5B6-BDEA-137D-1EA6E088F2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97770" y="-88"/>
                      <a:ext cx="2325900" cy="4337100"/>
                    </a:xfrm>
                    <a:prstGeom prst="roundRect">
                      <a:avLst>
                        <a:gd name="adj" fmla="val 10000"/>
                      </a:avLst>
                    </a:prstGeom>
                    <a:noFill/>
                    <a:ln w="12700" cap="flat" cmpd="sng">
                      <a:solidFill>
                        <a:schemeClr val="lt2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0950" tIns="60950" rIns="60950" bIns="60950" anchor="ctr" anchorCtr="0">
                      <a:noAutofit/>
                    </a:bodyPr>
                    <a:lstStyle/>
                    <a:p>
                      <a:pPr defTabSz="609630"/>
                      <a:endParaRPr sz="12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9" name="Google Shape;311;g1f54fea2d05_14_115">
                      <a:extLst>
                        <a:ext uri="{FF2B5EF4-FFF2-40B4-BE49-F238E27FC236}">
                          <a16:creationId xmlns:a16="http://schemas.microsoft.com/office/drawing/2014/main" id="{88FF3A9C-3763-CB66-F382-1D7947B644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93322" y="0"/>
                      <a:ext cx="2325900" cy="4337100"/>
                    </a:xfrm>
                    <a:prstGeom prst="roundRect">
                      <a:avLst>
                        <a:gd name="adj" fmla="val 10000"/>
                      </a:avLst>
                    </a:prstGeom>
                    <a:solidFill>
                      <a:schemeClr val="bg1"/>
                    </a:solidFill>
                    <a:ln w="12700" cap="flat" cmpd="sng">
                      <a:solidFill>
                        <a:schemeClr val="lt2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0950" tIns="60950" rIns="60950" bIns="60950" anchor="ctr" anchorCtr="0">
                      <a:noAutofit/>
                    </a:bodyPr>
                    <a:lstStyle/>
                    <a:p>
                      <a:pPr defTabSz="609630"/>
                      <a:endParaRPr sz="12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1" name="Google Shape;313;g1f54fea2d05_14_115">
                      <a:extLst>
                        <a:ext uri="{FF2B5EF4-FFF2-40B4-BE49-F238E27FC236}">
                          <a16:creationId xmlns:a16="http://schemas.microsoft.com/office/drawing/2014/main" id="{CECBD189-604C-61CD-AA28-585214187B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88874" y="0"/>
                      <a:ext cx="2325900" cy="4337100"/>
                    </a:xfrm>
                    <a:prstGeom prst="roundRect">
                      <a:avLst>
                        <a:gd name="adj" fmla="val 10000"/>
                      </a:avLst>
                    </a:prstGeom>
                    <a:solidFill>
                      <a:schemeClr val="bg1"/>
                    </a:solidFill>
                    <a:ln w="12700" cap="flat" cmpd="sng">
                      <a:solidFill>
                        <a:schemeClr val="lt2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60950" tIns="60950" rIns="60950" bIns="60950" anchor="ctr" anchorCtr="0">
                      <a:noAutofit/>
                    </a:bodyPr>
                    <a:lstStyle/>
                    <a:p>
                      <a:pPr defTabSz="609630"/>
                      <a:endParaRPr sz="120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sp>
                <p:nvSpPr>
                  <p:cNvPr id="44" name="Google Shape;316;g1f54fea2d05_14_115">
                    <a:extLst>
                      <a:ext uri="{FF2B5EF4-FFF2-40B4-BE49-F238E27FC236}">
                        <a16:creationId xmlns:a16="http://schemas.microsoft.com/office/drawing/2014/main" id="{9DBF0CD2-8944-3CBF-5C13-ADE2CEBAEE58}"/>
                      </a:ext>
                    </a:extLst>
                  </p:cNvPr>
                  <p:cNvSpPr txBox="1"/>
                  <p:nvPr/>
                </p:nvSpPr>
                <p:spPr>
                  <a:xfrm>
                    <a:off x="1360355" y="3539420"/>
                    <a:ext cx="2489205" cy="189640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txBody>
                  <a:bodyPr spcFirstLastPara="1" wrap="square" lIns="94817" tIns="94817" rIns="94817" bIns="94817" anchor="ctr" anchorCtr="0">
                    <a:noAutofit/>
                  </a:bodyPr>
                  <a:lstStyle/>
                  <a:p>
                    <a:pPr algn="ctr" defTabSz="609630">
                      <a:lnSpc>
                        <a:spcPct val="90000"/>
                      </a:lnSpc>
                    </a:pPr>
                    <a:endParaRPr lang="pt-BR" sz="1600" dirty="0">
                      <a:solidFill>
                        <a:prstClr val="white"/>
                      </a:solidFill>
                      <a:latin typeface="Calibri"/>
                      <a:ea typeface="Calibri"/>
                      <a:cs typeface="Calibri"/>
                    </a:endParaRPr>
                  </a:p>
                  <a:p>
                    <a:pPr algn="ctr" defTabSz="609630">
                      <a:lnSpc>
                        <a:spcPct val="90000"/>
                      </a:lnSpc>
                    </a:pPr>
                    <a:r>
                      <a:rPr lang="pt-BR" sz="1600" dirty="0">
                        <a:solidFill>
                          <a:srgbClr val="163A70"/>
                        </a:solidFill>
                        <a:latin typeface="Calibri"/>
                        <a:ea typeface="Calibri"/>
                        <a:cs typeface="Calibri"/>
                      </a:rPr>
                      <a:t>Operacionalização das ações de vacinação</a:t>
                    </a:r>
                    <a:endParaRPr sz="1600" dirty="0">
                      <a:solidFill>
                        <a:srgbClr val="163A7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6" name="Google Shape;316;g1f54fea2d05_14_115">
                  <a:extLst>
                    <a:ext uri="{FF2B5EF4-FFF2-40B4-BE49-F238E27FC236}">
                      <a16:creationId xmlns:a16="http://schemas.microsoft.com/office/drawing/2014/main" id="{9DBF0CD2-8944-3CBF-5C13-ADE2CEBAEE58}"/>
                    </a:ext>
                  </a:extLst>
                </p:cNvPr>
                <p:cNvSpPr txBox="1"/>
                <p:nvPr/>
              </p:nvSpPr>
              <p:spPr>
                <a:xfrm>
                  <a:off x="2055704" y="3681048"/>
                  <a:ext cx="2004067" cy="1724443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94817" tIns="94817" rIns="94817" bIns="94817" anchor="ctr" anchorCtr="0">
                  <a:noAutofit/>
                </a:bodyPr>
                <a:lstStyle/>
                <a:p>
                  <a:pPr algn="ctr" defTabSz="609630">
                    <a:lnSpc>
                      <a:spcPct val="90000"/>
                    </a:lnSpc>
                  </a:pPr>
                  <a:endParaRPr lang="pt-BR" sz="1600" dirty="0">
                    <a:solidFill>
                      <a:prstClr val="white"/>
                    </a:solidFill>
                    <a:latin typeface="Calibri"/>
                    <a:ea typeface="Calibri"/>
                    <a:cs typeface="Calibri"/>
                  </a:endParaRPr>
                </a:p>
                <a:p>
                  <a:pPr algn="ctr" defTabSz="609630">
                    <a:lnSpc>
                      <a:spcPct val="90000"/>
                    </a:lnSpc>
                  </a:pPr>
                  <a:r>
                    <a:rPr lang="pt-BR" sz="1600" dirty="0">
                      <a:solidFill>
                        <a:srgbClr val="163A70"/>
                      </a:solidFill>
                      <a:latin typeface="Calibri"/>
                      <a:ea typeface="Calibri"/>
                      <a:cs typeface="Calibri"/>
                    </a:rPr>
                    <a:t>Apoio na investigação de ESAVI</a:t>
                  </a:r>
                  <a:endParaRPr sz="1600" dirty="0">
                    <a:solidFill>
                      <a:srgbClr val="163A7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" name="Google Shape;316;g1f54fea2d05_14_115">
                  <a:extLst>
                    <a:ext uri="{FF2B5EF4-FFF2-40B4-BE49-F238E27FC236}">
                      <a16:creationId xmlns:a16="http://schemas.microsoft.com/office/drawing/2014/main" id="{9DBF0CD2-8944-3CBF-5C13-ADE2CEBAEE58}"/>
                    </a:ext>
                  </a:extLst>
                </p:cNvPr>
                <p:cNvSpPr txBox="1"/>
                <p:nvPr/>
              </p:nvSpPr>
              <p:spPr>
                <a:xfrm>
                  <a:off x="6156198" y="3681048"/>
                  <a:ext cx="2004067" cy="1724444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94817" tIns="94817" rIns="94817" bIns="94817" anchor="ctr" anchorCtr="0">
                  <a:noAutofit/>
                </a:bodyPr>
                <a:lstStyle/>
                <a:p>
                  <a:pPr algn="ctr" defTabSz="609630">
                    <a:lnSpc>
                      <a:spcPct val="90000"/>
                    </a:lnSpc>
                  </a:pPr>
                  <a:endParaRPr lang="pt-BR" sz="1600" b="1" dirty="0">
                    <a:solidFill>
                      <a:prstClr val="white"/>
                    </a:solidFill>
                    <a:latin typeface="Calibri"/>
                    <a:ea typeface="Calibri"/>
                    <a:cs typeface="Calibri"/>
                  </a:endParaRPr>
                </a:p>
                <a:p>
                  <a:pPr algn="ctr" defTabSz="609630">
                    <a:lnSpc>
                      <a:spcPct val="90000"/>
                    </a:lnSpc>
                  </a:pPr>
                  <a:r>
                    <a:rPr lang="pt-BR" sz="1600" dirty="0">
                      <a:solidFill>
                        <a:srgbClr val="163A70"/>
                      </a:solidFill>
                      <a:latin typeface="Calibri"/>
                      <a:ea typeface="Calibri"/>
                      <a:cs typeface="Calibri"/>
                    </a:rPr>
                    <a:t>Vacinação dos povos indígenas</a:t>
                  </a:r>
                  <a:endParaRPr sz="1600" dirty="0">
                    <a:solidFill>
                      <a:srgbClr val="163A7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" name="Google Shape;316;g1f54fea2d05_14_115">
                  <a:extLst>
                    <a:ext uri="{FF2B5EF4-FFF2-40B4-BE49-F238E27FC236}">
                      <a16:creationId xmlns:a16="http://schemas.microsoft.com/office/drawing/2014/main" id="{9DBF0CD2-8944-3CBF-5C13-ADE2CEBAEE58}"/>
                    </a:ext>
                  </a:extLst>
                </p:cNvPr>
                <p:cNvSpPr txBox="1"/>
                <p:nvPr/>
              </p:nvSpPr>
              <p:spPr>
                <a:xfrm>
                  <a:off x="4125741" y="3681049"/>
                  <a:ext cx="2004067" cy="172444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94817" tIns="94817" rIns="94817" bIns="94817" anchor="ctr" anchorCtr="0">
                  <a:noAutofit/>
                </a:bodyPr>
                <a:lstStyle/>
                <a:p>
                  <a:pPr algn="ctr" defTabSz="609630">
                    <a:lnSpc>
                      <a:spcPct val="90000"/>
                    </a:lnSpc>
                  </a:pPr>
                  <a:endParaRPr lang="pt-BR" sz="1600" dirty="0">
                    <a:solidFill>
                      <a:prstClr val="white"/>
                    </a:solidFill>
                    <a:latin typeface="Calibri"/>
                    <a:ea typeface="Calibri"/>
                    <a:cs typeface="Calibri"/>
                  </a:endParaRPr>
                </a:p>
                <a:p>
                  <a:pPr algn="ctr" defTabSz="609630">
                    <a:lnSpc>
                      <a:spcPct val="90000"/>
                    </a:lnSpc>
                  </a:pPr>
                  <a:r>
                    <a:rPr lang="pt-BR" sz="1600" dirty="0">
                      <a:solidFill>
                        <a:srgbClr val="163A70"/>
                      </a:solidFill>
                      <a:latin typeface="Calibri"/>
                      <a:ea typeface="Calibri"/>
                      <a:cs typeface="Calibri"/>
                    </a:rPr>
                    <a:t>Incorporação de novas vacinas</a:t>
                  </a:r>
                  <a:endParaRPr sz="1600" dirty="0">
                    <a:solidFill>
                      <a:srgbClr val="163A7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9" name="Imagem 28"/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8465"/>
                <a:stretch/>
              </p:blipFill>
              <p:spPr>
                <a:xfrm>
                  <a:off x="116439" y="2930316"/>
                  <a:ext cx="1876297" cy="1019854"/>
                </a:xfrm>
                <a:prstGeom prst="rect">
                  <a:avLst/>
                </a:prstGeom>
              </p:spPr>
            </p:pic>
            <p:pic>
              <p:nvPicPr>
                <p:cNvPr id="30" name="Picture 2" descr="Exame de Calprotectina Fecal é incorporado ao SUS – Associação de  Gastroenterologia do Rio de Janeiro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09205" y="2943794"/>
                  <a:ext cx="1850264" cy="10116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1" name="Imagem 30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1182" t="6279" r="1535" b="2887"/>
                <a:stretch/>
              </p:blipFill>
              <p:spPr>
                <a:xfrm>
                  <a:off x="2110356" y="2976555"/>
                  <a:ext cx="1868227" cy="978922"/>
                </a:xfrm>
                <a:prstGeom prst="rect">
                  <a:avLst/>
                </a:prstGeom>
              </p:spPr>
            </p:pic>
            <p:grpSp>
              <p:nvGrpSpPr>
                <p:cNvPr id="32" name="Agrupar 31"/>
                <p:cNvGrpSpPr/>
                <p:nvPr/>
              </p:nvGrpSpPr>
              <p:grpSpPr>
                <a:xfrm>
                  <a:off x="8085171" y="1694658"/>
                  <a:ext cx="2157434" cy="4501090"/>
                  <a:chOff x="2149812" y="921484"/>
                  <a:chExt cx="2157434" cy="4501090"/>
                </a:xfrm>
              </p:grpSpPr>
              <p:sp>
                <p:nvSpPr>
                  <p:cNvPr id="39" name="Google Shape;309;g1f54fea2d05_14_115">
                    <a:extLst>
                      <a:ext uri="{FF2B5EF4-FFF2-40B4-BE49-F238E27FC236}">
                        <a16:creationId xmlns:a16="http://schemas.microsoft.com/office/drawing/2014/main" id="{D47B241A-A5B6-BDEA-137D-1EA6E088F2A0}"/>
                      </a:ext>
                    </a:extLst>
                  </p:cNvPr>
                  <p:cNvSpPr/>
                  <p:nvPr/>
                </p:nvSpPr>
                <p:spPr>
                  <a:xfrm>
                    <a:off x="2248435" y="921484"/>
                    <a:ext cx="1970526" cy="4501090"/>
                  </a:xfrm>
                  <a:prstGeom prst="roundRect">
                    <a:avLst>
                      <a:gd name="adj" fmla="val 10000"/>
                    </a:avLst>
                  </a:prstGeom>
                  <a:solidFill>
                    <a:schemeClr val="bg1"/>
                  </a:solidFill>
                  <a:ln w="12700" cap="flat" cmpd="sng">
                    <a:solidFill>
                      <a:schemeClr val="lt2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defTabSz="609630"/>
                    <a:endParaRPr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0" name="Google Shape;310;g1f54fea2d05_14_115">
                    <a:extLst>
                      <a:ext uri="{FF2B5EF4-FFF2-40B4-BE49-F238E27FC236}">
                        <a16:creationId xmlns:a16="http://schemas.microsoft.com/office/drawing/2014/main" id="{A7A543F6-565C-CFE0-20AB-BD74552084B9}"/>
                      </a:ext>
                    </a:extLst>
                  </p:cNvPr>
                  <p:cNvSpPr txBox="1"/>
                  <p:nvPr/>
                </p:nvSpPr>
                <p:spPr>
                  <a:xfrm>
                    <a:off x="2279974" y="2907874"/>
                    <a:ext cx="1963800" cy="1724444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txBody>
                  <a:bodyPr spcFirstLastPara="1" wrap="square" lIns="94817" tIns="94817" rIns="94817" bIns="94817" anchor="ctr" anchorCtr="0">
                    <a:noAutofit/>
                  </a:bodyPr>
                  <a:lstStyle/>
                  <a:p>
                    <a:pPr algn="ctr" defTabSz="609630">
                      <a:lnSpc>
                        <a:spcPct val="90000"/>
                      </a:lnSpc>
                    </a:pPr>
                    <a:endParaRPr sz="1333">
                      <a:solidFill>
                        <a:prstClr val="white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" name="Google Shape;316;g1f54fea2d05_14_115">
                    <a:extLst>
                      <a:ext uri="{FF2B5EF4-FFF2-40B4-BE49-F238E27FC236}">
                        <a16:creationId xmlns:a16="http://schemas.microsoft.com/office/drawing/2014/main" id="{9DBF0CD2-8944-3CBF-5C13-ADE2CEBAEE58}"/>
                      </a:ext>
                    </a:extLst>
                  </p:cNvPr>
                  <p:cNvSpPr txBox="1"/>
                  <p:nvPr/>
                </p:nvSpPr>
                <p:spPr>
                  <a:xfrm>
                    <a:off x="2149812" y="3152893"/>
                    <a:ext cx="2157434" cy="123440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4817" tIns="94817" rIns="94817" bIns="94817" anchor="ctr" anchorCtr="0">
                    <a:noAutofit/>
                  </a:bodyPr>
                  <a:lstStyle/>
                  <a:p>
                    <a:pPr algn="ctr" defTabSz="609630">
                      <a:lnSpc>
                        <a:spcPct val="90000"/>
                      </a:lnSpc>
                    </a:pPr>
                    <a:endParaRPr lang="pt-BR" sz="1600" dirty="0">
                      <a:solidFill>
                        <a:prstClr val="white"/>
                      </a:solidFill>
                      <a:latin typeface="Calibri"/>
                      <a:ea typeface="Calibri"/>
                      <a:cs typeface="Calibri"/>
                    </a:endParaRPr>
                  </a:p>
                  <a:p>
                    <a:pPr algn="ctr" defTabSz="609630">
                      <a:lnSpc>
                        <a:spcPct val="90000"/>
                      </a:lnSpc>
                    </a:pPr>
                    <a:r>
                      <a:rPr lang="pt-BR" sz="1600" dirty="0">
                        <a:solidFill>
                          <a:srgbClr val="163A70"/>
                        </a:solidFill>
                        <a:latin typeface="Calibri"/>
                        <a:ea typeface="Calibri"/>
                        <a:cs typeface="Calibri"/>
                      </a:rPr>
                      <a:t>Registro e disseminação dos dados de vacinação</a:t>
                    </a:r>
                    <a:endParaRPr sz="1600" dirty="0">
                      <a:solidFill>
                        <a:srgbClr val="163A7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pic>
                <p:nvPicPr>
                  <p:cNvPr id="42" name="Imagem 41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2316296" y="2172731"/>
                    <a:ext cx="1833563" cy="99929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3" name="Imagem 32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238208" y="2940590"/>
                  <a:ext cx="1811908" cy="1014887"/>
                </a:xfrm>
                <a:prstGeom prst="rect">
                  <a:avLst/>
                </a:prstGeom>
              </p:spPr>
            </p:pic>
            <p:grpSp>
              <p:nvGrpSpPr>
                <p:cNvPr id="34" name="Agrupar 33"/>
                <p:cNvGrpSpPr/>
                <p:nvPr/>
              </p:nvGrpSpPr>
              <p:grpSpPr>
                <a:xfrm>
                  <a:off x="10195835" y="1704932"/>
                  <a:ext cx="1970526" cy="4501090"/>
                  <a:chOff x="10195835" y="1704932"/>
                  <a:chExt cx="1970526" cy="4501090"/>
                </a:xfrm>
              </p:grpSpPr>
              <p:sp>
                <p:nvSpPr>
                  <p:cNvPr id="35" name="Google Shape;307;g1f54fea2d05_14_115">
                    <a:extLst>
                      <a:ext uri="{FF2B5EF4-FFF2-40B4-BE49-F238E27FC236}">
                        <a16:creationId xmlns:a16="http://schemas.microsoft.com/office/drawing/2014/main" id="{32485AD9-1D12-A098-DB17-B832A12DC67E}"/>
                      </a:ext>
                    </a:extLst>
                  </p:cNvPr>
                  <p:cNvSpPr/>
                  <p:nvPr/>
                </p:nvSpPr>
                <p:spPr>
                  <a:xfrm>
                    <a:off x="10195835" y="1704932"/>
                    <a:ext cx="1970526" cy="4501090"/>
                  </a:xfrm>
                  <a:prstGeom prst="roundRect">
                    <a:avLst>
                      <a:gd name="adj" fmla="val 10000"/>
                    </a:avLst>
                  </a:prstGeom>
                  <a:solidFill>
                    <a:schemeClr val="bg1"/>
                  </a:solidFill>
                  <a:ln w="12700" cap="flat" cmpd="sng">
                    <a:solidFill>
                      <a:schemeClr val="lt2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defTabSz="609630"/>
                    <a:endParaRPr sz="120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7" name="Google Shape;316;g1f54fea2d05_14_115">
                    <a:extLst>
                      <a:ext uri="{FF2B5EF4-FFF2-40B4-BE49-F238E27FC236}">
                        <a16:creationId xmlns:a16="http://schemas.microsoft.com/office/drawing/2014/main" id="{9DBF0CD2-8944-3CBF-5C13-ADE2CEBAEE58}"/>
                      </a:ext>
                    </a:extLst>
                  </p:cNvPr>
                  <p:cNvSpPr txBox="1"/>
                  <p:nvPr/>
                </p:nvSpPr>
                <p:spPr>
                  <a:xfrm>
                    <a:off x="10203945" y="3681047"/>
                    <a:ext cx="1954478" cy="1724445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txBody>
                  <a:bodyPr spcFirstLastPara="1" wrap="square" lIns="94817" tIns="94817" rIns="94817" bIns="94817" anchor="ctr" anchorCtr="0">
                    <a:noAutofit/>
                  </a:bodyPr>
                  <a:lstStyle/>
                  <a:p>
                    <a:pPr algn="ctr" defTabSz="609630">
                      <a:lnSpc>
                        <a:spcPct val="90000"/>
                      </a:lnSpc>
                    </a:pPr>
                    <a:endParaRPr lang="pt-BR" sz="1600" dirty="0">
                      <a:solidFill>
                        <a:prstClr val="white"/>
                      </a:solidFill>
                      <a:latin typeface="Calibri"/>
                      <a:ea typeface="Calibri"/>
                      <a:cs typeface="Calibri"/>
                    </a:endParaRPr>
                  </a:p>
                  <a:p>
                    <a:pPr algn="ctr" defTabSz="609630">
                      <a:lnSpc>
                        <a:spcPct val="90000"/>
                      </a:lnSpc>
                    </a:pPr>
                    <a:r>
                      <a:rPr lang="pt-BR" sz="1600" dirty="0">
                        <a:solidFill>
                          <a:srgbClr val="163A70"/>
                        </a:solidFill>
                        <a:latin typeface="Calibri"/>
                        <a:ea typeface="Calibri"/>
                        <a:cs typeface="Calibri"/>
                      </a:rPr>
                      <a:t>Educação permanente em saúde</a:t>
                    </a:r>
                    <a:endParaRPr sz="1600" dirty="0">
                      <a:solidFill>
                        <a:srgbClr val="163A7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pic>
                <p:nvPicPr>
                  <p:cNvPr id="38" name="Imagem 37"/>
                  <p:cNvPicPr>
                    <a:picLocks noChangeAspect="1"/>
                  </p:cNvPicPr>
                  <p:nvPr/>
                </p:nvPicPr>
                <p:blipFill rotWithShape="1">
                  <a:blip r:embed="rId8"/>
                  <a:srcRect l="4316" t="-54" r="3494"/>
                  <a:stretch/>
                </p:blipFill>
                <p:spPr>
                  <a:xfrm>
                    <a:off x="10273215" y="2946865"/>
                    <a:ext cx="1845603" cy="979202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5" name="CaixaDeTexto 14"/>
              <p:cNvSpPr txBox="1"/>
              <p:nvPr/>
            </p:nvSpPr>
            <p:spPr>
              <a:xfrm>
                <a:off x="606922" y="2093056"/>
                <a:ext cx="906296" cy="444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9630"/>
                <a:r>
                  <a:rPr lang="pt-BR" b="1" u="sng" dirty="0">
                    <a:solidFill>
                      <a:srgbClr val="163A70"/>
                    </a:solidFill>
                    <a:latin typeface="Calibri"/>
                  </a:rPr>
                  <a:t>SAPS</a:t>
                </a:r>
              </a:p>
            </p:txBody>
          </p:sp>
          <p:sp>
            <p:nvSpPr>
              <p:cNvPr id="16" name="CaixaDeTexto 15"/>
              <p:cNvSpPr txBox="1"/>
              <p:nvPr/>
            </p:nvSpPr>
            <p:spPr>
              <a:xfrm>
                <a:off x="2636458" y="2093056"/>
                <a:ext cx="906296" cy="444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9630"/>
                <a:r>
                  <a:rPr lang="pt-BR" b="1" u="sng" dirty="0">
                    <a:solidFill>
                      <a:srgbClr val="163A70"/>
                    </a:solidFill>
                    <a:latin typeface="Calibri"/>
                  </a:rPr>
                  <a:t>SAES</a:t>
                </a:r>
              </a:p>
            </p:txBody>
          </p:sp>
          <p:sp>
            <p:nvSpPr>
              <p:cNvPr id="18" name="CaixaDeTexto 17"/>
              <p:cNvSpPr txBox="1"/>
              <p:nvPr/>
            </p:nvSpPr>
            <p:spPr>
              <a:xfrm>
                <a:off x="4456371" y="2079721"/>
                <a:ext cx="1325544" cy="444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9630"/>
                <a:r>
                  <a:rPr lang="pt-BR" b="1" u="sng" dirty="0">
                    <a:solidFill>
                      <a:srgbClr val="163A70"/>
                    </a:solidFill>
                    <a:latin typeface="Calibri"/>
                  </a:rPr>
                  <a:t>SECTICS</a:t>
                </a:r>
              </a:p>
            </p:txBody>
          </p:sp>
          <p:sp>
            <p:nvSpPr>
              <p:cNvPr id="22" name="CaixaDeTexto 21"/>
              <p:cNvSpPr txBox="1"/>
              <p:nvPr/>
            </p:nvSpPr>
            <p:spPr>
              <a:xfrm>
                <a:off x="6485907" y="2096638"/>
                <a:ext cx="1325544" cy="444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9630"/>
                <a:r>
                  <a:rPr lang="pt-BR" b="1" u="sng" dirty="0">
                    <a:solidFill>
                      <a:srgbClr val="163A70"/>
                    </a:solidFill>
                    <a:latin typeface="Calibri"/>
                  </a:rPr>
                  <a:t>SESAI</a:t>
                </a:r>
              </a:p>
            </p:txBody>
          </p:sp>
          <p:sp>
            <p:nvSpPr>
              <p:cNvPr id="23" name="CaixaDeTexto 22"/>
              <p:cNvSpPr txBox="1"/>
              <p:nvPr/>
            </p:nvSpPr>
            <p:spPr>
              <a:xfrm>
                <a:off x="8506285" y="2138840"/>
                <a:ext cx="1325544" cy="444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9630"/>
                <a:r>
                  <a:rPr lang="pt-BR" b="1" u="sng" dirty="0">
                    <a:solidFill>
                      <a:srgbClr val="163A70"/>
                    </a:solidFill>
                    <a:latin typeface="Calibri"/>
                  </a:rPr>
                  <a:t>SEIDIGI</a:t>
                </a:r>
              </a:p>
            </p:txBody>
          </p:sp>
          <p:sp>
            <p:nvSpPr>
              <p:cNvPr id="24" name="CaixaDeTexto 23"/>
              <p:cNvSpPr txBox="1"/>
              <p:nvPr/>
            </p:nvSpPr>
            <p:spPr>
              <a:xfrm>
                <a:off x="10518326" y="2133161"/>
                <a:ext cx="1325544" cy="444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9630"/>
                <a:r>
                  <a:rPr lang="pt-BR" b="1" u="sng" dirty="0">
                    <a:solidFill>
                      <a:srgbClr val="163A70"/>
                    </a:solidFill>
                    <a:latin typeface="Calibri"/>
                  </a:rPr>
                  <a:t>SGETES</a:t>
                </a:r>
              </a:p>
            </p:txBody>
          </p:sp>
        </p:grpSp>
        <p:sp>
          <p:nvSpPr>
            <p:cNvPr id="53" name="Google Shape;307;g1f54fea2d05_14_115">
              <a:extLst>
                <a:ext uri="{FF2B5EF4-FFF2-40B4-BE49-F238E27FC236}">
                  <a16:creationId xmlns:a16="http://schemas.microsoft.com/office/drawing/2014/main" id="{32485AD9-1D12-A098-DB17-B832A12DC67E}"/>
                </a:ext>
              </a:extLst>
            </p:cNvPr>
            <p:cNvSpPr/>
            <p:nvPr/>
          </p:nvSpPr>
          <p:spPr>
            <a:xfrm>
              <a:off x="15616027" y="2654249"/>
              <a:ext cx="2474938" cy="5320796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CaixaDeTexto 55"/>
            <p:cNvSpPr txBox="1"/>
            <p:nvPr/>
          </p:nvSpPr>
          <p:spPr>
            <a:xfrm>
              <a:off x="16420111" y="3205538"/>
              <a:ext cx="733424" cy="555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pt-BR" b="1" u="sng" dirty="0">
                  <a:solidFill>
                    <a:srgbClr val="163A70"/>
                  </a:solidFill>
                  <a:latin typeface="Calibri"/>
                </a:rPr>
                <a:t>SE</a:t>
              </a:r>
            </a:p>
          </p:txBody>
        </p:sp>
        <p:sp>
          <p:nvSpPr>
            <p:cNvPr id="58" name="Google Shape;316;g1f54fea2d05_14_115">
              <a:extLst>
                <a:ext uri="{FF2B5EF4-FFF2-40B4-BE49-F238E27FC236}">
                  <a16:creationId xmlns:a16="http://schemas.microsoft.com/office/drawing/2014/main" id="{9DBF0CD2-8944-3CBF-5C13-ADE2CEBAEE58}"/>
                </a:ext>
              </a:extLst>
            </p:cNvPr>
            <p:cNvSpPr txBox="1"/>
            <p:nvPr/>
          </p:nvSpPr>
          <p:spPr>
            <a:xfrm>
              <a:off x="15616027" y="5200048"/>
              <a:ext cx="2495328" cy="182867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4817" tIns="94817" rIns="94817" bIns="94817" anchor="ctr" anchorCtr="0">
              <a:noAutofit/>
            </a:bodyPr>
            <a:lstStyle/>
            <a:p>
              <a:pPr algn="ctr" defTabSz="609630">
                <a:lnSpc>
                  <a:spcPct val="90000"/>
                </a:lnSpc>
              </a:pPr>
              <a:r>
                <a:rPr lang="pt-BR" sz="1600" dirty="0">
                  <a:solidFill>
                    <a:srgbClr val="163A70"/>
                  </a:solidFill>
                  <a:latin typeface="Calibri"/>
                  <a:ea typeface="Calibri"/>
                  <a:cs typeface="Calibri"/>
                  <a:sym typeface="Calibri"/>
                </a:rPr>
                <a:t>Aquisição de imunobiológicos e insumos</a:t>
              </a:r>
              <a:endParaRPr sz="1600" dirty="0">
                <a:solidFill>
                  <a:srgbClr val="163A7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9"/>
            <a:srcRect l="702" r="2090"/>
            <a:stretch/>
          </p:blipFill>
          <p:spPr>
            <a:xfrm>
              <a:off x="15731097" y="4151628"/>
              <a:ext cx="2378209" cy="1117357"/>
            </a:xfrm>
            <a:prstGeom prst="rect">
              <a:avLst/>
            </a:prstGeom>
          </p:spPr>
        </p:pic>
      </p:grpSp>
      <p:pic>
        <p:nvPicPr>
          <p:cNvPr id="54" name="Imagem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1675" y="6438324"/>
            <a:ext cx="1876169" cy="293208"/>
          </a:xfrm>
          <a:prstGeom prst="rect">
            <a:avLst/>
          </a:prstGeom>
        </p:spPr>
      </p:pic>
      <p:pic>
        <p:nvPicPr>
          <p:cNvPr id="55" name="Imagem 5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7976" y="6228724"/>
            <a:ext cx="2814253" cy="439812"/>
          </a:xfrm>
          <a:prstGeom prst="rect">
            <a:avLst/>
          </a:prstGeom>
        </p:spPr>
      </p:pic>
      <p:sp>
        <p:nvSpPr>
          <p:cNvPr id="59" name="Retângulo 58"/>
          <p:cNvSpPr/>
          <p:nvPr/>
        </p:nvSpPr>
        <p:spPr>
          <a:xfrm>
            <a:off x="0" y="-1"/>
            <a:ext cx="12192000" cy="209007"/>
          </a:xfrm>
          <a:prstGeom prst="rect">
            <a:avLst/>
          </a:prstGeom>
          <a:solidFill>
            <a:srgbClr val="163A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CaixaDeTexto 59"/>
          <p:cNvSpPr txBox="1"/>
          <p:nvPr/>
        </p:nvSpPr>
        <p:spPr>
          <a:xfrm>
            <a:off x="76200" y="6448630"/>
            <a:ext cx="1390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Fonte: </a:t>
            </a:r>
            <a:r>
              <a:rPr lang="pt-BR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www.gov.br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103665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m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347" y="6342117"/>
            <a:ext cx="2105022" cy="4632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B443AE6-0A3B-4440-B557-BD03D133FFC9}"/>
              </a:ext>
            </a:extLst>
          </p:cNvPr>
          <p:cNvSpPr txBox="1"/>
          <p:nvPr/>
        </p:nvSpPr>
        <p:spPr>
          <a:xfrm>
            <a:off x="1114097" y="1259022"/>
            <a:ext cx="2532994" cy="2431435"/>
          </a:xfrm>
          <a:prstGeom prst="rect">
            <a:avLst/>
          </a:prstGeom>
          <a:noFill/>
          <a:ln w="28575">
            <a:solidFill>
              <a:srgbClr val="163A70"/>
            </a:solidFill>
          </a:ln>
        </p:spPr>
        <p:txBody>
          <a:bodyPr wrap="square" rtlCol="0">
            <a:spAutoFit/>
          </a:bodyPr>
          <a:lstStyle/>
          <a:p>
            <a:pPr lvl="0" algn="just">
              <a:buClr>
                <a:srgbClr val="0070C0"/>
              </a:buClr>
              <a:defRPr/>
            </a:pPr>
            <a:r>
              <a:rPr lang="pt-BR" sz="1900" b="1" dirty="0">
                <a:solidFill>
                  <a:prstClr val="black"/>
                </a:solidFill>
              </a:rPr>
              <a:t>Organizar a Política de Imunizações e o Calendário Nacional de Vacinação </a:t>
            </a:r>
            <a:r>
              <a:rPr lang="pt-BR" sz="1900" dirty="0">
                <a:solidFill>
                  <a:prstClr val="black"/>
                </a:solidFill>
              </a:rPr>
              <a:t>com universalidade, integralidade e equidade, de forma coordenada.</a:t>
            </a:r>
            <a:endParaRPr kumimoji="0" lang="pt-BR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3592B1-3FE9-457B-BB41-E82F1A372EAF}"/>
              </a:ext>
            </a:extLst>
          </p:cNvPr>
          <p:cNvSpPr txBox="1"/>
          <p:nvPr/>
        </p:nvSpPr>
        <p:spPr>
          <a:xfrm>
            <a:off x="3841048" y="2366208"/>
            <a:ext cx="2531699" cy="1938992"/>
          </a:xfrm>
          <a:prstGeom prst="rect">
            <a:avLst/>
          </a:prstGeom>
          <a:noFill/>
          <a:ln w="28575">
            <a:solidFill>
              <a:srgbClr val="163A70"/>
            </a:solidFill>
          </a:ln>
        </p:spPr>
        <p:txBody>
          <a:bodyPr wrap="square" rtlCol="0">
            <a:spAutoFit/>
          </a:bodyPr>
          <a:lstStyle/>
          <a:p>
            <a:pPr lvl="0" algn="just">
              <a:buClr>
                <a:srgbClr val="0070C0"/>
              </a:buClr>
              <a:defRPr/>
            </a:pPr>
            <a:r>
              <a:rPr lang="pt-BR" sz="2000" b="1" dirty="0"/>
              <a:t>Adquirir e distribuir </a:t>
            </a:r>
            <a:r>
              <a:rPr lang="pt-BR" sz="2000" b="1" dirty="0" err="1"/>
              <a:t>imunobiológicos</a:t>
            </a:r>
            <a:r>
              <a:rPr lang="pt-BR" sz="2000" b="1" dirty="0"/>
              <a:t> </a:t>
            </a:r>
            <a:r>
              <a:rPr lang="pt-BR" sz="2000" dirty="0"/>
              <a:t>no SUS, estabelecendo normas e diretrizes para seu uso nacionalmente.</a:t>
            </a:r>
            <a:endParaRPr kumimoji="0" lang="pt-BR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AE44A2-D5B0-480A-B838-D9FC44B07032}"/>
              </a:ext>
            </a:extLst>
          </p:cNvPr>
          <p:cNvSpPr txBox="1"/>
          <p:nvPr/>
        </p:nvSpPr>
        <p:spPr>
          <a:xfrm>
            <a:off x="6566704" y="1259022"/>
            <a:ext cx="2743119" cy="1846659"/>
          </a:xfrm>
          <a:prstGeom prst="rect">
            <a:avLst/>
          </a:prstGeom>
          <a:noFill/>
          <a:ln w="28575">
            <a:solidFill>
              <a:srgbClr val="163A7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pt-B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Proteger a população 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pt-B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garantir a segurança da vacinação</a:t>
            </a: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além de produzir </a:t>
            </a:r>
            <a:r>
              <a:rPr kumimoji="0" lang="pt-B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informações</a:t>
            </a: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disponibilização de forma </a:t>
            </a:r>
            <a:r>
              <a:rPr kumimoji="0" lang="pt-BR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segura.</a:t>
            </a:r>
            <a:endParaRPr kumimoji="0" lang="pt-BR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90179" y="5097764"/>
            <a:ext cx="9461508" cy="996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rgbClr val="00B050"/>
              </a:buClr>
              <a:buSzPct val="100000"/>
              <a:defRPr/>
            </a:pPr>
            <a:r>
              <a:rPr lang="pt-BR" sz="1400" b="1" dirty="0" smtClean="0"/>
              <a:t>- Lei </a:t>
            </a:r>
            <a:r>
              <a:rPr lang="pt-BR" sz="1400" b="1" dirty="0"/>
              <a:t>n.º </a:t>
            </a:r>
            <a:r>
              <a:rPr lang="pt-BR" sz="1400" b="1" dirty="0" smtClean="0"/>
              <a:t>6.259/1975 - </a:t>
            </a:r>
            <a:r>
              <a:rPr lang="pt-BR" sz="1400" dirty="0" smtClean="0"/>
              <a:t>Dispõe </a:t>
            </a:r>
            <a:r>
              <a:rPr lang="pt-BR" sz="1400" dirty="0"/>
              <a:t>sobre a organização das ações de Vigilância Epidemiológica, sobre o Programa Nacional de Imunizações, estabelece normas relativas à notificação compulsória de doenças, e dá outras </a:t>
            </a:r>
            <a:r>
              <a:rPr lang="pt-BR" sz="1400" dirty="0" smtClean="0"/>
              <a:t>providências</a:t>
            </a:r>
          </a:p>
          <a:p>
            <a:pPr lvl="0">
              <a:lnSpc>
                <a:spcPct val="90000"/>
              </a:lnSpc>
              <a:spcBef>
                <a:spcPts val="1001"/>
              </a:spcBef>
              <a:buClr>
                <a:srgbClr val="00B050"/>
              </a:buClr>
              <a:buSzPct val="100000"/>
              <a:defRPr/>
            </a:pPr>
            <a:r>
              <a:rPr lang="pt-BR" sz="1400" b="1" dirty="0" smtClean="0"/>
              <a:t>- Decreto </a:t>
            </a:r>
            <a:r>
              <a:rPr lang="pt-BR" sz="1400" b="1" dirty="0"/>
              <a:t>n.º </a:t>
            </a:r>
            <a:r>
              <a:rPr lang="pt-BR" sz="1400" b="1" dirty="0" smtClean="0"/>
              <a:t>78.231/1976 - </a:t>
            </a:r>
            <a:r>
              <a:rPr lang="pt-BR" sz="1400" dirty="0" smtClean="0"/>
              <a:t>Regulamenta </a:t>
            </a:r>
            <a:r>
              <a:rPr lang="pt-BR" sz="1400" dirty="0"/>
              <a:t>a Lei nº 6.259, de 30 de outubro de 1975, instituindo o Sistema Nacional de Vigilância </a:t>
            </a:r>
            <a:r>
              <a:rPr lang="pt-BR" sz="1400" dirty="0" smtClean="0"/>
              <a:t>Epidemiológica</a:t>
            </a:r>
            <a:endParaRPr lang="pt-BR" sz="1400" dirty="0"/>
          </a:p>
        </p:txBody>
      </p:sp>
      <p:sp>
        <p:nvSpPr>
          <p:cNvPr id="43" name="Retângulo 42"/>
          <p:cNvSpPr/>
          <p:nvPr/>
        </p:nvSpPr>
        <p:spPr>
          <a:xfrm>
            <a:off x="0" y="-1"/>
            <a:ext cx="12192000" cy="209007"/>
          </a:xfrm>
          <a:prstGeom prst="rect">
            <a:avLst/>
          </a:prstGeom>
          <a:solidFill>
            <a:srgbClr val="163A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Título 11">
            <a:extLst>
              <a:ext uri="{FF2B5EF4-FFF2-40B4-BE49-F238E27FC236}">
                <a16:creationId xmlns:a16="http://schemas.microsoft.com/office/drawing/2014/main" id="{70F2639F-12D8-83CD-CEE7-812BDBBF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179" y="80441"/>
            <a:ext cx="10662194" cy="905293"/>
          </a:xfrm>
        </p:spPr>
        <p:txBody>
          <a:bodyPr>
            <a:noAutofit/>
          </a:bodyPr>
          <a:lstStyle/>
          <a:p>
            <a:pPr algn="ctr"/>
            <a:r>
              <a:rPr lang="pt-BR" sz="3000" b="1" dirty="0" smtClean="0">
                <a:solidFill>
                  <a:srgbClr val="163A70"/>
                </a:solidFill>
              </a:rPr>
              <a:t>PROGRAMA NACIONAL DE IMUNIZAÇÕES</a:t>
            </a:r>
            <a:endParaRPr lang="pt-BR" sz="3000" b="1" dirty="0">
              <a:solidFill>
                <a:srgbClr val="163A7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1841" y="2072353"/>
            <a:ext cx="2237328" cy="2777228"/>
          </a:xfrm>
          <a:prstGeom prst="rect">
            <a:avLst/>
          </a:prstGeom>
        </p:spPr>
      </p:pic>
      <p:sp>
        <p:nvSpPr>
          <p:cNvPr id="50" name="CaixaDeTexto 49"/>
          <p:cNvSpPr txBox="1"/>
          <p:nvPr/>
        </p:nvSpPr>
        <p:spPr>
          <a:xfrm>
            <a:off x="76200" y="6448630"/>
            <a:ext cx="2933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Fonte: </a:t>
            </a:r>
            <a:r>
              <a:rPr lang="pt-B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https://www.gov.br/saude/pt-br/vacinacao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20497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"/>
                            </p:stCondLst>
                            <p:childTnLst>
                              <p:par>
                                <p:cTn id="1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919" y="6262532"/>
            <a:ext cx="2814253" cy="439812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565968" y="1358464"/>
            <a:ext cx="40647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000" b="1" dirty="0" smtClean="0">
                <a:solidFill>
                  <a:srgbClr val="163A7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 O </a:t>
            </a:r>
            <a:r>
              <a:rPr kumimoji="0" lang="pt-BR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3A7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CALENDÁRIO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163A7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NACIONAL DE </a:t>
            </a:r>
            <a:r>
              <a:rPr kumimoji="0" lang="pt-BR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3A7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VACINAÇÃO?</a:t>
            </a:r>
            <a:endParaRPr kumimoji="0" lang="pt-BR" sz="3000" b="0" i="0" u="none" strike="noStrike" kern="1200" cap="none" spc="0" normalizeH="0" baseline="0" noProof="0" dirty="0">
              <a:ln>
                <a:noFill/>
              </a:ln>
              <a:solidFill>
                <a:srgbClr val="163A7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886" y="3221079"/>
            <a:ext cx="1616891" cy="2099859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4868091" y="1720062"/>
            <a:ext cx="579990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O Calendário Nacional de Vacinação reúne as vacinas </a:t>
            </a:r>
            <a:r>
              <a:rPr lang="pt-BR" sz="2000" b="1" dirty="0"/>
              <a:t>consideradas prioritárias para a saúde pública do país</a:t>
            </a:r>
            <a:r>
              <a:rPr lang="pt-BR" sz="2000" dirty="0"/>
              <a:t>, atendendo a todos os ciclos de </a:t>
            </a:r>
            <a:r>
              <a:rPr lang="pt-BR" sz="2000" dirty="0" smtClean="0"/>
              <a:t>vida. 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 smtClean="0"/>
              <a:t>Cada </a:t>
            </a:r>
            <a:r>
              <a:rPr lang="pt-BR" sz="2000" dirty="0"/>
              <a:t>vacina possui objetivos específicos, </a:t>
            </a:r>
            <a:r>
              <a:rPr lang="pt-BR" sz="2000" b="1" dirty="0"/>
              <a:t>como a erradicação, eliminação ou controle de doenças</a:t>
            </a:r>
            <a:r>
              <a:rPr lang="pt-BR" sz="2000" dirty="0"/>
              <a:t>, contribuindo para a redução da </a:t>
            </a:r>
            <a:r>
              <a:rPr lang="pt-BR" sz="2000" dirty="0" smtClean="0"/>
              <a:t>morbimortalidade. 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 smtClean="0"/>
              <a:t>Além </a:t>
            </a:r>
            <a:r>
              <a:rPr lang="pt-BR" sz="2000" dirty="0"/>
              <a:t>disso, o </a:t>
            </a:r>
            <a:r>
              <a:rPr lang="pt-BR" sz="2000" b="1" dirty="0"/>
              <a:t>calendário estabelece diretrizes para cada faixa etária</a:t>
            </a:r>
            <a:r>
              <a:rPr lang="pt-BR" sz="2000" dirty="0"/>
              <a:t>, garantindo a proteção individual e coletiva da população.</a:t>
            </a:r>
          </a:p>
        </p:txBody>
      </p:sp>
      <p:sp>
        <p:nvSpPr>
          <p:cNvPr id="9" name="Retângulo 8"/>
          <p:cNvSpPr/>
          <p:nvPr/>
        </p:nvSpPr>
        <p:spPr>
          <a:xfrm>
            <a:off x="0" y="-1"/>
            <a:ext cx="12192000" cy="209007"/>
          </a:xfrm>
          <a:prstGeom prst="rect">
            <a:avLst/>
          </a:prstGeom>
          <a:solidFill>
            <a:srgbClr val="163A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4" name="Agrupar 13"/>
          <p:cNvGrpSpPr/>
          <p:nvPr/>
        </p:nvGrpSpPr>
        <p:grpSpPr>
          <a:xfrm>
            <a:off x="291375" y="5859579"/>
            <a:ext cx="2887254" cy="805905"/>
            <a:chOff x="291375" y="5859579"/>
            <a:chExt cx="2887254" cy="805905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1375" y="5859579"/>
              <a:ext cx="805905" cy="805905"/>
            </a:xfrm>
            <a:prstGeom prst="rect">
              <a:avLst/>
            </a:prstGeom>
          </p:spPr>
        </p:pic>
        <p:sp>
          <p:nvSpPr>
            <p:cNvPr id="13" name="Retângulo 12"/>
            <p:cNvSpPr/>
            <p:nvPr/>
          </p:nvSpPr>
          <p:spPr>
            <a:xfrm>
              <a:off x="1097280" y="5939365"/>
              <a:ext cx="208134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900" b="1" dirty="0" smtClean="0"/>
                <a:t>ACESSE O CALENDÁRIO NACIONAL DE VACINAÇÃO</a:t>
              </a:r>
            </a:p>
            <a:p>
              <a:endParaRPr lang="pt-BR" sz="900" b="1" dirty="0" smtClean="0"/>
            </a:p>
            <a:p>
              <a:r>
                <a:rPr lang="pt-BR" sz="900" dirty="0" smtClean="0">
                  <a:solidFill>
                    <a:srgbClr val="C00000"/>
                  </a:solidFill>
                </a:rPr>
                <a:t>gov.br/</a:t>
              </a:r>
              <a:r>
                <a:rPr lang="pt-BR" sz="900" dirty="0" err="1" smtClean="0">
                  <a:solidFill>
                    <a:srgbClr val="C00000"/>
                  </a:solidFill>
                </a:rPr>
                <a:t>saude</a:t>
              </a:r>
              <a:r>
                <a:rPr lang="pt-BR" sz="900" dirty="0" smtClean="0">
                  <a:solidFill>
                    <a:srgbClr val="C00000"/>
                  </a:solidFill>
                </a:rPr>
                <a:t>/</a:t>
              </a:r>
              <a:r>
                <a:rPr lang="pt-BR" sz="900" dirty="0" err="1" smtClean="0">
                  <a:solidFill>
                    <a:srgbClr val="C00000"/>
                  </a:solidFill>
                </a:rPr>
                <a:t>vacinacao</a:t>
              </a:r>
              <a:r>
                <a:rPr lang="pt-BR" sz="900" dirty="0" smtClean="0">
                  <a:solidFill>
                    <a:srgbClr val="C00000"/>
                  </a:solidFill>
                </a:rPr>
                <a:t>/</a:t>
              </a:r>
              <a:r>
                <a:rPr lang="pt-BR" sz="900" dirty="0" err="1" smtClean="0">
                  <a:solidFill>
                    <a:srgbClr val="C00000"/>
                  </a:solidFill>
                </a:rPr>
                <a:t>calendario</a:t>
              </a:r>
              <a:r>
                <a:rPr lang="pt-BR" sz="900" dirty="0" smtClean="0">
                  <a:solidFill>
                    <a:srgbClr val="C00000"/>
                  </a:solidFill>
                </a:rPr>
                <a:t> </a:t>
              </a:r>
              <a:endParaRPr lang="pt-BR" sz="9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5" name="Retângulo 14"/>
          <p:cNvSpPr/>
          <p:nvPr/>
        </p:nvSpPr>
        <p:spPr>
          <a:xfrm>
            <a:off x="191589" y="5791201"/>
            <a:ext cx="2891245" cy="911144"/>
          </a:xfrm>
          <a:prstGeom prst="rect">
            <a:avLst/>
          </a:prstGeom>
          <a:noFill/>
          <a:ln>
            <a:solidFill>
              <a:srgbClr val="163A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37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6">
            <a:extLst>
              <a:ext uri="{FF2B5EF4-FFF2-40B4-BE49-F238E27FC236}">
                <a16:creationId xmlns:a16="http://schemas.microsoft.com/office/drawing/2014/main" id="{95C0E766-362F-4409-AAD0-12766AA004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0525595"/>
              </p:ext>
            </p:extLst>
          </p:nvPr>
        </p:nvGraphicFramePr>
        <p:xfrm>
          <a:off x="676197" y="1041424"/>
          <a:ext cx="4845037" cy="4319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a 6">
            <a:extLst>
              <a:ext uri="{FF2B5EF4-FFF2-40B4-BE49-F238E27FC236}">
                <a16:creationId xmlns:a16="http://schemas.microsoft.com/office/drawing/2014/main" id="{B135BDB7-DE6B-4163-A67B-DC7B27F1FC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3921388"/>
              </p:ext>
            </p:extLst>
          </p:nvPr>
        </p:nvGraphicFramePr>
        <p:xfrm>
          <a:off x="5693762" y="953148"/>
          <a:ext cx="6004252" cy="5689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Retângulo 1"/>
          <p:cNvSpPr/>
          <p:nvPr/>
        </p:nvSpPr>
        <p:spPr>
          <a:xfrm>
            <a:off x="676197" y="5293873"/>
            <a:ext cx="4845037" cy="107721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18. Dengue (adolescente de 10 a 14 anos de idade)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kumimoji="0" 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COVID-19 (estratégia</a:t>
            </a:r>
            <a:r>
              <a:rPr kumimoji="0" lang="pt-BR" sz="1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kumimoji="0" 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grupos especiais)</a:t>
            </a:r>
          </a:p>
          <a:p>
            <a:r>
              <a:rPr lang="pt-BR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pt-BR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Influenza </a:t>
            </a:r>
            <a:r>
              <a:rPr lang="pt-BR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t-BR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estratégia especial – outros grupos)</a:t>
            </a:r>
            <a:endParaRPr lang="pt-BR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948358" y="283024"/>
            <a:ext cx="829528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163A7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VACINAS OFERECIDAS GRATUITAMENTE NO BRASIL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-1"/>
            <a:ext cx="12192000" cy="209007"/>
          </a:xfrm>
          <a:prstGeom prst="rect">
            <a:avLst/>
          </a:prstGeom>
          <a:solidFill>
            <a:srgbClr val="163A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76200" y="6448630"/>
            <a:ext cx="2933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Fonte: </a:t>
            </a:r>
            <a:r>
              <a:rPr lang="pt-B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https://www.gov.br/saude/pt-br/vacinacao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39230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96972" y="342211"/>
            <a:ext cx="1024716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000" b="1" dirty="0" smtClean="0">
                <a:solidFill>
                  <a:srgbClr val="163A7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MUDANÇAS NO CALENDÁRIO NACIONAL DE VACINAÇÃO - 2025</a:t>
            </a:r>
            <a:endParaRPr lang="pt-BR" sz="3000" dirty="0">
              <a:solidFill>
                <a:srgbClr val="163A7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9511" y="6328093"/>
            <a:ext cx="2814253" cy="439812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0" y="-1"/>
            <a:ext cx="12192000" cy="209007"/>
          </a:xfrm>
          <a:prstGeom prst="rect">
            <a:avLst/>
          </a:prstGeom>
          <a:solidFill>
            <a:srgbClr val="163A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Agrupar 8"/>
          <p:cNvGrpSpPr/>
          <p:nvPr/>
        </p:nvGrpSpPr>
        <p:grpSpPr>
          <a:xfrm>
            <a:off x="1014982" y="1205254"/>
            <a:ext cx="2781954" cy="1679213"/>
            <a:chOff x="468303" y="1717696"/>
            <a:chExt cx="2781954" cy="1679213"/>
          </a:xfrm>
        </p:grpSpPr>
        <p:sp>
          <p:nvSpPr>
            <p:cNvPr id="4" name="Retângulo 3"/>
            <p:cNvSpPr/>
            <p:nvPr/>
          </p:nvSpPr>
          <p:spPr>
            <a:xfrm>
              <a:off x="468303" y="1717696"/>
              <a:ext cx="2781954" cy="584775"/>
            </a:xfrm>
            <a:prstGeom prst="rect">
              <a:avLst/>
            </a:prstGeom>
            <a:solidFill>
              <a:srgbClr val="163A70"/>
            </a:solidFill>
          </p:spPr>
          <p:txBody>
            <a:bodyPr wrap="square">
              <a:spAutoFit/>
            </a:bodyPr>
            <a:lstStyle/>
            <a:p>
              <a:pPr lvl="0" algn="ctr"/>
              <a:r>
                <a:rPr lang="pt-BR" sz="1600" b="1" dirty="0">
                  <a:solidFill>
                    <a:schemeClr val="bg1"/>
                  </a:solidFill>
                </a:rPr>
                <a:t>Vacina poliomielite 1, 2 e 3 (inativada) (</a:t>
              </a:r>
              <a:r>
                <a:rPr lang="pt-BR" sz="1600" b="1" dirty="0" smtClean="0">
                  <a:solidFill>
                    <a:schemeClr val="bg1"/>
                  </a:solidFill>
                </a:rPr>
                <a:t>VIP)</a:t>
              </a:r>
              <a:r>
                <a:rPr lang="pt-BR" sz="1600" dirty="0" smtClean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8" name="Retângulo 7"/>
            <p:cNvSpPr/>
            <p:nvPr/>
          </p:nvSpPr>
          <p:spPr>
            <a:xfrm>
              <a:off x="468303" y="2319691"/>
              <a:ext cx="2781954" cy="1077218"/>
            </a:xfrm>
            <a:prstGeom prst="rect">
              <a:avLst/>
            </a:prstGeom>
            <a:ln>
              <a:solidFill>
                <a:srgbClr val="163A70"/>
              </a:solidFill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pt-BR" sz="1600" dirty="0"/>
                <a:t>Esquema vacinal exclusivo com </a:t>
              </a:r>
              <a:r>
                <a:rPr lang="pt-BR" sz="1600" b="1" dirty="0"/>
                <a:t>VIP: </a:t>
              </a:r>
              <a:r>
                <a:rPr lang="pt-BR" sz="1600" dirty="0"/>
                <a:t>3 doses aos 2, 4 e 6 meses e um reforço aos 15 meses de idade </a:t>
              </a:r>
            </a:p>
          </p:txBody>
        </p:sp>
      </p:grpSp>
      <p:grpSp>
        <p:nvGrpSpPr>
          <p:cNvPr id="11" name="Agrupar 10"/>
          <p:cNvGrpSpPr/>
          <p:nvPr/>
        </p:nvGrpSpPr>
        <p:grpSpPr>
          <a:xfrm>
            <a:off x="1014982" y="2994742"/>
            <a:ext cx="2781956" cy="3218096"/>
            <a:chOff x="596971" y="3329903"/>
            <a:chExt cx="2781956" cy="3218096"/>
          </a:xfrm>
        </p:grpSpPr>
        <p:sp>
          <p:nvSpPr>
            <p:cNvPr id="2" name="Retângulo 1"/>
            <p:cNvSpPr/>
            <p:nvPr/>
          </p:nvSpPr>
          <p:spPr>
            <a:xfrm>
              <a:off x="596971" y="3993454"/>
              <a:ext cx="2781955" cy="2554545"/>
            </a:xfrm>
            <a:prstGeom prst="rect">
              <a:avLst/>
            </a:prstGeom>
            <a:ln>
              <a:solidFill>
                <a:srgbClr val="163A70"/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 sz="1600" dirty="0" smtClean="0"/>
                <a:t>Ampliação </a:t>
              </a:r>
              <a:r>
                <a:rPr lang="pt-BR" sz="1600" dirty="0"/>
                <a:t>de faixa etária para administração das duas doses:</a:t>
              </a:r>
            </a:p>
            <a:p>
              <a:pPr indent="-285750">
                <a:buFont typeface="Arial" panose="020B0604020202020204" pitchFamily="34" charset="0"/>
                <a:buChar char="•"/>
              </a:pPr>
              <a:r>
                <a:rPr lang="pt-BR" sz="1600" b="1" dirty="0"/>
                <a:t>1ª dose </a:t>
              </a:r>
              <a:r>
                <a:rPr lang="pt-BR" sz="1600" dirty="0"/>
                <a:t>- aos 2 meses de idade e pode ser administrada até os 11 meses e 29 </a:t>
              </a:r>
              <a:r>
                <a:rPr lang="pt-BR" sz="1600" dirty="0" smtClean="0"/>
                <a:t>dias</a:t>
              </a:r>
            </a:p>
            <a:p>
              <a:pPr indent="-285750">
                <a:buFont typeface="Arial" panose="020B0604020202020204" pitchFamily="34" charset="0"/>
                <a:buChar char="•"/>
              </a:pPr>
              <a:endParaRPr lang="pt-BR" sz="1600" dirty="0"/>
            </a:p>
            <a:p>
              <a:pPr indent="-285750">
                <a:buFont typeface="Arial" panose="020B0604020202020204" pitchFamily="34" charset="0"/>
                <a:buChar char="•"/>
              </a:pPr>
              <a:r>
                <a:rPr lang="pt-BR" sz="1600" b="1" dirty="0"/>
                <a:t>2ª dose </a:t>
              </a:r>
              <a:r>
                <a:rPr lang="pt-BR" sz="1600" dirty="0"/>
                <a:t>- aos 4 meses e pode ser administrada até os 23 meses e 29 dias de vida (1 ano, 11 meses e 29 dias</a:t>
              </a:r>
              <a:r>
                <a:rPr lang="pt-BR" sz="1600" dirty="0" smtClean="0"/>
                <a:t>)</a:t>
              </a:r>
              <a:endParaRPr lang="pt-BR" sz="1600" dirty="0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596973" y="3329903"/>
              <a:ext cx="2781954" cy="646331"/>
            </a:xfrm>
            <a:prstGeom prst="rect">
              <a:avLst/>
            </a:prstGeom>
            <a:solidFill>
              <a:srgbClr val="163A70"/>
            </a:solidFill>
          </p:spPr>
          <p:txBody>
            <a:bodyPr wrap="square">
              <a:spAutoFit/>
            </a:bodyPr>
            <a:lstStyle/>
            <a:p>
              <a:pPr lvl="0" algn="ctr"/>
              <a:r>
                <a:rPr lang="pt-BR" b="1" dirty="0">
                  <a:solidFill>
                    <a:schemeClr val="bg1"/>
                  </a:solidFill>
                </a:rPr>
                <a:t>Vacina </a:t>
              </a:r>
              <a:r>
                <a:rPr lang="pt-BR" b="1" dirty="0" err="1">
                  <a:solidFill>
                    <a:schemeClr val="bg1"/>
                  </a:solidFill>
                </a:rPr>
                <a:t>rotavírus</a:t>
              </a:r>
              <a:r>
                <a:rPr lang="pt-BR" b="1" dirty="0">
                  <a:solidFill>
                    <a:schemeClr val="bg1"/>
                  </a:solidFill>
                </a:rPr>
                <a:t> humano G1P[8]</a:t>
              </a:r>
            </a:p>
          </p:txBody>
        </p:sp>
      </p:grpSp>
      <p:grpSp>
        <p:nvGrpSpPr>
          <p:cNvPr id="14" name="Agrupar 13"/>
          <p:cNvGrpSpPr/>
          <p:nvPr/>
        </p:nvGrpSpPr>
        <p:grpSpPr>
          <a:xfrm>
            <a:off x="4032810" y="1205254"/>
            <a:ext cx="7392836" cy="2711292"/>
            <a:chOff x="4311484" y="1349993"/>
            <a:chExt cx="6532652" cy="2633959"/>
          </a:xfrm>
        </p:grpSpPr>
        <p:sp>
          <p:nvSpPr>
            <p:cNvPr id="3" name="Retângulo 2"/>
            <p:cNvSpPr/>
            <p:nvPr/>
          </p:nvSpPr>
          <p:spPr>
            <a:xfrm>
              <a:off x="4311484" y="1741468"/>
              <a:ext cx="6532652" cy="2242484"/>
            </a:xfrm>
            <a:prstGeom prst="rect">
              <a:avLst/>
            </a:prstGeom>
            <a:ln>
              <a:solidFill>
                <a:srgbClr val="163A70"/>
              </a:solidFill>
            </a:ln>
          </p:spPr>
          <p:txBody>
            <a:bodyPr wrap="square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pt-BR" b="1" u="sng" dirty="0" smtClean="0"/>
                <a:t>Calendário </a:t>
              </a:r>
              <a:r>
                <a:rPr lang="pt-BR" b="1" u="sng" dirty="0"/>
                <a:t>Nacional de Vacinação</a:t>
              </a:r>
              <a:r>
                <a:rPr lang="pt-BR" b="1" dirty="0"/>
                <a:t> </a:t>
              </a:r>
              <a:r>
                <a:rPr lang="pt-BR" dirty="0"/>
                <a:t>- Crianças a partir de 6 meses a menores de 6 anos de idade, idosos com 60 anos e mais e gestantes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endParaRPr lang="pt-BR" dirty="0"/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pt-BR" b="1" u="sng" dirty="0"/>
                <a:t>Estratégia especial</a:t>
              </a:r>
              <a:r>
                <a:rPr lang="pt-BR" b="1" dirty="0"/>
                <a:t> </a:t>
              </a:r>
              <a:r>
                <a:rPr lang="pt-BR" dirty="0"/>
                <a:t>- Grupos prioritários incluem gestantes e puérperas, povos indígenas, quilombolas, pessoas com deficiência ou com doenças crônicas, trabalhadores essenciais (saúde, educação, segurança, transporte e portuário) e a população em privação de liberdade, incluindo adolescentes em medidas </a:t>
              </a:r>
              <a:r>
                <a:rPr lang="pt-BR" dirty="0" smtClean="0"/>
                <a:t>socioeducativas.</a:t>
              </a:r>
              <a:endParaRPr lang="pt-BR" dirty="0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4311484" y="1349993"/>
              <a:ext cx="6532652" cy="369332"/>
            </a:xfrm>
            <a:prstGeom prst="rect">
              <a:avLst/>
            </a:prstGeom>
            <a:solidFill>
              <a:srgbClr val="163A70"/>
            </a:solidFill>
          </p:spPr>
          <p:txBody>
            <a:bodyPr wrap="square">
              <a:spAutoFit/>
            </a:bodyPr>
            <a:lstStyle/>
            <a:p>
              <a:pPr lvl="0"/>
              <a:r>
                <a:rPr lang="pt-BR" b="1" dirty="0">
                  <a:solidFill>
                    <a:schemeClr val="bg1"/>
                  </a:solidFill>
                </a:rPr>
                <a:t>Vacina influenza sazonal (Gripe)</a:t>
              </a:r>
            </a:p>
          </p:txBody>
        </p:sp>
      </p:grpSp>
      <p:pic>
        <p:nvPicPr>
          <p:cNvPr id="15" name="Image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820" y="4165174"/>
            <a:ext cx="1520050" cy="1974092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76200" y="6448630"/>
            <a:ext cx="2933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Fonte: </a:t>
            </a:r>
            <a:r>
              <a:rPr lang="pt-B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https://www.gov.br/saude/pt-br/vacinacao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64189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068135" y="212813"/>
            <a:ext cx="1024716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000" b="1" dirty="0" smtClean="0">
                <a:solidFill>
                  <a:srgbClr val="163A7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MUDANÇAS NO CALENDÁRIO NACIONAL DE VACINAÇÃO - 2025</a:t>
            </a:r>
            <a:endParaRPr lang="pt-BR" sz="3000" dirty="0">
              <a:solidFill>
                <a:srgbClr val="163A70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0" y="-1"/>
            <a:ext cx="12192000" cy="209007"/>
          </a:xfrm>
          <a:prstGeom prst="rect">
            <a:avLst/>
          </a:prstGeom>
          <a:solidFill>
            <a:srgbClr val="163A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513807" y="1201837"/>
            <a:ext cx="1959428" cy="369332"/>
          </a:xfrm>
          <a:prstGeom prst="rect">
            <a:avLst/>
          </a:prstGeom>
          <a:solidFill>
            <a:srgbClr val="163A70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Vacina Covid-19</a:t>
            </a:r>
            <a:endParaRPr lang="pt-BR" altLang="pt-B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426721" y="1513589"/>
            <a:ext cx="3840479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altLang="pt-BR" b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Calendário Nacional de Vacinação</a:t>
            </a:r>
            <a:r>
              <a:rPr kumimoji="0" lang="pt-BR" altLang="pt-BR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t-BR" altLang="pt-BR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Rotina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pt-BR" altLang="pt-BR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altLang="pt-BR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crianças</a:t>
            </a:r>
            <a:r>
              <a:rPr kumimoji="0" lang="pt-BR" altLang="pt-BR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partir de 6 meses a menores de 5 anos de idade:</a:t>
            </a:r>
            <a:r>
              <a:rPr kumimoji="0" lang="pt-BR" altLang="pt-BR" b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814388" lvl="1" indent="-35718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pt-BR" altLang="pt-B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14388" lvl="1" indent="-35718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pt-BR" altLang="pt-BR" b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pt-BR" altLang="pt-BR" b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3"/>
          <a:srcRect r="49943" b="18194"/>
          <a:stretch/>
        </p:blipFill>
        <p:spPr>
          <a:xfrm>
            <a:off x="285669" y="3044373"/>
            <a:ext cx="2425336" cy="105453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3"/>
          <a:srcRect l="50219"/>
          <a:stretch/>
        </p:blipFill>
        <p:spPr>
          <a:xfrm>
            <a:off x="1872342" y="3427323"/>
            <a:ext cx="2651859" cy="1102945"/>
          </a:xfrm>
          <a:prstGeom prst="rect">
            <a:avLst/>
          </a:prstGeom>
        </p:spPr>
      </p:pic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-95794" y="4714392"/>
            <a:ext cx="452420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Idosos: </a:t>
            </a:r>
            <a:r>
              <a:rPr lang="pt-BR" alt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doses anuais com intervalo mínimo de 6 meses entre elas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Gestantes: </a:t>
            </a:r>
            <a:r>
              <a:rPr lang="pt-BR" alt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dose a cada </a:t>
            </a:r>
            <a:r>
              <a:rPr lang="pt-BR" altLang="pt-B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gestação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População Geral: </a:t>
            </a:r>
            <a:r>
              <a:rPr lang="pt-BR" alt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dose para pessoas a partir de 5 anos de idade sem vacinação prévia.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4842115" y="1571169"/>
            <a:ext cx="543566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b="1" u="sng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Estratégia </a:t>
            </a:r>
            <a:r>
              <a:rPr lang="pt-BR" altLang="pt-BR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especial</a:t>
            </a:r>
            <a:r>
              <a:rPr lang="pt-BR" altLang="pt-B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t-BR" altLang="pt-BR" b="1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pessoas </a:t>
            </a:r>
            <a:r>
              <a:rPr lang="pt-BR" alt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partir de 5 anos de </a:t>
            </a:r>
            <a:r>
              <a:rPr lang="pt-BR" altLang="pt-B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idade.</a:t>
            </a:r>
            <a:endParaRPr kumimoji="0" lang="pt-BR" altLang="pt-BR" b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203" y="2637847"/>
            <a:ext cx="4401799" cy="1892420"/>
          </a:xfrm>
          <a:prstGeom prst="rect">
            <a:avLst/>
          </a:prstGeom>
        </p:spPr>
      </p:pic>
      <p:sp>
        <p:nvSpPr>
          <p:cNvPr id="24" name="Retângulo 23"/>
          <p:cNvSpPr/>
          <p:nvPr/>
        </p:nvSpPr>
        <p:spPr>
          <a:xfrm>
            <a:off x="4842115" y="4726155"/>
            <a:ext cx="4401799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pt-BR" sz="1600" b="1" dirty="0"/>
              <a:t>As vacinas disponíveis </a:t>
            </a:r>
            <a:r>
              <a:rPr lang="pt-BR" sz="1600" b="1" dirty="0" smtClean="0"/>
              <a:t>são: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 smtClean="0"/>
              <a:t>Moderna </a:t>
            </a:r>
            <a:r>
              <a:rPr lang="pt-BR" sz="1600" dirty="0"/>
              <a:t>(</a:t>
            </a:r>
            <a:r>
              <a:rPr lang="pt-BR" sz="1600" dirty="0" err="1"/>
              <a:t>Spikevax</a:t>
            </a:r>
            <a:r>
              <a:rPr lang="pt-BR" sz="1600" dirty="0"/>
              <a:t>), </a:t>
            </a:r>
            <a:endParaRPr lang="pt-B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 smtClean="0"/>
              <a:t>Pfizer </a:t>
            </a:r>
            <a:r>
              <a:rPr lang="pt-BR" sz="1600" dirty="0"/>
              <a:t>(</a:t>
            </a:r>
            <a:r>
              <a:rPr lang="pt-BR" sz="1600" dirty="0" err="1"/>
              <a:t>Comirnaty</a:t>
            </a:r>
            <a:r>
              <a:rPr lang="pt-BR" sz="1600" dirty="0"/>
              <a:t>) e </a:t>
            </a:r>
            <a:endParaRPr lang="pt-B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 err="1" smtClean="0"/>
              <a:t>Serum</a:t>
            </a:r>
            <a:r>
              <a:rPr lang="pt-BR" sz="1600" dirty="0" smtClean="0"/>
              <a:t>/</a:t>
            </a:r>
            <a:r>
              <a:rPr lang="pt-BR" sz="1600" dirty="0" err="1" smtClean="0"/>
              <a:t>Zalika</a:t>
            </a:r>
            <a:r>
              <a:rPr lang="pt-BR" sz="1600" dirty="0" smtClean="0"/>
              <a:t> (recomendada somente para pessoas a partir de 12 anos de idade)</a:t>
            </a:r>
            <a:endParaRPr lang="pt-BR" sz="1600" dirty="0"/>
          </a:p>
        </p:txBody>
      </p:sp>
      <p:cxnSp>
        <p:nvCxnSpPr>
          <p:cNvPr id="6" name="Conector reto 5"/>
          <p:cNvCxnSpPr/>
          <p:nvPr/>
        </p:nvCxnSpPr>
        <p:spPr>
          <a:xfrm>
            <a:off x="4576455" y="1219255"/>
            <a:ext cx="0" cy="5094460"/>
          </a:xfrm>
          <a:prstGeom prst="line">
            <a:avLst/>
          </a:prstGeom>
          <a:ln>
            <a:solidFill>
              <a:srgbClr val="163A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Agrupar 8"/>
          <p:cNvGrpSpPr/>
          <p:nvPr/>
        </p:nvGrpSpPr>
        <p:grpSpPr>
          <a:xfrm>
            <a:off x="10116180" y="3197610"/>
            <a:ext cx="1323890" cy="1562370"/>
            <a:chOff x="10116180" y="3044373"/>
            <a:chExt cx="1323890" cy="1562370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77775" y="3086795"/>
              <a:ext cx="1000701" cy="994524"/>
            </a:xfrm>
            <a:prstGeom prst="rect">
              <a:avLst/>
            </a:prstGeom>
          </p:spPr>
        </p:pic>
        <p:sp>
          <p:nvSpPr>
            <p:cNvPr id="8" name="Retângulo 7"/>
            <p:cNvSpPr/>
            <p:nvPr/>
          </p:nvSpPr>
          <p:spPr>
            <a:xfrm>
              <a:off x="10116180" y="4098912"/>
              <a:ext cx="1323890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900" b="1" dirty="0"/>
                <a:t>Acesso o Guia Rápido de Vacinação contra a Covid-19</a:t>
              </a:r>
            </a:p>
          </p:txBody>
        </p:sp>
        <p:sp>
          <p:nvSpPr>
            <p:cNvPr id="25" name="Retângulo 24"/>
            <p:cNvSpPr/>
            <p:nvPr/>
          </p:nvSpPr>
          <p:spPr>
            <a:xfrm>
              <a:off x="10215156" y="3044373"/>
              <a:ext cx="1100144" cy="1562370"/>
            </a:xfrm>
            <a:prstGeom prst="rect">
              <a:avLst/>
            </a:prstGeom>
            <a:noFill/>
            <a:ln>
              <a:solidFill>
                <a:srgbClr val="163A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6" name="CaixaDeTexto 25"/>
          <p:cNvSpPr txBox="1"/>
          <p:nvPr/>
        </p:nvSpPr>
        <p:spPr>
          <a:xfrm>
            <a:off x="76200" y="6448630"/>
            <a:ext cx="2933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Fonte: </a:t>
            </a:r>
            <a:r>
              <a:rPr lang="pt-B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https://www.gov.br/saude/pt-br/vacinacao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44726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</TotalTime>
  <Words>2132</Words>
  <Application>Microsoft Office PowerPoint</Application>
  <PresentationFormat>Widescreen</PresentationFormat>
  <Paragraphs>295</Paragraphs>
  <Slides>22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22</vt:i4>
      </vt:variant>
    </vt:vector>
  </HeadingPairs>
  <TitlesOfParts>
    <vt:vector size="40" baseType="lpstr">
      <vt:lpstr>Microsoft JhengHei UI Light</vt:lpstr>
      <vt:lpstr>Aptos</vt:lpstr>
      <vt:lpstr>Aptos Display</vt:lpstr>
      <vt:lpstr>Arial</vt:lpstr>
      <vt:lpstr>Arial Black</vt:lpstr>
      <vt:lpstr>Calibri</vt:lpstr>
      <vt:lpstr>Calibri Light</vt:lpstr>
      <vt:lpstr>Cambria Math</vt:lpstr>
      <vt:lpstr>Courier New</vt:lpstr>
      <vt:lpstr>Montserrat</vt:lpstr>
      <vt:lpstr>Open Sans</vt:lpstr>
      <vt:lpstr>Tahoma</vt:lpstr>
      <vt:lpstr>Times New Roman</vt:lpstr>
      <vt:lpstr>Wingdings</vt:lpstr>
      <vt:lpstr>Tema do Office</vt:lpstr>
      <vt:lpstr>1_Tema do Office</vt:lpstr>
      <vt:lpstr>Office Theme</vt:lpstr>
      <vt:lpstr>2_Tema do Office</vt:lpstr>
      <vt:lpstr>Apresentação do PowerPoint</vt:lpstr>
      <vt:lpstr>Apresentação do PowerPoint</vt:lpstr>
      <vt:lpstr>PROGRAMA NACIONAL DE IMUNIZAÇÕES</vt:lpstr>
      <vt:lpstr>INTERFACE COM AS DEMAIS SECRETARIAS</vt:lpstr>
      <vt:lpstr>PROGRAMA NACIONAL DE IMUNIZAÇÕES</vt:lpstr>
      <vt:lpstr>Apresentação do PowerPoint</vt:lpstr>
      <vt:lpstr>Apresentação do PowerPoint</vt:lpstr>
      <vt:lpstr>Apresentação do PowerPoint</vt:lpstr>
      <vt:lpstr>Apresentação do PowerPoint</vt:lpstr>
      <vt:lpstr>ESTRATÉGIAS DE VACINAÇÃO IMPLEMENTADAS NO BRASIL</vt:lpstr>
      <vt:lpstr>EFETIVANDO A VACINAÇÃO NOS TERRITÓRIOS – ETAPAS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Drayson Amancio</dc:creator>
  <cp:lastModifiedBy>Ana Cataria de Melo Araujo</cp:lastModifiedBy>
  <cp:revision>126</cp:revision>
  <dcterms:created xsi:type="dcterms:W3CDTF">2025-01-17T10:12:57Z</dcterms:created>
  <dcterms:modified xsi:type="dcterms:W3CDTF">2025-02-07T19:14:58Z</dcterms:modified>
</cp:coreProperties>
</file>