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313" r:id="rId5"/>
    <p:sldId id="372" r:id="rId6"/>
    <p:sldId id="387" r:id="rId7"/>
    <p:sldId id="359" r:id="rId8"/>
    <p:sldId id="360" r:id="rId9"/>
    <p:sldId id="332" r:id="rId10"/>
    <p:sldId id="343" r:id="rId11"/>
    <p:sldId id="379" r:id="rId12"/>
    <p:sldId id="388" r:id="rId13"/>
    <p:sldId id="377" r:id="rId14"/>
    <p:sldId id="378" r:id="rId15"/>
    <p:sldId id="376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B3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846AC5-E561-21BE-6146-0A382D63B8AF}" v="255" dt="2024-12-02T19:21:26.689"/>
    <p1510:client id="{34CC96F1-71AE-4169-B29E-546DB2EF459C}" v="4" dt="2024-12-02T20:46:20.433"/>
    <p1510:client id="{8A928E1D-246A-4488-97C5-0A65F3955BB6}" v="2" dt="2024-12-03T21:57:41.195"/>
    <p1510:client id="{A77391CA-4BCF-CB44-5AAF-629AAF9EEF2D}" v="405" dt="2024-12-03T18:08:06.997"/>
    <p1510:client id="{BD90EBFE-20BC-4866-AA77-605E6D06F2D5}" v="91" dt="2024-12-02T14:32:59.154"/>
    <p1510:client id="{C732485D-7785-8FAA-E2C9-8A33BA4FA8A8}" v="2047" dt="2024-12-02T17:27:47.209"/>
    <p1510:client id="{FC29E96A-A36A-6BE1-9A2A-7C19063ACA99}" v="114" dt="2024-12-02T21:05:57.4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403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CAFF3-0F05-45BE-9F9D-2585B163DAE7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3CFB3-6452-4371-B6F4-453CB4FA15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182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419" y="6461266"/>
            <a:ext cx="2139737" cy="20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âmina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15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5500"/>
            <a:ext cx="12195478" cy="64104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35" b="82080"/>
          <a:stretch/>
        </p:blipFill>
        <p:spPr>
          <a:xfrm>
            <a:off x="11029142" y="17092"/>
            <a:ext cx="1154312" cy="122864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419" y="6461266"/>
            <a:ext cx="2139737" cy="20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2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048" y="434744"/>
            <a:ext cx="6479636" cy="299542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090" y="3715290"/>
            <a:ext cx="1739395" cy="188976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458" y="3767754"/>
            <a:ext cx="1694691" cy="181661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625" y="3650266"/>
            <a:ext cx="1985268" cy="208280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18" y="3650266"/>
            <a:ext cx="1771907" cy="19547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5" y="3670586"/>
            <a:ext cx="1938532" cy="189586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198" y="3775961"/>
            <a:ext cx="1767843" cy="1877572"/>
          </a:xfrm>
          <a:prstGeom prst="rect">
            <a:avLst/>
          </a:prstGeom>
        </p:spPr>
      </p:pic>
      <p:sp>
        <p:nvSpPr>
          <p:cNvPr id="16" name="Freeform 5"/>
          <p:cNvSpPr/>
          <p:nvPr/>
        </p:nvSpPr>
        <p:spPr>
          <a:xfrm>
            <a:off x="7788183" y="6345044"/>
            <a:ext cx="1248936" cy="512956"/>
          </a:xfrm>
          <a:custGeom>
            <a:avLst/>
            <a:gdLst/>
            <a:ahLst/>
            <a:cxnLst/>
            <a:rect l="l" t="t" r="r" b="b"/>
            <a:pathLst>
              <a:path w="5937229" h="763911">
                <a:moveTo>
                  <a:pt x="0" y="0"/>
                </a:moveTo>
                <a:lnTo>
                  <a:pt x="5937229" y="0"/>
                </a:lnTo>
                <a:lnTo>
                  <a:pt x="5937229" y="763911"/>
                </a:lnTo>
                <a:lnTo>
                  <a:pt x="0" y="76391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rcRect/>
            <a:stretch>
              <a:fillRect l="-1" r="-263586" b="-2638"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8622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9258B6A1-3A42-8FA9-3081-C1C117F6F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2787"/>
            <a:ext cx="12192000" cy="5712826"/>
          </a:xfrm>
          <a:prstGeom prst="rect">
            <a:avLst/>
          </a:prstGeom>
        </p:spPr>
      </p:pic>
      <p:sp>
        <p:nvSpPr>
          <p:cNvPr id="6" name="TextBox 12">
            <a:extLst>
              <a:ext uri="{FF2B5EF4-FFF2-40B4-BE49-F238E27FC236}">
                <a16:creationId xmlns:a16="http://schemas.microsoft.com/office/drawing/2014/main" id="{477C682E-2132-4BC1-D548-567E4019F589}"/>
              </a:ext>
            </a:extLst>
          </p:cNvPr>
          <p:cNvSpPr txBox="1"/>
          <p:nvPr/>
        </p:nvSpPr>
        <p:spPr>
          <a:xfrm>
            <a:off x="2188464" y="172530"/>
            <a:ext cx="8102410" cy="817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613"/>
              </a:lnSpc>
            </a:pPr>
            <a:r>
              <a:rPr lang="en-US" sz="5400" b="1" dirty="0">
                <a:solidFill>
                  <a:srgbClr val="2A3EF9"/>
                </a:solidFill>
                <a:latin typeface="Calibri Light"/>
                <a:ea typeface="Calibri Light"/>
                <a:cs typeface="Calibri Light"/>
                <a:sym typeface="Arimo Bold"/>
              </a:rPr>
              <a:t>MONITORAMENTO 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33D56C62-7227-E282-280B-6A990D7E29F5}"/>
              </a:ext>
            </a:extLst>
          </p:cNvPr>
          <p:cNvSpPr txBox="1"/>
          <p:nvPr/>
        </p:nvSpPr>
        <p:spPr>
          <a:xfrm>
            <a:off x="2893936" y="902787"/>
            <a:ext cx="6404127" cy="579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900"/>
              </a:lnSpc>
            </a:pPr>
            <a:r>
              <a:rPr lang="en-US" sz="3200" b="1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Arimo"/>
              </a:rPr>
              <a:t>Sistema de </a:t>
            </a:r>
            <a:r>
              <a:rPr lang="en-US" sz="3200" b="1" dirty="0" err="1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Arimo"/>
              </a:rPr>
              <a:t>Regulação</a:t>
            </a:r>
            <a:endParaRPr lang="en-US" sz="3200" b="1" dirty="0">
              <a:solidFill>
                <a:srgbClr val="000000"/>
              </a:solidFill>
              <a:latin typeface="Calibri Light"/>
              <a:ea typeface="Calibri Light"/>
              <a:cs typeface="Calibri Light"/>
              <a:sym typeface="Arimo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82539" cy="114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13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>
            <a:extLst>
              <a:ext uri="{FF2B5EF4-FFF2-40B4-BE49-F238E27FC236}">
                <a16:creationId xmlns:a16="http://schemas.microsoft.com/office/drawing/2014/main" id="{FBE8A4B4-9AF9-79E8-9A3C-903561D08646}"/>
              </a:ext>
            </a:extLst>
          </p:cNvPr>
          <p:cNvGrpSpPr/>
          <p:nvPr/>
        </p:nvGrpSpPr>
        <p:grpSpPr>
          <a:xfrm>
            <a:off x="0" y="9338254"/>
            <a:ext cx="18293240" cy="961549"/>
            <a:chOff x="0" y="9338250"/>
            <a:chExt cx="24390986" cy="1282065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58AD3E7F-357F-AAF4-816C-D4D4FA3FF422}"/>
                </a:ext>
              </a:extLst>
            </p:cNvPr>
            <p:cNvSpPr/>
            <p:nvPr/>
          </p:nvSpPr>
          <p:spPr>
            <a:xfrm>
              <a:off x="0" y="9338250"/>
              <a:ext cx="24390986" cy="1282065"/>
            </a:xfrm>
            <a:custGeom>
              <a:avLst/>
              <a:gdLst/>
              <a:ahLst/>
              <a:cxnLst/>
              <a:rect l="l" t="t" r="r" b="b"/>
              <a:pathLst>
                <a:path w="24390986" h="1282065">
                  <a:moveTo>
                    <a:pt x="0" y="0"/>
                  </a:moveTo>
                  <a:lnTo>
                    <a:pt x="24390986" y="0"/>
                  </a:lnTo>
                  <a:lnTo>
                    <a:pt x="24390986" y="1282065"/>
                  </a:lnTo>
                  <a:lnTo>
                    <a:pt x="0" y="1282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01" b="-203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16E9FDF8-1D10-ADA7-EBEF-CD410286C258}"/>
              </a:ext>
            </a:extLst>
          </p:cNvPr>
          <p:cNvGrpSpPr/>
          <p:nvPr/>
        </p:nvGrpSpPr>
        <p:grpSpPr>
          <a:xfrm>
            <a:off x="0" y="9338254"/>
            <a:ext cx="18293240" cy="961549"/>
            <a:chOff x="0" y="9338250"/>
            <a:chExt cx="24390986" cy="1282065"/>
          </a:xfrm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AA01A445-A433-87DD-379F-7636DAAE719C}"/>
                </a:ext>
              </a:extLst>
            </p:cNvPr>
            <p:cNvSpPr/>
            <p:nvPr/>
          </p:nvSpPr>
          <p:spPr>
            <a:xfrm>
              <a:off x="0" y="9338250"/>
              <a:ext cx="24390986" cy="1282065"/>
            </a:xfrm>
            <a:custGeom>
              <a:avLst/>
              <a:gdLst/>
              <a:ahLst/>
              <a:cxnLst/>
              <a:rect l="l" t="t" r="r" b="b"/>
              <a:pathLst>
                <a:path w="24390986" h="1282065">
                  <a:moveTo>
                    <a:pt x="0" y="0"/>
                  </a:moveTo>
                  <a:lnTo>
                    <a:pt x="24390986" y="0"/>
                  </a:lnTo>
                  <a:lnTo>
                    <a:pt x="24390986" y="1282065"/>
                  </a:lnTo>
                  <a:lnTo>
                    <a:pt x="0" y="1282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01" b="-203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3" name="Imagem 12" descr="Gráfico&#10;&#10;Descrição gerada automaticamente">
            <a:extLst>
              <a:ext uri="{FF2B5EF4-FFF2-40B4-BE49-F238E27FC236}">
                <a16:creationId xmlns:a16="http://schemas.microsoft.com/office/drawing/2014/main" id="{16E1226A-A828-B257-E063-81FC8F4FB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" y="1715863"/>
            <a:ext cx="10271760" cy="4970594"/>
          </a:xfrm>
          <a:prstGeom prst="rect">
            <a:avLst/>
          </a:prstGeom>
        </p:spPr>
      </p:pic>
      <p:sp>
        <p:nvSpPr>
          <p:cNvPr id="14" name="TextBox 12">
            <a:extLst>
              <a:ext uri="{FF2B5EF4-FFF2-40B4-BE49-F238E27FC236}">
                <a16:creationId xmlns:a16="http://schemas.microsoft.com/office/drawing/2014/main" id="{8AF699A2-EAF6-FCD4-C460-05D453C7C6D0}"/>
              </a:ext>
            </a:extLst>
          </p:cNvPr>
          <p:cNvSpPr txBox="1"/>
          <p:nvPr/>
        </p:nvSpPr>
        <p:spPr>
          <a:xfrm>
            <a:off x="3022020" y="110483"/>
            <a:ext cx="6135626" cy="7837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613"/>
              </a:lnSpc>
            </a:pPr>
            <a:r>
              <a:rPr lang="en-US" sz="4400" b="1" dirty="0">
                <a:solidFill>
                  <a:srgbClr val="2A3EF9"/>
                </a:solidFill>
                <a:latin typeface="Calibri Light"/>
                <a:ea typeface="Calibri Light"/>
                <a:cs typeface="Calibri Light"/>
                <a:sym typeface="Arimo Bold"/>
              </a:rPr>
              <a:t>MONITORAMENTO 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3F716DAB-43CC-82E8-68BC-DA28B2A7E31A}"/>
              </a:ext>
            </a:extLst>
          </p:cNvPr>
          <p:cNvSpPr txBox="1"/>
          <p:nvPr/>
        </p:nvSpPr>
        <p:spPr>
          <a:xfrm>
            <a:off x="2979230" y="752519"/>
            <a:ext cx="5173912" cy="5525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4900"/>
              </a:lnSpc>
            </a:pPr>
            <a:r>
              <a:rPr lang="en-US" sz="2400" b="1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Arimo"/>
              </a:rPr>
              <a:t>Intenção de migrar para e-</a:t>
            </a:r>
            <a:r>
              <a:rPr lang="en-US" sz="2400" b="1" dirty="0" err="1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Arimo"/>
              </a:rPr>
              <a:t>sus</a:t>
            </a:r>
            <a:r>
              <a:rPr lang="en-US" sz="2400" b="1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Arimo"/>
              </a:rPr>
              <a:t> regulação</a:t>
            </a: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BF2905E4-9D71-998D-E45D-EAE633BEE084}"/>
              </a:ext>
            </a:extLst>
          </p:cNvPr>
          <p:cNvSpPr txBox="1"/>
          <p:nvPr/>
        </p:nvSpPr>
        <p:spPr>
          <a:xfrm>
            <a:off x="4884940" y="1828252"/>
            <a:ext cx="3268202" cy="5525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4900"/>
              </a:lnSpc>
            </a:pPr>
            <a:r>
              <a:rPr lang="en-US" sz="2400" b="1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Arimo"/>
              </a:rPr>
              <a:t>SIM- 1445   NÃO - 2431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82539" cy="114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32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4975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312" y="1743958"/>
            <a:ext cx="1870363" cy="18291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645" y="3845084"/>
            <a:ext cx="1668030" cy="1840190"/>
          </a:xfrm>
          <a:prstGeom prst="rect">
            <a:avLst/>
          </a:prstGeom>
        </p:spPr>
      </p:pic>
      <p:grpSp>
        <p:nvGrpSpPr>
          <p:cNvPr id="12" name="Group 3"/>
          <p:cNvGrpSpPr/>
          <p:nvPr/>
        </p:nvGrpSpPr>
        <p:grpSpPr>
          <a:xfrm>
            <a:off x="0" y="6221046"/>
            <a:ext cx="12195478" cy="645663"/>
            <a:chOff x="0" y="0"/>
            <a:chExt cx="24390956" cy="1291326"/>
          </a:xfrm>
        </p:grpSpPr>
        <p:grpSp>
          <p:nvGrpSpPr>
            <p:cNvPr id="13" name="Group 4"/>
            <p:cNvGrpSpPr/>
            <p:nvPr/>
          </p:nvGrpSpPr>
          <p:grpSpPr>
            <a:xfrm>
              <a:off x="0" y="0"/>
              <a:ext cx="24390956" cy="1291326"/>
              <a:chOff x="0" y="0"/>
              <a:chExt cx="24216512" cy="1282091"/>
            </a:xfrm>
          </p:grpSpPr>
          <p:sp>
            <p:nvSpPr>
              <p:cNvPr id="17" name="Freeform 5"/>
              <p:cNvSpPr/>
              <p:nvPr/>
            </p:nvSpPr>
            <p:spPr>
              <a:xfrm>
                <a:off x="0" y="0"/>
                <a:ext cx="24216542" cy="1282065"/>
              </a:xfrm>
              <a:custGeom>
                <a:avLst/>
                <a:gdLst/>
                <a:ahLst/>
                <a:cxnLst/>
                <a:rect l="l" t="t" r="r" b="b"/>
                <a:pathLst>
                  <a:path w="24216542" h="1282065">
                    <a:moveTo>
                      <a:pt x="0" y="0"/>
                    </a:moveTo>
                    <a:lnTo>
                      <a:pt x="24216542" y="0"/>
                    </a:lnTo>
                    <a:lnTo>
                      <a:pt x="24216542" y="1282065"/>
                    </a:lnTo>
                    <a:lnTo>
                      <a:pt x="0" y="128206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157" r="-157" b="-1"/>
                </a:stretch>
              </a:blipFill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4" name="Group 6"/>
            <p:cNvGrpSpPr/>
            <p:nvPr/>
          </p:nvGrpSpPr>
          <p:grpSpPr>
            <a:xfrm>
              <a:off x="4231671" y="449400"/>
              <a:ext cx="4279473" cy="401763"/>
              <a:chOff x="0" y="0"/>
              <a:chExt cx="4279473" cy="401763"/>
            </a:xfrm>
          </p:grpSpPr>
          <p:sp>
            <p:nvSpPr>
              <p:cNvPr id="16" name="Freeform 7"/>
              <p:cNvSpPr/>
              <p:nvPr/>
            </p:nvSpPr>
            <p:spPr>
              <a:xfrm>
                <a:off x="0" y="0"/>
                <a:ext cx="4279519" cy="401701"/>
              </a:xfrm>
              <a:custGeom>
                <a:avLst/>
                <a:gdLst/>
                <a:ahLst/>
                <a:cxnLst/>
                <a:rect l="l" t="t" r="r" b="b"/>
                <a:pathLst>
                  <a:path w="4279519" h="401701">
                    <a:moveTo>
                      <a:pt x="0" y="0"/>
                    </a:moveTo>
                    <a:lnTo>
                      <a:pt x="4279519" y="0"/>
                    </a:lnTo>
                    <a:lnTo>
                      <a:pt x="4279519" y="401701"/>
                    </a:lnTo>
                    <a:lnTo>
                      <a:pt x="0" y="40170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414" r="1" b="-430"/>
                </a:stretch>
              </a:blipFill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22" name="Freeform 5"/>
          <p:cNvSpPr/>
          <p:nvPr/>
        </p:nvSpPr>
        <p:spPr>
          <a:xfrm>
            <a:off x="7961973" y="6300440"/>
            <a:ext cx="1248936" cy="512956"/>
          </a:xfrm>
          <a:custGeom>
            <a:avLst/>
            <a:gdLst/>
            <a:ahLst/>
            <a:cxnLst/>
            <a:rect l="l" t="t" r="r" b="b"/>
            <a:pathLst>
              <a:path w="5937229" h="763911">
                <a:moveTo>
                  <a:pt x="0" y="0"/>
                </a:moveTo>
                <a:lnTo>
                  <a:pt x="5937229" y="0"/>
                </a:lnTo>
                <a:lnTo>
                  <a:pt x="5937229" y="763911"/>
                </a:lnTo>
                <a:lnTo>
                  <a:pt x="0" y="76391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rcRect/>
            <a:stretch>
              <a:fillRect l="-1" r="-263586" b="-263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140734" y="860083"/>
            <a:ext cx="7821239" cy="21696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000" b="1" u="sng" dirty="0">
                <a:solidFill>
                  <a:srgbClr val="0070C0"/>
                </a:solidFill>
              </a:rPr>
              <a:t>Abrangência dos PAR enviados</a:t>
            </a:r>
            <a:r>
              <a:rPr lang="pt-BR" sz="2000" b="1" dirty="0">
                <a:solidFill>
                  <a:srgbClr val="0070C0"/>
                </a:solidFill>
              </a:rPr>
              <a:t>:</a:t>
            </a:r>
          </a:p>
          <a:p>
            <a:pPr marL="442595" indent="-16637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rgbClr val="0070C0"/>
                </a:solidFill>
              </a:rPr>
              <a:t>Número de PAR: </a:t>
            </a:r>
            <a:r>
              <a:rPr lang="pt-BR" sz="2000" b="1" dirty="0">
                <a:solidFill>
                  <a:srgbClr val="0070C0"/>
                </a:solidFill>
              </a:rPr>
              <a:t>122 </a:t>
            </a:r>
          </a:p>
          <a:p>
            <a:pPr marL="442595" indent="-16637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rgbClr val="0070C0"/>
                </a:solidFill>
              </a:rPr>
              <a:t>Regiões de Saúde: 343</a:t>
            </a:r>
            <a:r>
              <a:rPr lang="pt-BR" sz="2000" b="1" dirty="0">
                <a:solidFill>
                  <a:srgbClr val="0070C0"/>
                </a:solidFill>
              </a:rPr>
              <a:t> </a:t>
            </a:r>
            <a:r>
              <a:rPr lang="pt-BR" sz="2000" dirty="0">
                <a:solidFill>
                  <a:srgbClr val="0070C0"/>
                </a:solidFill>
              </a:rPr>
              <a:t>(63,51 %)</a:t>
            </a:r>
            <a:endParaRPr lang="pt-BR" dirty="0">
              <a:solidFill>
                <a:schemeClr val="accent1"/>
              </a:solidFill>
              <a:ea typeface="Calibri" panose="020F0502020204030204"/>
              <a:cs typeface="Calibri" panose="020F0502020204030204"/>
            </a:endParaRPr>
          </a:p>
          <a:p>
            <a:pPr marL="442595" indent="-16637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rgbClr val="0070C0"/>
                </a:solidFill>
              </a:rPr>
              <a:t>Municípios: </a:t>
            </a:r>
            <a:r>
              <a:rPr lang="pt-BR" sz="2000" b="1" dirty="0">
                <a:solidFill>
                  <a:srgbClr val="0070C0"/>
                </a:solidFill>
              </a:rPr>
              <a:t>4.477</a:t>
            </a:r>
            <a:r>
              <a:rPr lang="pt-BR" sz="2000" dirty="0">
                <a:solidFill>
                  <a:srgbClr val="0070C0"/>
                </a:solidFill>
              </a:rPr>
              <a:t> (81%)</a:t>
            </a:r>
            <a:endParaRPr lang="pt-BR" sz="2000" dirty="0">
              <a:solidFill>
                <a:srgbClr val="0070C0"/>
              </a:solidFill>
              <a:ea typeface="Calibri" panose="020F0502020204030204"/>
              <a:cs typeface="Calibri" panose="020F0502020204030204"/>
            </a:endParaRPr>
          </a:p>
          <a:p>
            <a:pPr marL="442595" indent="-16637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rgbClr val="0070C0"/>
                </a:solidFill>
              </a:rPr>
              <a:t>População:</a:t>
            </a:r>
            <a:r>
              <a:rPr lang="pt-BR" sz="2000" b="1" dirty="0">
                <a:solidFill>
                  <a:srgbClr val="0070C0"/>
                </a:solidFill>
              </a:rPr>
              <a:t> </a:t>
            </a:r>
            <a:r>
              <a:rPr lang="pt-BR" sz="2000" b="1" dirty="0">
                <a:solidFill>
                  <a:srgbClr val="0070C0"/>
                </a:solidFill>
                <a:ea typeface="+mn-lt"/>
                <a:cs typeface="+mn-lt"/>
              </a:rPr>
              <a:t>167.460.417</a:t>
            </a:r>
            <a:r>
              <a:rPr lang="pt-BR" sz="2000" b="1" dirty="0">
                <a:solidFill>
                  <a:srgbClr val="0070C0"/>
                </a:solidFill>
              </a:rPr>
              <a:t> </a:t>
            </a:r>
            <a:r>
              <a:rPr lang="pt-BR" sz="2000" dirty="0">
                <a:solidFill>
                  <a:srgbClr val="0070C0"/>
                </a:solidFill>
              </a:rPr>
              <a:t>habitantes das regiões com PAR (82,09%)</a:t>
            </a:r>
            <a:endParaRPr lang="pt-BR" sz="2000" dirty="0">
              <a:solidFill>
                <a:srgbClr val="0070C0"/>
              </a:solidFill>
              <a:ea typeface="Calibri"/>
              <a:cs typeface="Calibri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48211" y="2658555"/>
            <a:ext cx="7672915" cy="15299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000" b="1" u="sng" dirty="0">
                <a:solidFill>
                  <a:srgbClr val="0070C0"/>
                </a:solidFill>
              </a:rPr>
              <a:t>Abrangência dos PAR planejados para 2024</a:t>
            </a:r>
            <a:r>
              <a:rPr lang="pt-BR" sz="2000" b="1" dirty="0">
                <a:solidFill>
                  <a:srgbClr val="0070C0"/>
                </a:solidFill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rgbClr val="0070C0"/>
                </a:solidFill>
              </a:rPr>
              <a:t>Número de PAR previstos: 2</a:t>
            </a:r>
            <a:endParaRPr lang="pt-BR" sz="2000" b="1" dirty="0">
              <a:solidFill>
                <a:srgbClr val="0070C0"/>
              </a:solidFill>
              <a:ea typeface="Calibri"/>
              <a:cs typeface="Calibri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rgbClr val="0070C0"/>
                </a:solidFill>
              </a:rPr>
              <a:t>Regiões de Saúde: 17</a:t>
            </a:r>
            <a:endParaRPr lang="pt-BR" sz="2000" b="1" dirty="0">
              <a:solidFill>
                <a:srgbClr val="0070C0"/>
              </a:solidFill>
              <a:ea typeface="Calibri"/>
              <a:cs typeface="Calibri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44347" y="5149382"/>
            <a:ext cx="7474591" cy="9191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000" dirty="0">
                <a:solidFill>
                  <a:srgbClr val="0070C0"/>
                </a:solidFill>
              </a:rPr>
              <a:t>TOTAL PREVISTO PARA 2024: </a:t>
            </a:r>
            <a:r>
              <a:rPr lang="pt-BR" sz="2000" b="1" dirty="0">
                <a:solidFill>
                  <a:srgbClr val="0070C0"/>
                </a:solidFill>
              </a:rPr>
              <a:t>124 PAR </a:t>
            </a:r>
          </a:p>
          <a:p>
            <a:pPr algn="ctr"/>
            <a:r>
              <a:rPr lang="pt-BR" sz="2000" dirty="0">
                <a:solidFill>
                  <a:srgbClr val="0070C0"/>
                </a:solidFill>
              </a:rPr>
              <a:t>ABRANGÊNCIA: </a:t>
            </a:r>
            <a:r>
              <a:rPr lang="pt-BR" sz="2000" b="1" dirty="0">
                <a:solidFill>
                  <a:srgbClr val="0070C0"/>
                </a:solidFill>
              </a:rPr>
              <a:t>360 Regiões de Saúde (83,1%)</a:t>
            </a:r>
            <a:endParaRPr lang="pt-BR" sz="2000" b="1" dirty="0">
              <a:solidFill>
                <a:srgbClr val="0070C0"/>
              </a:solidFill>
              <a:ea typeface="Calibri"/>
              <a:cs typeface="Calibri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807827" y="324118"/>
            <a:ext cx="6460667" cy="796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>
                <a:solidFill>
                  <a:srgbClr val="0070C0"/>
                </a:solidFill>
              </a:rPr>
              <a:t>PANORAMA GERAL – PAR ENVIADOS E PLANEJADOS PARA 2024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2FD9A6D-C79B-3A77-3B60-838EEA3C2CD1}"/>
              </a:ext>
            </a:extLst>
          </p:cNvPr>
          <p:cNvSpPr/>
          <p:nvPr/>
        </p:nvSpPr>
        <p:spPr>
          <a:xfrm>
            <a:off x="138918" y="4044032"/>
            <a:ext cx="7604521" cy="585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000" b="1" u="sng">
                <a:solidFill>
                  <a:srgbClr val="0070C0"/>
                </a:solidFill>
              </a:rPr>
              <a:t>Número de pessoas potencialmente beneficiadas: </a:t>
            </a:r>
            <a:r>
              <a:rPr lang="pt-BR" sz="2000" b="1">
                <a:solidFill>
                  <a:srgbClr val="0070C0"/>
                </a:solidFill>
              </a:rPr>
              <a:t>18.647.583</a:t>
            </a:r>
            <a:endParaRPr lang="pt-BR" sz="2000" b="1">
              <a:solidFill>
                <a:srgbClr val="0070C0"/>
              </a:solidFill>
              <a:ea typeface="Calibri"/>
              <a:cs typeface="Calibri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2000">
              <a:solidFill>
                <a:srgbClr val="0070C0"/>
              </a:solidFill>
              <a:ea typeface="Calibri"/>
              <a:cs typeface="Calibri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35A1CCC-528F-F2F1-BDE2-AD5E053034B1}"/>
              </a:ext>
            </a:extLst>
          </p:cNvPr>
          <p:cNvSpPr/>
          <p:nvPr/>
        </p:nvSpPr>
        <p:spPr>
          <a:xfrm>
            <a:off x="148210" y="4620178"/>
            <a:ext cx="8255009" cy="5293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000" b="1" u="sng" dirty="0">
                <a:solidFill>
                  <a:srgbClr val="0070C0"/>
                </a:solidFill>
              </a:rPr>
              <a:t>INVESTIMENTO TOTAL (50% NGR + 30% FOMENTO): R$ 736.345.878,27 </a:t>
            </a:r>
            <a:endParaRPr lang="pt-BR" sz="2000" b="1" dirty="0">
              <a:solidFill>
                <a:srgbClr val="0070C0"/>
              </a:solidFill>
              <a:ea typeface="Calibri"/>
              <a:cs typeface="Calibri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2000" dirty="0">
              <a:solidFill>
                <a:srgbClr val="0070C0"/>
              </a:solidFill>
              <a:ea typeface="Calibri"/>
              <a:cs typeface="Calibri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82539" cy="114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64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452" y="1451741"/>
            <a:ext cx="1870363" cy="18291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619" y="3647575"/>
            <a:ext cx="1668030" cy="1840190"/>
          </a:xfrm>
          <a:prstGeom prst="rect">
            <a:avLst/>
          </a:prstGeom>
        </p:spPr>
      </p:pic>
      <p:grpSp>
        <p:nvGrpSpPr>
          <p:cNvPr id="12" name="Group 3"/>
          <p:cNvGrpSpPr/>
          <p:nvPr/>
        </p:nvGrpSpPr>
        <p:grpSpPr>
          <a:xfrm>
            <a:off x="0" y="6221046"/>
            <a:ext cx="12195478" cy="645663"/>
            <a:chOff x="0" y="0"/>
            <a:chExt cx="24390956" cy="1291326"/>
          </a:xfrm>
        </p:grpSpPr>
        <p:grpSp>
          <p:nvGrpSpPr>
            <p:cNvPr id="13" name="Group 4"/>
            <p:cNvGrpSpPr/>
            <p:nvPr/>
          </p:nvGrpSpPr>
          <p:grpSpPr>
            <a:xfrm>
              <a:off x="0" y="0"/>
              <a:ext cx="24390956" cy="1291326"/>
              <a:chOff x="0" y="0"/>
              <a:chExt cx="24216512" cy="1282091"/>
            </a:xfrm>
          </p:grpSpPr>
          <p:sp>
            <p:nvSpPr>
              <p:cNvPr id="17" name="Freeform 5"/>
              <p:cNvSpPr/>
              <p:nvPr/>
            </p:nvSpPr>
            <p:spPr>
              <a:xfrm>
                <a:off x="0" y="0"/>
                <a:ext cx="24216542" cy="1282065"/>
              </a:xfrm>
              <a:custGeom>
                <a:avLst/>
                <a:gdLst/>
                <a:ahLst/>
                <a:cxnLst/>
                <a:rect l="l" t="t" r="r" b="b"/>
                <a:pathLst>
                  <a:path w="24216542" h="1282065">
                    <a:moveTo>
                      <a:pt x="0" y="0"/>
                    </a:moveTo>
                    <a:lnTo>
                      <a:pt x="24216542" y="0"/>
                    </a:lnTo>
                    <a:lnTo>
                      <a:pt x="24216542" y="1282065"/>
                    </a:lnTo>
                    <a:lnTo>
                      <a:pt x="0" y="128206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157" r="-157" b="-1"/>
                </a:stretch>
              </a:blipFill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4" name="Group 6"/>
            <p:cNvGrpSpPr/>
            <p:nvPr/>
          </p:nvGrpSpPr>
          <p:grpSpPr>
            <a:xfrm>
              <a:off x="4231671" y="449400"/>
              <a:ext cx="4279473" cy="401763"/>
              <a:chOff x="0" y="0"/>
              <a:chExt cx="4279473" cy="401763"/>
            </a:xfrm>
          </p:grpSpPr>
          <p:sp>
            <p:nvSpPr>
              <p:cNvPr id="16" name="Freeform 7"/>
              <p:cNvSpPr/>
              <p:nvPr/>
            </p:nvSpPr>
            <p:spPr>
              <a:xfrm>
                <a:off x="0" y="0"/>
                <a:ext cx="4279519" cy="401701"/>
              </a:xfrm>
              <a:custGeom>
                <a:avLst/>
                <a:gdLst/>
                <a:ahLst/>
                <a:cxnLst/>
                <a:rect l="l" t="t" r="r" b="b"/>
                <a:pathLst>
                  <a:path w="4279519" h="401701">
                    <a:moveTo>
                      <a:pt x="0" y="0"/>
                    </a:moveTo>
                    <a:lnTo>
                      <a:pt x="4279519" y="0"/>
                    </a:lnTo>
                    <a:lnTo>
                      <a:pt x="4279519" y="401701"/>
                    </a:lnTo>
                    <a:lnTo>
                      <a:pt x="0" y="40170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414" r="1" b="-430"/>
                </a:stretch>
              </a:blipFill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22" name="Freeform 5"/>
          <p:cNvSpPr/>
          <p:nvPr/>
        </p:nvSpPr>
        <p:spPr>
          <a:xfrm>
            <a:off x="7961973" y="6300440"/>
            <a:ext cx="1248936" cy="512956"/>
          </a:xfrm>
          <a:custGeom>
            <a:avLst/>
            <a:gdLst/>
            <a:ahLst/>
            <a:cxnLst/>
            <a:rect l="l" t="t" r="r" b="b"/>
            <a:pathLst>
              <a:path w="5937229" h="763911">
                <a:moveTo>
                  <a:pt x="0" y="0"/>
                </a:moveTo>
                <a:lnTo>
                  <a:pt x="5937229" y="0"/>
                </a:lnTo>
                <a:lnTo>
                  <a:pt x="5937229" y="763911"/>
                </a:lnTo>
                <a:lnTo>
                  <a:pt x="0" y="76391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rcRect/>
            <a:stretch>
              <a:fillRect l="-1" r="-263586" b="-2638"/>
            </a:stretch>
          </a:blipFill>
        </p:spPr>
        <p:txBody>
          <a:bodyPr/>
          <a:lstStyle/>
          <a:p>
            <a:endParaRPr lang="pt-BR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42670984-AA67-769A-9C57-53B27C383A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195701"/>
              </p:ext>
            </p:extLst>
          </p:nvPr>
        </p:nvGraphicFramePr>
        <p:xfrm>
          <a:off x="177800" y="1627620"/>
          <a:ext cx="3964432" cy="233341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79016">
                  <a:extLst>
                    <a:ext uri="{9D8B030D-6E8A-4147-A177-3AD203B41FA5}">
                      <a16:colId xmlns:a16="http://schemas.microsoft.com/office/drawing/2014/main" val="1684965157"/>
                    </a:ext>
                  </a:extLst>
                </a:gridCol>
                <a:gridCol w="2185416">
                  <a:extLst>
                    <a:ext uri="{9D8B030D-6E8A-4147-A177-3AD203B41FA5}">
                      <a16:colId xmlns:a16="http://schemas.microsoft.com/office/drawing/2014/main" val="3506807548"/>
                    </a:ext>
                  </a:extLst>
                </a:gridCol>
              </a:tblGrid>
              <a:tr h="28448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QUANTITATIVO DE OCI POR ESPECIALIDADE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623145"/>
                  </a:ext>
                </a:extLst>
              </a:tr>
              <a:tr h="2916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ESPECIALIDADE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Programação Física PAR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140858"/>
                  </a:ext>
                </a:extLst>
              </a:tr>
              <a:tr h="2928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ONCOLOGIA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4.187.027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206761"/>
                  </a:ext>
                </a:extLst>
              </a:tr>
              <a:tr h="2928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CARDIOLOGIA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4.060.853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18761"/>
                  </a:ext>
                </a:extLst>
              </a:tr>
              <a:tr h="2928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ORTOPEDIA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4.803.128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203247"/>
                  </a:ext>
                </a:extLst>
              </a:tr>
              <a:tr h="2928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OTORRINO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1.077.760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810166"/>
                  </a:ext>
                </a:extLst>
              </a:tr>
              <a:tr h="2928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OFTALMOLOGIA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4.518.815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004338"/>
                  </a:ext>
                </a:extLst>
              </a:tr>
              <a:tr h="2928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Geral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18.647.583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945422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55C3CBCB-74D0-C6EE-A066-8E97BF8CB94D}"/>
              </a:ext>
            </a:extLst>
          </p:cNvPr>
          <p:cNvSpPr txBox="1"/>
          <p:nvPr/>
        </p:nvSpPr>
        <p:spPr>
          <a:xfrm>
            <a:off x="0" y="487529"/>
            <a:ext cx="121920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800" b="1" baseline="0" dirty="0">
                <a:solidFill>
                  <a:srgbClr val="0070C0"/>
                </a:solidFill>
                <a:latin typeface="Calibri"/>
              </a:rPr>
              <a:t>PANORAMA GERAL </a:t>
            </a:r>
            <a:r>
              <a:rPr lang="pt-BR" sz="2800" dirty="0">
                <a:latin typeface="Calibri"/>
                <a:ea typeface="Calibri"/>
                <a:cs typeface="Calibri"/>
              </a:rPr>
              <a:t>​</a:t>
            </a:r>
            <a:endParaRPr lang="pt-BR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2" name="Imagem 1" descr="Gráfico, Gráfico de pizza&#10;&#10;Descrição gerada automaticamente">
            <a:extLst>
              <a:ext uri="{FF2B5EF4-FFF2-40B4-BE49-F238E27FC236}">
                <a16:creationId xmlns:a16="http://schemas.microsoft.com/office/drawing/2014/main" id="{A2AAB894-6E8E-5012-616E-0195D376F2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9864" y="1623810"/>
            <a:ext cx="4826000" cy="29438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82539" cy="114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99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3"/>
          <p:cNvGrpSpPr/>
          <p:nvPr/>
        </p:nvGrpSpPr>
        <p:grpSpPr>
          <a:xfrm>
            <a:off x="0" y="6221046"/>
            <a:ext cx="12195478" cy="645663"/>
            <a:chOff x="0" y="0"/>
            <a:chExt cx="24390956" cy="1291326"/>
          </a:xfrm>
        </p:grpSpPr>
        <p:grpSp>
          <p:nvGrpSpPr>
            <p:cNvPr id="13" name="Group 4"/>
            <p:cNvGrpSpPr/>
            <p:nvPr/>
          </p:nvGrpSpPr>
          <p:grpSpPr>
            <a:xfrm>
              <a:off x="0" y="0"/>
              <a:ext cx="24390956" cy="1291326"/>
              <a:chOff x="0" y="0"/>
              <a:chExt cx="24216512" cy="1282091"/>
            </a:xfrm>
          </p:grpSpPr>
          <p:sp>
            <p:nvSpPr>
              <p:cNvPr id="17" name="Freeform 5"/>
              <p:cNvSpPr/>
              <p:nvPr/>
            </p:nvSpPr>
            <p:spPr>
              <a:xfrm>
                <a:off x="0" y="0"/>
                <a:ext cx="24216542" cy="1282065"/>
              </a:xfrm>
              <a:custGeom>
                <a:avLst/>
                <a:gdLst/>
                <a:ahLst/>
                <a:cxnLst/>
                <a:rect l="l" t="t" r="r" b="b"/>
                <a:pathLst>
                  <a:path w="24216542" h="1282065">
                    <a:moveTo>
                      <a:pt x="0" y="0"/>
                    </a:moveTo>
                    <a:lnTo>
                      <a:pt x="24216542" y="0"/>
                    </a:lnTo>
                    <a:lnTo>
                      <a:pt x="24216542" y="1282065"/>
                    </a:lnTo>
                    <a:lnTo>
                      <a:pt x="0" y="128206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l="-157" r="-157" b="-1"/>
                </a:stretch>
              </a:blipFill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4" name="Group 6"/>
            <p:cNvGrpSpPr/>
            <p:nvPr/>
          </p:nvGrpSpPr>
          <p:grpSpPr>
            <a:xfrm>
              <a:off x="4231671" y="449400"/>
              <a:ext cx="4279473" cy="401763"/>
              <a:chOff x="0" y="0"/>
              <a:chExt cx="4279473" cy="401763"/>
            </a:xfrm>
          </p:grpSpPr>
          <p:sp>
            <p:nvSpPr>
              <p:cNvPr id="16" name="Freeform 7"/>
              <p:cNvSpPr/>
              <p:nvPr/>
            </p:nvSpPr>
            <p:spPr>
              <a:xfrm>
                <a:off x="0" y="0"/>
                <a:ext cx="4279519" cy="401701"/>
              </a:xfrm>
              <a:custGeom>
                <a:avLst/>
                <a:gdLst/>
                <a:ahLst/>
                <a:cxnLst/>
                <a:rect l="l" t="t" r="r" b="b"/>
                <a:pathLst>
                  <a:path w="4279519" h="401701">
                    <a:moveTo>
                      <a:pt x="0" y="0"/>
                    </a:moveTo>
                    <a:lnTo>
                      <a:pt x="4279519" y="0"/>
                    </a:lnTo>
                    <a:lnTo>
                      <a:pt x="4279519" y="401701"/>
                    </a:lnTo>
                    <a:lnTo>
                      <a:pt x="0" y="40170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t="-414" r="1" b="-430"/>
                </a:stretch>
              </a:blipFill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22" name="Freeform 5"/>
          <p:cNvSpPr/>
          <p:nvPr/>
        </p:nvSpPr>
        <p:spPr>
          <a:xfrm>
            <a:off x="7961973" y="6300440"/>
            <a:ext cx="1248936" cy="512956"/>
          </a:xfrm>
          <a:custGeom>
            <a:avLst/>
            <a:gdLst/>
            <a:ahLst/>
            <a:cxnLst/>
            <a:rect l="l" t="t" r="r" b="b"/>
            <a:pathLst>
              <a:path w="5937229" h="763911">
                <a:moveTo>
                  <a:pt x="0" y="0"/>
                </a:moveTo>
                <a:lnTo>
                  <a:pt x="5937229" y="0"/>
                </a:lnTo>
                <a:lnTo>
                  <a:pt x="5937229" y="763911"/>
                </a:lnTo>
                <a:lnTo>
                  <a:pt x="0" y="7639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rcRect/>
            <a:stretch>
              <a:fillRect l="-1" r="-263586" b="-263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831050" y="444920"/>
            <a:ext cx="7008018" cy="5608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0070C0"/>
                </a:solidFill>
              </a:rPr>
              <a:t>PANORAMA GERAL – PAR ENVIADOS E PLANEJADOS PARA 2024</a:t>
            </a:r>
          </a:p>
        </p:txBody>
      </p:sp>
      <p:pic>
        <p:nvPicPr>
          <p:cNvPr id="3" name="Imagem 2" descr="Mapa&#10;&#10;Descrição gerada automaticamente">
            <a:extLst>
              <a:ext uri="{FF2B5EF4-FFF2-40B4-BE49-F238E27FC236}">
                <a16:creationId xmlns:a16="http://schemas.microsoft.com/office/drawing/2014/main" id="{CBE4176C-995E-C506-7F3E-A0857E50AB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8" y="1325880"/>
            <a:ext cx="5201285" cy="45415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82539" cy="114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20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410518" y="192050"/>
            <a:ext cx="2122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070C0"/>
                </a:solidFill>
              </a:rPr>
              <a:t>NORDESTE</a:t>
            </a:r>
          </a:p>
        </p:txBody>
      </p:sp>
      <p:pic>
        <p:nvPicPr>
          <p:cNvPr id="5" name="Imagem 4" descr="Mapa&#10;&#10;Descrição gerada automaticamente">
            <a:extLst>
              <a:ext uri="{FF2B5EF4-FFF2-40B4-BE49-F238E27FC236}">
                <a16:creationId xmlns:a16="http://schemas.microsoft.com/office/drawing/2014/main" id="{C158F96F-3C28-F4A1-06C1-366DE5C6A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662" y="977399"/>
            <a:ext cx="5154595" cy="453550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82539" cy="114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22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3"/>
          <p:cNvGrpSpPr/>
          <p:nvPr/>
        </p:nvGrpSpPr>
        <p:grpSpPr>
          <a:xfrm>
            <a:off x="0" y="6221046"/>
            <a:ext cx="12195478" cy="645663"/>
            <a:chOff x="0" y="0"/>
            <a:chExt cx="24390956" cy="1291326"/>
          </a:xfrm>
        </p:grpSpPr>
        <p:grpSp>
          <p:nvGrpSpPr>
            <p:cNvPr id="13" name="Group 4"/>
            <p:cNvGrpSpPr/>
            <p:nvPr/>
          </p:nvGrpSpPr>
          <p:grpSpPr>
            <a:xfrm>
              <a:off x="0" y="0"/>
              <a:ext cx="24390956" cy="1291326"/>
              <a:chOff x="0" y="0"/>
              <a:chExt cx="24216512" cy="1282091"/>
            </a:xfrm>
          </p:grpSpPr>
          <p:sp>
            <p:nvSpPr>
              <p:cNvPr id="17" name="Freeform 5"/>
              <p:cNvSpPr/>
              <p:nvPr/>
            </p:nvSpPr>
            <p:spPr>
              <a:xfrm>
                <a:off x="0" y="0"/>
                <a:ext cx="24216542" cy="1282065"/>
              </a:xfrm>
              <a:custGeom>
                <a:avLst/>
                <a:gdLst/>
                <a:ahLst/>
                <a:cxnLst/>
                <a:rect l="l" t="t" r="r" b="b"/>
                <a:pathLst>
                  <a:path w="24216542" h="1282065">
                    <a:moveTo>
                      <a:pt x="0" y="0"/>
                    </a:moveTo>
                    <a:lnTo>
                      <a:pt x="24216542" y="0"/>
                    </a:lnTo>
                    <a:lnTo>
                      <a:pt x="24216542" y="1282065"/>
                    </a:lnTo>
                    <a:lnTo>
                      <a:pt x="0" y="128206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l="-157" r="-157" b="-1"/>
                </a:stretch>
              </a:blipFill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4" name="Group 6"/>
            <p:cNvGrpSpPr/>
            <p:nvPr/>
          </p:nvGrpSpPr>
          <p:grpSpPr>
            <a:xfrm>
              <a:off x="4231671" y="449400"/>
              <a:ext cx="4279473" cy="401763"/>
              <a:chOff x="0" y="0"/>
              <a:chExt cx="4279473" cy="401763"/>
            </a:xfrm>
          </p:grpSpPr>
          <p:sp>
            <p:nvSpPr>
              <p:cNvPr id="16" name="Freeform 7"/>
              <p:cNvSpPr/>
              <p:nvPr/>
            </p:nvSpPr>
            <p:spPr>
              <a:xfrm>
                <a:off x="0" y="0"/>
                <a:ext cx="4279519" cy="401701"/>
              </a:xfrm>
              <a:custGeom>
                <a:avLst/>
                <a:gdLst/>
                <a:ahLst/>
                <a:cxnLst/>
                <a:rect l="l" t="t" r="r" b="b"/>
                <a:pathLst>
                  <a:path w="4279519" h="401701">
                    <a:moveTo>
                      <a:pt x="0" y="0"/>
                    </a:moveTo>
                    <a:lnTo>
                      <a:pt x="4279519" y="0"/>
                    </a:lnTo>
                    <a:lnTo>
                      <a:pt x="4279519" y="401701"/>
                    </a:lnTo>
                    <a:lnTo>
                      <a:pt x="0" y="40170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t="-414" r="1" b="-430"/>
                </a:stretch>
              </a:blipFill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22" name="Freeform 5"/>
          <p:cNvSpPr/>
          <p:nvPr/>
        </p:nvSpPr>
        <p:spPr>
          <a:xfrm>
            <a:off x="7961973" y="6300440"/>
            <a:ext cx="1248936" cy="512956"/>
          </a:xfrm>
          <a:custGeom>
            <a:avLst/>
            <a:gdLst/>
            <a:ahLst/>
            <a:cxnLst/>
            <a:rect l="l" t="t" r="r" b="b"/>
            <a:pathLst>
              <a:path w="5937229" h="763911">
                <a:moveTo>
                  <a:pt x="0" y="0"/>
                </a:moveTo>
                <a:lnTo>
                  <a:pt x="5937229" y="0"/>
                </a:lnTo>
                <a:lnTo>
                  <a:pt x="5937229" y="763911"/>
                </a:lnTo>
                <a:lnTo>
                  <a:pt x="0" y="7639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rcRect/>
            <a:stretch>
              <a:fillRect l="-1" r="-263586" b="-263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576918" y="857637"/>
            <a:ext cx="5494789" cy="796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chemeClr val="tx1"/>
                </a:solidFill>
              </a:rPr>
              <a:t>REGIÕES DE SAÚDE COBERTAS </a:t>
            </a:r>
          </a:p>
          <a:p>
            <a:pPr algn="ctr"/>
            <a:r>
              <a:rPr lang="pt-BR" b="1">
                <a:solidFill>
                  <a:schemeClr val="tx1"/>
                </a:solidFill>
              </a:rPr>
              <a:t>(PAR ENVIADOS OU PLANEJADOS)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34" y="4511208"/>
            <a:ext cx="1770609" cy="836121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5036539" y="409901"/>
            <a:ext cx="2122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/>
              <a:t>NORDESTE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3059178" y="4677508"/>
            <a:ext cx="3538450" cy="1323439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600" b="1"/>
              <a:t>NORDESTE - TOTAL</a:t>
            </a:r>
          </a:p>
          <a:p>
            <a:r>
              <a:rPr lang="pt-BR" sz="1600"/>
              <a:t>REGIÕES DE SAÚDE:  </a:t>
            </a:r>
            <a:r>
              <a:rPr lang="pt-BR" sz="1600" b="1"/>
              <a:t>117</a:t>
            </a:r>
            <a:endParaRPr lang="pt-BR" sz="1600" b="1">
              <a:ea typeface="Calibri"/>
              <a:cs typeface="Calibri"/>
            </a:endParaRPr>
          </a:p>
          <a:p>
            <a:r>
              <a:rPr lang="pt-BR" sz="1600"/>
              <a:t>REGIÕES COM PAR ENVIADO: </a:t>
            </a:r>
            <a:r>
              <a:rPr lang="pt-BR" sz="1600" b="1"/>
              <a:t>76</a:t>
            </a:r>
          </a:p>
          <a:p>
            <a:r>
              <a:rPr lang="pt-BR" sz="1600"/>
              <a:t>REGIÕES – ENVIO DE PAR EM 2024: 0</a:t>
            </a:r>
            <a:endParaRPr lang="pt-BR" sz="1600" b="1"/>
          </a:p>
          <a:p>
            <a:r>
              <a:rPr lang="pt-BR" sz="1600"/>
              <a:t>REGIÕES- ENVIO DE PAR EM 2025: </a:t>
            </a:r>
            <a:r>
              <a:rPr lang="pt-BR" sz="1600" b="1"/>
              <a:t>41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7104328" y="4393222"/>
            <a:ext cx="4213162" cy="1661993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b="1" dirty="0"/>
              <a:t>PERNAMBUCO</a:t>
            </a:r>
          </a:p>
          <a:p>
            <a:pPr algn="ctr"/>
            <a:r>
              <a:rPr lang="pt-BR" sz="1400" dirty="0"/>
              <a:t>03 ENVIADOS</a:t>
            </a:r>
          </a:p>
          <a:p>
            <a:pPr algn="ctr"/>
            <a:r>
              <a:rPr lang="pt-BR" sz="1400" b="1" dirty="0"/>
              <a:t>01 A SER APROVADO NO TETO </a:t>
            </a:r>
            <a:r>
              <a:rPr lang="pt-BR" sz="1400" dirty="0"/>
              <a:t>(RECIFE)</a:t>
            </a:r>
          </a:p>
          <a:p>
            <a:pPr algn="ctr"/>
            <a:r>
              <a:rPr lang="pt-BR" sz="1400" b="1" dirty="0"/>
              <a:t>01 A SER APROVADO NO VALOR PEDIDO </a:t>
            </a:r>
            <a:r>
              <a:rPr lang="pt-BR" sz="1400" dirty="0"/>
              <a:t>(PALMARES)</a:t>
            </a:r>
          </a:p>
          <a:p>
            <a:pPr algn="ctr"/>
            <a:r>
              <a:rPr lang="pt-BR" sz="1400" b="1" dirty="0"/>
              <a:t>01 DILIGENCIAD</a:t>
            </a:r>
            <a:r>
              <a:rPr lang="pt-BR" sz="1400" dirty="0"/>
              <a:t>O POR INCOERÊNCIA DAS OCI PROPOSTAS NO INVESTSUS E O QUE HAVIA NA RESOLUÇÃO CIR (PETROLINA)</a:t>
            </a:r>
          </a:p>
        </p:txBody>
      </p:sp>
      <p:pic>
        <p:nvPicPr>
          <p:cNvPr id="3" name="Imagem 2" descr="Gráfico, Linha do tempo&#10;&#10;Descrição gerada automaticamente">
            <a:extLst>
              <a:ext uri="{FF2B5EF4-FFF2-40B4-BE49-F238E27FC236}">
                <a16:creationId xmlns:a16="http://schemas.microsoft.com/office/drawing/2014/main" id="{FE280C76-67FB-AD37-C9CA-31E71D7A6C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163" y="1873885"/>
            <a:ext cx="8982075" cy="2419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tângulo 1"/>
          <p:cNvSpPr/>
          <p:nvPr/>
        </p:nvSpPr>
        <p:spPr>
          <a:xfrm>
            <a:off x="5457686" y="2366074"/>
            <a:ext cx="1567128" cy="119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82539" cy="114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94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4432957" y="505223"/>
            <a:ext cx="2122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rgbClr val="0070C0"/>
                </a:solidFill>
              </a:rPr>
              <a:t>NORDESTE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22066" y="4962851"/>
            <a:ext cx="884562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b="1"/>
              <a:t>49 de 73 regiões (67,1%) ofertam todas as OCI.</a:t>
            </a:r>
            <a:endParaRPr lang="pt-BR" sz="1400" b="1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b="1"/>
              <a:t>24 regiões com OCI incompletas estão localizadas nos PAR do estado do Piauí, Ceará, Alagoas e Sergipe</a:t>
            </a:r>
            <a:endParaRPr lang="pt-BR" sz="1400" b="1">
              <a:ea typeface="Calibri"/>
              <a:cs typeface="Calibri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t="21193"/>
          <a:stretch/>
        </p:blipFill>
        <p:spPr>
          <a:xfrm>
            <a:off x="8975772" y="3872938"/>
            <a:ext cx="2925536" cy="6204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Imagem 1" descr="Uma imagem contendo Gráfico&#10;&#10;Descrição gerada automaticamente">
            <a:extLst>
              <a:ext uri="{FF2B5EF4-FFF2-40B4-BE49-F238E27FC236}">
                <a16:creationId xmlns:a16="http://schemas.microsoft.com/office/drawing/2014/main" id="{EF2A42CE-08BC-8AE5-680F-9E8446D15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35049"/>
            <a:ext cx="11582400" cy="19483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82539" cy="114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03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15285" y="329306"/>
            <a:ext cx="1219097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3200" b="1">
                <a:solidFill>
                  <a:srgbClr val="0070C0"/>
                </a:solidFill>
              </a:rPr>
              <a:t>Principais problemas da Rede no Nordeste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C3E9C4C-FE54-DF4C-52AC-8FDC88C80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055685"/>
            <a:ext cx="11823192" cy="514051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82539" cy="114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7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805" y="51511"/>
            <a:ext cx="12190974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3200" b="1">
                <a:solidFill>
                  <a:srgbClr val="0070C0"/>
                </a:solidFill>
              </a:rPr>
              <a:t>Principais profissionais insuficientes </a:t>
            </a:r>
            <a:endParaRPr lang="pt-BR" sz="3200">
              <a:solidFill>
                <a:srgbClr val="000000"/>
              </a:solidFill>
            </a:endParaRPr>
          </a:p>
          <a:p>
            <a:pPr algn="ctr"/>
            <a:r>
              <a:rPr lang="pt-BR" sz="3200" b="1">
                <a:solidFill>
                  <a:srgbClr val="0070C0"/>
                </a:solidFill>
              </a:rPr>
              <a:t>ou ausentes na Rede do Região Norte</a:t>
            </a:r>
            <a:endParaRPr lang="pt-BR"/>
          </a:p>
        </p:txBody>
      </p:sp>
      <p:pic>
        <p:nvPicPr>
          <p:cNvPr id="2" name="Imagem 1" descr="Gráfico, Gráfico de barras&#10;&#10;Descrição gerada automaticamente">
            <a:extLst>
              <a:ext uri="{FF2B5EF4-FFF2-40B4-BE49-F238E27FC236}">
                <a16:creationId xmlns:a16="http://schemas.microsoft.com/office/drawing/2014/main" id="{0165DCFF-C867-520C-8D57-5208DD27E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16736"/>
            <a:ext cx="12183877" cy="488477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82539" cy="114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802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B7E604141BBE498638302C690560F8" ma:contentTypeVersion="14" ma:contentTypeDescription="Create a new document." ma:contentTypeScope="" ma:versionID="d287a64899c11589e78446e134303865">
  <xsd:schema xmlns:xsd="http://www.w3.org/2001/XMLSchema" xmlns:xs="http://www.w3.org/2001/XMLSchema" xmlns:p="http://schemas.microsoft.com/office/2006/metadata/properties" xmlns:ns3="ffc125a6-3c94-4279-b7ab-55001fe7cedd" xmlns:ns4="b3bdf8ba-b9ce-4b01-a087-c58308a87e42" targetNamespace="http://schemas.microsoft.com/office/2006/metadata/properties" ma:root="true" ma:fieldsID="e3c2b5834fb1da49b9e57e9e5e61ffc4" ns3:_="" ns4:_="">
    <xsd:import namespace="ffc125a6-3c94-4279-b7ab-55001fe7cedd"/>
    <xsd:import namespace="b3bdf8ba-b9ce-4b01-a087-c58308a87e42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c125a6-3c94-4279-b7ab-55001fe7cedd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bdf8ba-b9ce-4b01-a087-c58308a87e4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fc125a6-3c94-4279-b7ab-55001fe7cedd" xsi:nil="true"/>
  </documentManagement>
</p:properties>
</file>

<file path=customXml/itemProps1.xml><?xml version="1.0" encoding="utf-8"?>
<ds:datastoreItem xmlns:ds="http://schemas.openxmlformats.org/officeDocument/2006/customXml" ds:itemID="{0D26DF13-8D9F-4C3D-892C-A5BFD811E3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c125a6-3c94-4279-b7ab-55001fe7cedd"/>
    <ds:schemaRef ds:uri="b3bdf8ba-b9ce-4b01-a087-c58308a87e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C1531A-3752-4C3D-863A-06B1FD8D5C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C0B866-2C37-45AF-A4E9-B20A1C7C4863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http://purl.org/dc/dcmitype/"/>
    <ds:schemaRef ds:uri="b3bdf8ba-b9ce-4b01-a087-c58308a87e42"/>
    <ds:schemaRef ds:uri="ffc125a6-3c94-4279-b7ab-55001fe7cedd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281</Words>
  <Application>Microsoft Office PowerPoint</Application>
  <PresentationFormat>Widescreen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Ligia Barbosa Uchôa de Moura</dc:creator>
  <cp:lastModifiedBy>Camila Sihler</cp:lastModifiedBy>
  <cp:revision>11</cp:revision>
  <dcterms:created xsi:type="dcterms:W3CDTF">2024-01-18T16:44:25Z</dcterms:created>
  <dcterms:modified xsi:type="dcterms:W3CDTF">2024-12-05T13:01:02Z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0x010100C1B7E604141BBE498638302C690560F8</vt:lpwstr>
  </property>
  <property fmtid="{D5CDD505-2E9C-101B-9397-08002B2CF9AE}" pid="3" name="MediaServiceImageTags">
    <vt:lpwstr/>
  </property>
</Properties>
</file>