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1" r:id="rId1"/>
  </p:sldMasterIdLst>
  <p:notesMasterIdLst>
    <p:notesMasterId r:id="rId36"/>
  </p:notesMasterIdLst>
  <p:sldIdLst>
    <p:sldId id="256" r:id="rId2"/>
    <p:sldId id="291" r:id="rId3"/>
    <p:sldId id="314" r:id="rId4"/>
    <p:sldId id="282" r:id="rId5"/>
    <p:sldId id="318" r:id="rId6"/>
    <p:sldId id="283" r:id="rId7"/>
    <p:sldId id="322" r:id="rId8"/>
    <p:sldId id="320" r:id="rId9"/>
    <p:sldId id="284" r:id="rId10"/>
    <p:sldId id="312" r:id="rId11"/>
    <p:sldId id="315" r:id="rId12"/>
    <p:sldId id="285" r:id="rId13"/>
    <p:sldId id="316" r:id="rId14"/>
    <p:sldId id="317" r:id="rId15"/>
    <p:sldId id="321" r:id="rId16"/>
    <p:sldId id="286" r:id="rId17"/>
    <p:sldId id="323" r:id="rId18"/>
    <p:sldId id="324" r:id="rId19"/>
    <p:sldId id="325" r:id="rId20"/>
    <p:sldId id="319" r:id="rId21"/>
    <p:sldId id="326" r:id="rId22"/>
    <p:sldId id="327" r:id="rId23"/>
    <p:sldId id="329" r:id="rId24"/>
    <p:sldId id="313" r:id="rId25"/>
    <p:sldId id="330" r:id="rId26"/>
    <p:sldId id="331" r:id="rId27"/>
    <p:sldId id="328" r:id="rId28"/>
    <p:sldId id="332" r:id="rId29"/>
    <p:sldId id="333" r:id="rId30"/>
    <p:sldId id="334" r:id="rId31"/>
    <p:sldId id="335" r:id="rId32"/>
    <p:sldId id="336" r:id="rId33"/>
    <p:sldId id="337" r:id="rId34"/>
    <p:sldId id="281" r:id="rId3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681" autoAdjust="0"/>
    <p:restoredTop sz="94660"/>
  </p:normalViewPr>
  <p:slideViewPr>
    <p:cSldViewPr snapToGrid="0">
      <p:cViewPr varScale="1">
        <p:scale>
          <a:sx n="71" d="100"/>
          <a:sy n="71" d="100"/>
        </p:scale>
        <p:origin x="70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C915D9-7DAB-4F3E-AC79-D9B5C3EE8E8B}" type="datetimeFigureOut">
              <a:rPr lang="pt-BR" smtClean="0"/>
              <a:t>08/07/2024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AA07BF-8146-4D6F-833E-038420C362C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208007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ADACDF9-E405-4C90-9A75-7CCF81E032DD}" type="slidenum">
              <a:rPr lang="pt-BR" smtClean="0"/>
              <a:t>30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063691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ADACDF9-E405-4C90-9A75-7CCF81E032DD}" type="slidenum">
              <a:rPr lang="pt-BR" smtClean="0"/>
              <a:t>31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6908952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ADACDF9-E405-4C90-9A75-7CCF81E032DD}" type="slidenum">
              <a:rPr lang="pt-BR" smtClean="0"/>
              <a:t>32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7249625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ADACDF9-E405-4C90-9A75-7CCF81E032DD}" type="slidenum">
              <a:rPr lang="pt-BR" smtClean="0"/>
              <a:t>33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73334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E422B-F623-4EB5-A734-921023B47328}" type="datetimeFigureOut">
              <a:rPr lang="pt-BR" smtClean="0"/>
              <a:t>08/07/2024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003CC-E413-4FBC-B1F6-5D1772FDBC82}" type="slidenum">
              <a:rPr lang="pt-BR" smtClean="0"/>
              <a:t>‹nº›</a:t>
            </a:fld>
            <a:endParaRPr lang="pt-B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215628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E422B-F623-4EB5-A734-921023B47328}" type="datetimeFigureOut">
              <a:rPr lang="pt-BR" smtClean="0"/>
              <a:t>08/07/2024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003CC-E413-4FBC-B1F6-5D1772FDBC8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48739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E422B-F623-4EB5-A734-921023B47328}" type="datetimeFigureOut">
              <a:rPr lang="pt-BR" smtClean="0"/>
              <a:t>08/07/2024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003CC-E413-4FBC-B1F6-5D1772FDBC8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881445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E422B-F623-4EB5-A734-921023B47328}" type="datetimeFigureOut">
              <a:rPr lang="pt-BR" smtClean="0"/>
              <a:t>08/07/2024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003CC-E413-4FBC-B1F6-5D1772FDBC8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996239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E422B-F623-4EB5-A734-921023B47328}" type="datetimeFigureOut">
              <a:rPr lang="pt-BR" smtClean="0"/>
              <a:t>08/07/2024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003CC-E413-4FBC-B1F6-5D1772FDBC82}" type="slidenum">
              <a:rPr lang="pt-BR" smtClean="0"/>
              <a:t>‹nº›</a:t>
            </a:fld>
            <a:endParaRPr lang="pt-B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405817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E422B-F623-4EB5-A734-921023B47328}" type="datetimeFigureOut">
              <a:rPr lang="pt-BR" smtClean="0"/>
              <a:t>08/07/2024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003CC-E413-4FBC-B1F6-5D1772FDBC8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630797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E422B-F623-4EB5-A734-921023B47328}" type="datetimeFigureOut">
              <a:rPr lang="pt-BR" smtClean="0"/>
              <a:t>08/07/2024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003CC-E413-4FBC-B1F6-5D1772FDBC8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937207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E422B-F623-4EB5-A734-921023B47328}" type="datetimeFigureOut">
              <a:rPr lang="pt-BR" smtClean="0"/>
              <a:t>08/07/2024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003CC-E413-4FBC-B1F6-5D1772FDBC8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284774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E422B-F623-4EB5-A734-921023B47328}" type="datetimeFigureOut">
              <a:rPr lang="pt-BR" smtClean="0"/>
              <a:t>08/07/2024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003CC-E413-4FBC-B1F6-5D1772FDBC8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734802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0CAE422B-F623-4EB5-A734-921023B47328}" type="datetimeFigureOut">
              <a:rPr lang="pt-BR" smtClean="0"/>
              <a:t>08/07/2024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EA003CC-E413-4FBC-B1F6-5D1772FDBC8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835993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E422B-F623-4EB5-A734-921023B47328}" type="datetimeFigureOut">
              <a:rPr lang="pt-BR" smtClean="0"/>
              <a:t>08/07/2024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003CC-E413-4FBC-B1F6-5D1772FDBC8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809010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9000">
              <a:srgbClr val="DEF3FB"/>
            </a:gs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0CAE422B-F623-4EB5-A734-921023B47328}" type="datetimeFigureOut">
              <a:rPr lang="pt-BR" smtClean="0"/>
              <a:t>08/07/2024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FEA003CC-E413-4FBC-B1F6-5D1772FDBC82}" type="slidenum">
              <a:rPr lang="pt-BR" smtClean="0"/>
              <a:t>‹nº›</a:t>
            </a:fld>
            <a:endParaRPr lang="pt-BR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919795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2" r:id="rId1"/>
    <p:sldLayoutId id="2147483813" r:id="rId2"/>
    <p:sldLayoutId id="2147483814" r:id="rId3"/>
    <p:sldLayoutId id="2147483815" r:id="rId4"/>
    <p:sldLayoutId id="2147483816" r:id="rId5"/>
    <p:sldLayoutId id="2147483817" r:id="rId6"/>
    <p:sldLayoutId id="2147483818" r:id="rId7"/>
    <p:sldLayoutId id="2147483819" r:id="rId8"/>
    <p:sldLayoutId id="2147483820" r:id="rId9"/>
    <p:sldLayoutId id="2147483821" r:id="rId10"/>
    <p:sldLayoutId id="2147483822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>
            <a:extLst>
              <a:ext uri="{FF2B5EF4-FFF2-40B4-BE49-F238E27FC236}">
                <a16:creationId xmlns:a16="http://schemas.microsoft.com/office/drawing/2014/main" id="{D1FD4F4E-D347-175A-34DC-30E7569EC7D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14464" y="510139"/>
            <a:ext cx="2499144" cy="789272"/>
          </a:xfrm>
          <a:prstGeom prst="rect">
            <a:avLst/>
          </a:prstGeom>
        </p:spPr>
      </p:pic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E43DBCFB-837F-B555-C4C6-4CC2B7C24A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7516" y="1751604"/>
            <a:ext cx="10785702" cy="4257115"/>
          </a:xfrm>
        </p:spPr>
        <p:txBody>
          <a:bodyPr>
            <a:noAutofit/>
          </a:bodyPr>
          <a:lstStyle/>
          <a:p>
            <a:pPr marL="6350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None/>
            </a:pPr>
            <a:r>
              <a:rPr lang="pt-BR" sz="35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PLANEJAMENTO REGIONAL INTEGRADO - PRI</a:t>
            </a:r>
          </a:p>
          <a:p>
            <a:pPr marL="6350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None/>
            </a:pPr>
            <a:endParaRPr lang="pt-BR" sz="35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6350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None/>
            </a:pPr>
            <a:r>
              <a:rPr lang="pt-BR" sz="35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</a:t>
            </a:r>
          </a:p>
          <a:p>
            <a:pPr marL="6350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None/>
            </a:pPr>
            <a:endParaRPr lang="pt-BR" sz="35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6350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None/>
            </a:pPr>
            <a:r>
              <a:rPr lang="pt-BR" sz="35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PROGRAMA  MAIS ACESSO A ESPECIALISTAS – PMAE</a:t>
            </a:r>
          </a:p>
          <a:p>
            <a:pPr marL="45720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pt-BR" sz="35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pt-BR" sz="35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35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OLINDA/2024</a:t>
            </a:r>
          </a:p>
          <a:p>
            <a:pPr marL="0" indent="0" algn="ctr">
              <a:buNone/>
            </a:pPr>
            <a:endParaRPr lang="pt-BR" sz="3500" b="1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63704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>
            <a:extLst>
              <a:ext uri="{FF2B5EF4-FFF2-40B4-BE49-F238E27FC236}">
                <a16:creationId xmlns:a16="http://schemas.microsoft.com/office/drawing/2014/main" id="{D1FD4F4E-D347-175A-34DC-30E7569EC7D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92856" y="0"/>
            <a:ext cx="2499144" cy="789272"/>
          </a:xfrm>
          <a:prstGeom prst="rect">
            <a:avLst/>
          </a:prstGeom>
        </p:spPr>
      </p:pic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E43DBCFB-837F-B555-C4C6-4CC2B7C24A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7516" y="1845733"/>
            <a:ext cx="10578164" cy="4729727"/>
          </a:xfrm>
        </p:spPr>
        <p:txBody>
          <a:bodyPr>
            <a:normAutofit/>
          </a:bodyPr>
          <a:lstStyle/>
          <a:p>
            <a:pPr marL="520700" marR="0" lvl="0" indent="-45720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Wingdings" panose="05000000000000000000" pitchFamily="2" charset="2"/>
              <a:buChar char="ü"/>
            </a:pPr>
            <a:r>
              <a:rPr lang="pt-BR" sz="3200" dirty="0"/>
              <a:t> A suplência será permitida na composição dos GCM e GCR, em casos de inviabilidade de participação do membro titular. O suplente será indicado pelo titular e deve ter a capacidade técnica e operacional nas discussões e elaboração dos produtos correspondentes ao grupo.</a:t>
            </a:r>
            <a:endParaRPr lang="pt-BR" sz="36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5" name="Google Shape;52;g1f3d5aac7c8_0_36">
            <a:extLst>
              <a:ext uri="{FF2B5EF4-FFF2-40B4-BE49-F238E27FC236}">
                <a16:creationId xmlns:a16="http://schemas.microsoft.com/office/drawing/2014/main" id="{A0752449-6C60-E5CA-4A4E-E51958DBFA3C}"/>
              </a:ext>
            </a:extLst>
          </p:cNvPr>
          <p:cNvSpPr txBox="1"/>
          <p:nvPr/>
        </p:nvSpPr>
        <p:spPr>
          <a:xfrm>
            <a:off x="555228" y="544502"/>
            <a:ext cx="10387200" cy="15696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lang="pt-BR" sz="3200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ATUALIZANDO O CONHECIMENTO – RESOLUÇÃO CIB</a:t>
            </a:r>
          </a:p>
          <a:p>
            <a:pPr>
              <a:buClr>
                <a:srgbClr val="000000"/>
              </a:buClr>
              <a:buSzPts val="3200"/>
            </a:pPr>
            <a:r>
              <a:rPr lang="pt-BR" sz="3200" b="0" i="0" u="none" strike="noStrike" cap="none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GRUPOS CONDUTORES DO PRI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endParaRPr sz="3200" b="0" i="0" u="none" strike="noStrike" cap="none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9369600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>
            <a:extLst>
              <a:ext uri="{FF2B5EF4-FFF2-40B4-BE49-F238E27FC236}">
                <a16:creationId xmlns:a16="http://schemas.microsoft.com/office/drawing/2014/main" id="{D1FD4F4E-D347-175A-34DC-30E7569EC7D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92856" y="0"/>
            <a:ext cx="2499144" cy="789272"/>
          </a:xfrm>
          <a:prstGeom prst="rect">
            <a:avLst/>
          </a:prstGeom>
        </p:spPr>
      </p:pic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E43DBCFB-837F-B555-C4C6-4CC2B7C24A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7516" y="1845733"/>
            <a:ext cx="10943924" cy="4729727"/>
          </a:xfrm>
        </p:spPr>
        <p:txBody>
          <a:bodyPr>
            <a:normAutofit fontScale="92500" lnSpcReduction="20000"/>
          </a:bodyPr>
          <a:lstStyle/>
          <a:p>
            <a:pPr marL="6350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None/>
            </a:pPr>
            <a:r>
              <a:rPr lang="pt-BR" sz="2800" b="1" dirty="0"/>
              <a:t>Diretriz I</a:t>
            </a:r>
            <a:r>
              <a:rPr lang="pt-BR" sz="2800" dirty="0"/>
              <a:t> - construção do PRI será de forma ascendente, municipal, regional e macrorregional apontando às necessidades de saúde da população, as prioridades sanitárias, a capacidade instalada, com objetivo de: </a:t>
            </a:r>
          </a:p>
          <a:p>
            <a:pPr marL="6350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None/>
            </a:pPr>
            <a:r>
              <a:rPr lang="pt-BR" sz="2800" dirty="0"/>
              <a:t>       a) Apresentar a organização dos pontos de Atenção das RAS, explicitando o fluxo acesso, os sistemas de apoio e logístico</a:t>
            </a:r>
          </a:p>
          <a:p>
            <a:pPr marL="6350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None/>
            </a:pPr>
            <a:r>
              <a:rPr lang="pt-BR" sz="2800" dirty="0"/>
              <a:t>       b) Identificar os vazios assistenciais e eventual sobreposição de serviços</a:t>
            </a:r>
          </a:p>
          <a:p>
            <a:pPr marL="6350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None/>
            </a:pPr>
            <a:r>
              <a:rPr lang="pt-BR" sz="2800" dirty="0"/>
              <a:t>       c) Fortalecer a relação solidária e cooperativa entre os entes federados na organização das ações e serviços de saúde da RAS definindo suas responsabilidades</a:t>
            </a:r>
          </a:p>
          <a:p>
            <a:pPr marL="6350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None/>
            </a:pPr>
            <a:r>
              <a:rPr lang="pt-BR" sz="2800" dirty="0"/>
              <a:t>      d) Apresentar os objetivos, metas, indicadores, prazos de execução, mecanismos de monitoramento das RAS, como também a programação geral das ações e serviços de saúde.</a:t>
            </a:r>
          </a:p>
          <a:p>
            <a:pPr marL="6350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None/>
            </a:pPr>
            <a:r>
              <a:rPr lang="pt-BR" sz="2800" dirty="0"/>
              <a:t>      e) Definir a contrapartida de cada ente federado no financiamento das RAS, incluindo os recursos financeiros decorrentes de emendas parlamentares. </a:t>
            </a:r>
            <a:endParaRPr lang="pt-BR" sz="36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Google Shape;52;g1f3d5aac7c8_0_36">
            <a:extLst>
              <a:ext uri="{FF2B5EF4-FFF2-40B4-BE49-F238E27FC236}">
                <a16:creationId xmlns:a16="http://schemas.microsoft.com/office/drawing/2014/main" id="{5A6128ED-22EC-EC0E-8073-693E73AC2A96}"/>
              </a:ext>
            </a:extLst>
          </p:cNvPr>
          <p:cNvSpPr txBox="1"/>
          <p:nvPr/>
        </p:nvSpPr>
        <p:spPr>
          <a:xfrm>
            <a:off x="555228" y="544502"/>
            <a:ext cx="10387200" cy="10771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lang="pt-BR" sz="3200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ATUALIZANDO O CONHECIMENTO – RESOLUÇÃO CIB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lang="pt-BR" sz="3200" b="0" i="0" u="none" strike="noStrike" cap="none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DI</a:t>
            </a:r>
            <a:r>
              <a:rPr lang="pt-BR" sz="3200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RETRIZES DO PRI</a:t>
            </a:r>
            <a:endParaRPr sz="3200" b="0" i="0" u="none" strike="noStrike" cap="none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1445746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>
            <a:extLst>
              <a:ext uri="{FF2B5EF4-FFF2-40B4-BE49-F238E27FC236}">
                <a16:creationId xmlns:a16="http://schemas.microsoft.com/office/drawing/2014/main" id="{D1FD4F4E-D347-175A-34DC-30E7569EC7D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92856" y="0"/>
            <a:ext cx="2499144" cy="789272"/>
          </a:xfrm>
          <a:prstGeom prst="rect">
            <a:avLst/>
          </a:prstGeom>
        </p:spPr>
      </p:pic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E43DBCFB-837F-B555-C4C6-4CC2B7C24A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8640" y="1127760"/>
            <a:ext cx="11277600" cy="5378918"/>
          </a:xfrm>
        </p:spPr>
        <p:txBody>
          <a:bodyPr>
            <a:normAutofit lnSpcReduction="10000"/>
          </a:bodyPr>
          <a:lstStyle/>
          <a:p>
            <a:pPr marL="457200" lvl="0" indent="-39370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Calibri"/>
              <a:buChar char="-"/>
            </a:pPr>
            <a:endParaRPr lang="pt-BR" sz="26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63500" lvl="0" indent="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None/>
            </a:pPr>
            <a:r>
              <a:rPr lang="pt-BR" sz="26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 </a:t>
            </a: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400" b="1" dirty="0"/>
              <a:t>Diretriz II </a:t>
            </a:r>
            <a:r>
              <a:rPr lang="pt-BR" sz="2400" dirty="0"/>
              <a:t>- Quanto ao Modelo de Atenção Integrado que atenda às necessidades de saúde da população por meio da Rede de Atenção à Saúde (RAS), tendo a Atenção Básica como ordenadora da rede e coordenadora do cuidado com objetivo de: </a:t>
            </a: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lang="pt-BR" sz="2400" dirty="0"/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400" dirty="0"/>
              <a:t>a) Construir práticas de gestão e de trabalho que promovam e assegurem a integralidade do cuidado, com a inserção das ações de vigilância em Saúde em toda a RAS</a:t>
            </a: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400" dirty="0"/>
              <a:t>b) Envolver na organização da RAS, quando necessário, uma ou mais regiões de saúde, inclusive em mais de um estado, na perspectiva de construção de um espaço regional, macrorregional e interestadual, onde se complementam, e compartilham a oferta de ações e serviços de saúde, integrados por sistemas logísticos</a:t>
            </a: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lang="pt-BR" sz="2400" dirty="0"/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400" dirty="0"/>
              <a:t>c) Definir os limites geográficos e base populacional, bem como um conjunto de ações e serviços garantindo acessibilidade e sustentabilidade operacional no espaço regional onde se organiza a RAS</a:t>
            </a:r>
            <a:endParaRPr lang="pt-BR" sz="26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" name="Google Shape;52;g1f3d5aac7c8_0_36">
            <a:extLst>
              <a:ext uri="{FF2B5EF4-FFF2-40B4-BE49-F238E27FC236}">
                <a16:creationId xmlns:a16="http://schemas.microsoft.com/office/drawing/2014/main" id="{BD420F89-D802-109B-C2E6-40E092B4C30B}"/>
              </a:ext>
            </a:extLst>
          </p:cNvPr>
          <p:cNvSpPr txBox="1"/>
          <p:nvPr/>
        </p:nvSpPr>
        <p:spPr>
          <a:xfrm>
            <a:off x="442099" y="250683"/>
            <a:ext cx="10387200" cy="10771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lang="pt-BR" sz="3200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ATUALIZANDO O CONHECIMENTO – RESOLUÇÃO CIB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lang="pt-BR" sz="3200" b="0" i="0" u="none" strike="noStrike" cap="none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DI</a:t>
            </a:r>
            <a:r>
              <a:rPr lang="pt-BR" sz="3200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RETRIZES DO PRI</a:t>
            </a:r>
            <a:endParaRPr sz="3200" b="0" i="0" u="none" strike="noStrike" cap="none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8578002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>
            <a:extLst>
              <a:ext uri="{FF2B5EF4-FFF2-40B4-BE49-F238E27FC236}">
                <a16:creationId xmlns:a16="http://schemas.microsoft.com/office/drawing/2014/main" id="{D1FD4F4E-D347-175A-34DC-30E7569EC7D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92856" y="0"/>
            <a:ext cx="2499144" cy="789272"/>
          </a:xfrm>
          <a:prstGeom prst="rect">
            <a:avLst/>
          </a:prstGeom>
        </p:spPr>
      </p:pic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E43DBCFB-837F-B555-C4C6-4CC2B7C24A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9280" y="1686560"/>
            <a:ext cx="10566399" cy="4820118"/>
          </a:xfrm>
        </p:spPr>
        <p:txBody>
          <a:bodyPr>
            <a:normAutofit lnSpcReduction="10000"/>
          </a:bodyPr>
          <a:lstStyle/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400" b="1" dirty="0"/>
              <a:t>Diretriz III</a:t>
            </a:r>
            <a:r>
              <a:rPr lang="pt-BR" sz="2400" dirty="0"/>
              <a:t> -  Governança da RAS, exercendo através de Resoluções CIR e CIB definidoras das diretrizes pactuadas a serem operacionalizadas nos respectivos territórios, em consonância com Plano Estadual de Saúde aprovado pelo Conselho Estadual de Saúde (CES), com objetivo de: </a:t>
            </a: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lang="pt-BR" sz="2400" dirty="0"/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400" dirty="0"/>
              <a:t>a) Fortalecer as CIR como espaço de governança regional e de gestão, envolvendo os diversos atores para a implementação e sustentabilidade da RAS</a:t>
            </a: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lang="pt-BR" sz="2400" dirty="0"/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400" dirty="0"/>
              <a:t> b) Constituir Comitês Executivo de Governança da RAS Macrorregional para operacionalizar as deliberações da CIB provenientes das resoluções emitidas pelas CIR</a:t>
            </a: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lang="pt-BR" sz="2400" dirty="0"/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400" dirty="0"/>
              <a:t> c) Estabelecer a Composição dos Comitês Executivos de Governança da RAS macrorregional, condições de funcionamento e suas atribuições serão definidas por resolução CIB.</a:t>
            </a:r>
            <a:endParaRPr lang="pt-BR" sz="24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" name="Google Shape;52;g1f3d5aac7c8_0_36">
            <a:extLst>
              <a:ext uri="{FF2B5EF4-FFF2-40B4-BE49-F238E27FC236}">
                <a16:creationId xmlns:a16="http://schemas.microsoft.com/office/drawing/2014/main" id="{38A487C7-75A7-F94D-F1FD-04A7F7353815}"/>
              </a:ext>
            </a:extLst>
          </p:cNvPr>
          <p:cNvSpPr txBox="1"/>
          <p:nvPr/>
        </p:nvSpPr>
        <p:spPr>
          <a:xfrm>
            <a:off x="442099" y="250683"/>
            <a:ext cx="10387200" cy="10771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lang="pt-BR" sz="3200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ATUALIZANDO O CONHECIMENTO – RESOLUÇÃO CIB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lang="pt-BR" sz="3200" b="0" i="0" u="none" strike="noStrike" cap="none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DI</a:t>
            </a:r>
            <a:r>
              <a:rPr lang="pt-BR" sz="3200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RETRIZES DO PRI</a:t>
            </a:r>
            <a:endParaRPr sz="3200" b="0" i="0" u="none" strike="noStrike" cap="none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10898841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>
            <a:extLst>
              <a:ext uri="{FF2B5EF4-FFF2-40B4-BE49-F238E27FC236}">
                <a16:creationId xmlns:a16="http://schemas.microsoft.com/office/drawing/2014/main" id="{D1FD4F4E-D347-175A-34DC-30E7569EC7D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92856" y="0"/>
            <a:ext cx="2499144" cy="789272"/>
          </a:xfrm>
          <a:prstGeom prst="rect">
            <a:avLst/>
          </a:prstGeom>
        </p:spPr>
      </p:pic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E43DBCFB-837F-B555-C4C6-4CC2B7C24A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9920" y="1039954"/>
            <a:ext cx="10891520" cy="5466723"/>
          </a:xfrm>
        </p:spPr>
        <p:txBody>
          <a:bodyPr>
            <a:normAutofit/>
          </a:bodyPr>
          <a:lstStyle/>
          <a:p>
            <a:pPr marL="457200" lvl="0" indent="-39370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Calibri"/>
              <a:buChar char="-"/>
            </a:pPr>
            <a:endParaRPr lang="pt-BR" sz="26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63500" lvl="0" indent="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None/>
            </a:pPr>
            <a:r>
              <a:rPr lang="pt-BR" sz="26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 </a:t>
            </a: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lang="pt-BR" sz="26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400" b="1" dirty="0"/>
              <a:t>Diretriz IV - </a:t>
            </a:r>
            <a:r>
              <a:rPr lang="pt-BR" sz="2400" dirty="0"/>
              <a:t>Quanto ao Financiamento, como resultado do planejamento da RAS, que apontará as reais necessidades dessa rede, bem como os vazios assistenciais e principalmente o montante de recursos  financeiros que será necessário para o seu funcionamento, considerando os estudos quanto aos custos das ações e serviços, com objetivo de: </a:t>
            </a: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400" dirty="0"/>
              <a:t>a) Apresentar em conformidade com a Constituição e legislação do SUS a alocação dos recursos de investimento e custeio da União, estados e municípios, bem como as emendas parlamentares</a:t>
            </a: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400" dirty="0"/>
              <a:t> b) Definir na aplicação dos recursos financeiros critérios apontados pela CIB pautados pelos princípios da igualdade, equidade, integralidade na atenção à saúde, racionalização dos gastos e otimização dos mesmos com ganho de escala</a:t>
            </a:r>
          </a:p>
        </p:txBody>
      </p:sp>
      <p:sp>
        <p:nvSpPr>
          <p:cNvPr id="3" name="Google Shape;52;g1f3d5aac7c8_0_36">
            <a:extLst>
              <a:ext uri="{FF2B5EF4-FFF2-40B4-BE49-F238E27FC236}">
                <a16:creationId xmlns:a16="http://schemas.microsoft.com/office/drawing/2014/main" id="{CBCE9B30-BA63-D83E-E6BD-0C76DCC2BC96}"/>
              </a:ext>
            </a:extLst>
          </p:cNvPr>
          <p:cNvSpPr txBox="1"/>
          <p:nvPr/>
        </p:nvSpPr>
        <p:spPr>
          <a:xfrm>
            <a:off x="442099" y="250683"/>
            <a:ext cx="10387200" cy="10771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lang="pt-BR" sz="3200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ATUALIZANDO O CONHECIMENTO – RESOLUÇÃO CIB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lang="pt-BR" sz="3200" b="0" i="0" u="none" strike="noStrike" cap="none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DI</a:t>
            </a:r>
            <a:r>
              <a:rPr lang="pt-BR" sz="3200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RETRIZES DO PRI</a:t>
            </a:r>
            <a:endParaRPr sz="3200" b="0" i="0" u="none" strike="noStrike" cap="none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62406878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>
            <a:extLst>
              <a:ext uri="{FF2B5EF4-FFF2-40B4-BE49-F238E27FC236}">
                <a16:creationId xmlns:a16="http://schemas.microsoft.com/office/drawing/2014/main" id="{D1FD4F4E-D347-175A-34DC-30E7569EC7D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92856" y="0"/>
            <a:ext cx="2499144" cy="789272"/>
          </a:xfrm>
          <a:prstGeom prst="rect">
            <a:avLst/>
          </a:prstGeom>
        </p:spPr>
      </p:pic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E43DBCFB-837F-B555-C4C6-4CC2B7C24A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9130" y="867234"/>
            <a:ext cx="10902310" cy="5466723"/>
          </a:xfrm>
        </p:spPr>
        <p:txBody>
          <a:bodyPr>
            <a:normAutofit/>
          </a:bodyPr>
          <a:lstStyle/>
          <a:p>
            <a:pPr marL="457200" lvl="0" indent="-39370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Calibri"/>
              <a:buChar char="-"/>
            </a:pPr>
            <a:endParaRPr lang="pt-BR" sz="26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63500" lvl="0" indent="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None/>
            </a:pPr>
            <a:r>
              <a:rPr lang="pt-BR" sz="26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 </a:t>
            </a: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lang="pt-BR" sz="26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dirty="0"/>
              <a:t> </a:t>
            </a:r>
            <a:r>
              <a:rPr lang="pt-BR" sz="2400" dirty="0"/>
              <a:t>O PRI se desenvolverá em etapas sequenciais e/ou simultâneas: </a:t>
            </a: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lang="pt-BR" sz="2400" dirty="0"/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400" dirty="0"/>
              <a:t>a) Instalar e institucionalizar os Grupos Condutores Central, Macrorregional e Regional com definição de atribuições </a:t>
            </a: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400" dirty="0"/>
              <a:t>b) Instrumentalizar os Grupos Condutores para o processo de construção dos Planos Regionais/ Macrorregionais</a:t>
            </a: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400" dirty="0"/>
              <a:t>c) Atualizar o Plano Diretor da Regionalização de Saúde, caso haja necessidade quanto aos municípios componentes das regiões e microrregiões (desenho geopolítico e administrativo)</a:t>
            </a: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400" dirty="0"/>
              <a:t>d) Elaborar e/ou atualizar para aprovação em CIR os Mapas de Saúde Regionais que servirão de base ao Plano Macrorregional, a partir dos diagnósticos municipais, com a participação dos membros do Grupo Condutor Regional e respectiva Câmara Técnica da CIR, prestadores de serviços, Conselhos de Saúde e outros participantes</a:t>
            </a:r>
          </a:p>
        </p:txBody>
      </p:sp>
      <p:sp>
        <p:nvSpPr>
          <p:cNvPr id="3" name="Google Shape;52;g1f3d5aac7c8_0_36">
            <a:extLst>
              <a:ext uri="{FF2B5EF4-FFF2-40B4-BE49-F238E27FC236}">
                <a16:creationId xmlns:a16="http://schemas.microsoft.com/office/drawing/2014/main" id="{CBCE9B30-BA63-D83E-E6BD-0C76DCC2BC96}"/>
              </a:ext>
            </a:extLst>
          </p:cNvPr>
          <p:cNvSpPr txBox="1"/>
          <p:nvPr/>
        </p:nvSpPr>
        <p:spPr>
          <a:xfrm>
            <a:off x="442099" y="250683"/>
            <a:ext cx="10387200" cy="15696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lang="pt-BR" sz="3200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ATUALIZANDO O CONHECIMENTO – RESOLUÇÃO CIB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endParaRPr lang="pt-BR" sz="3200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lang="pt-BR" sz="3200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ETAPAS DO PRI</a:t>
            </a:r>
            <a:endParaRPr sz="3200" b="0" i="0" u="none" strike="noStrike" cap="none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71899982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>
            <a:extLst>
              <a:ext uri="{FF2B5EF4-FFF2-40B4-BE49-F238E27FC236}">
                <a16:creationId xmlns:a16="http://schemas.microsoft.com/office/drawing/2014/main" id="{D1FD4F4E-D347-175A-34DC-30E7569EC7D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92856" y="0"/>
            <a:ext cx="2499144" cy="789272"/>
          </a:xfrm>
          <a:prstGeom prst="rect">
            <a:avLst/>
          </a:prstGeom>
        </p:spPr>
      </p:pic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E43DBCFB-837F-B555-C4C6-4CC2B7C24A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83920" y="1910080"/>
            <a:ext cx="10271759" cy="4596598"/>
          </a:xfrm>
        </p:spPr>
        <p:txBody>
          <a:bodyPr>
            <a:normAutofit/>
          </a:bodyPr>
          <a:lstStyle/>
          <a:p>
            <a:pPr marL="457200" lvl="0" indent="-39370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Calibri"/>
              <a:buChar char="-"/>
            </a:pPr>
            <a:endParaRPr lang="pt-BR" sz="26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lang="pt-BR" sz="26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400" dirty="0"/>
              <a:t>Define-se que estão extintas as formas de pactuação relacionadas à Programação Pactuada Integrada (PPI), considerando que a metodologia era direcionada a pagamentos por procedimentos e oferta de serviços. Dessa forma, as novas pactuações de financiamento e descentralização das responsabilidades sanitárias, seguirão a lógica do PRI, baseada nas necessidades e prioridades de saúde</a:t>
            </a:r>
            <a:endParaRPr lang="pt-BR" sz="2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" name="Google Shape;52;g1f3d5aac7c8_0_36">
            <a:extLst>
              <a:ext uri="{FF2B5EF4-FFF2-40B4-BE49-F238E27FC236}">
                <a16:creationId xmlns:a16="http://schemas.microsoft.com/office/drawing/2014/main" id="{22464F31-B9CC-966C-EBE9-E7A7ABB3DD5A}"/>
              </a:ext>
            </a:extLst>
          </p:cNvPr>
          <p:cNvSpPr txBox="1"/>
          <p:nvPr/>
        </p:nvSpPr>
        <p:spPr>
          <a:xfrm>
            <a:off x="555228" y="585963"/>
            <a:ext cx="10387200" cy="10771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lang="pt-BR" sz="3200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ATUALIZANDO O CONHECIMENTO – RESOLUÇÃO CIB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lang="pt-BR" sz="3200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PRI x PPI</a:t>
            </a:r>
            <a:endParaRPr sz="3200" b="0" i="0" u="none" strike="noStrike" cap="none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40014869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59496" y="102118"/>
            <a:ext cx="3456384" cy="123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Retângulo 1"/>
          <p:cNvSpPr/>
          <p:nvPr/>
        </p:nvSpPr>
        <p:spPr>
          <a:xfrm>
            <a:off x="1775521" y="1412777"/>
            <a:ext cx="8640959" cy="46468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pt-BR" sz="4200" b="1" dirty="0">
                <a:solidFill>
                  <a:schemeClr val="accent1">
                    <a:lumMod val="75000"/>
                  </a:schemeClr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GRUPOS CONDUTORES PRI</a:t>
            </a:r>
            <a:endParaRPr lang="pt-BR" altLang="pt-BR" sz="4200" b="1" dirty="0">
              <a:solidFill>
                <a:schemeClr val="accent1">
                  <a:lumMod val="75000"/>
                </a:schemeClr>
              </a:solidFill>
              <a:latin typeface="ADLaM Display" panose="02010000000000000000" pitchFamily="2" charset="0"/>
              <a:ea typeface="ADLaM Display" panose="02010000000000000000" pitchFamily="2" charset="0"/>
              <a:cs typeface="ADLaM Display" panose="02010000000000000000" pitchFamily="2" charset="0"/>
            </a:endParaRPr>
          </a:p>
          <a:p>
            <a:pPr algn="ctr">
              <a:lnSpc>
                <a:spcPct val="150000"/>
              </a:lnSpc>
            </a:pPr>
            <a:endParaRPr lang="pt-BR" altLang="pt-BR" sz="4000" b="1" dirty="0">
              <a:solidFill>
                <a:srgbClr val="3CA2FF"/>
              </a:solidFill>
              <a:latin typeface="ADLaM Display" panose="02010000000000000000" pitchFamily="2" charset="0"/>
              <a:ea typeface="ADLaM Display" panose="02010000000000000000" pitchFamily="2" charset="0"/>
              <a:cs typeface="ADLaM Display" panose="02010000000000000000" pitchFamily="2" charset="0"/>
            </a:endParaRPr>
          </a:p>
          <a:p>
            <a:pPr algn="ctr">
              <a:lnSpc>
                <a:spcPct val="150000"/>
              </a:lnSpc>
            </a:pPr>
            <a:endParaRPr lang="pt-BR" altLang="pt-BR" sz="4000" b="1" dirty="0">
              <a:solidFill>
                <a:srgbClr val="3CA2FF"/>
              </a:solidFill>
              <a:latin typeface="ADLaM Display" panose="02010000000000000000" pitchFamily="2" charset="0"/>
              <a:ea typeface="ADLaM Display" panose="02010000000000000000" pitchFamily="2" charset="0"/>
              <a:cs typeface="ADLaM Display" panose="02010000000000000000" pitchFamily="2" charset="0"/>
            </a:endParaRPr>
          </a:p>
          <a:p>
            <a:pPr algn="ctr">
              <a:lnSpc>
                <a:spcPct val="150000"/>
              </a:lnSpc>
            </a:pPr>
            <a:r>
              <a:rPr lang="pt-BR" altLang="pt-BR" sz="4000" b="1" dirty="0"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Segmento COSEMS-PE</a:t>
            </a:r>
          </a:p>
          <a:p>
            <a:pPr algn="ctr">
              <a:lnSpc>
                <a:spcPct val="150000"/>
              </a:lnSpc>
            </a:pPr>
            <a:r>
              <a:rPr lang="pt-BR" altLang="pt-BR" sz="4000" b="1" dirty="0"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2024</a:t>
            </a:r>
          </a:p>
        </p:txBody>
      </p:sp>
      <p:sp>
        <p:nvSpPr>
          <p:cNvPr id="3" name="Retângulo 2"/>
          <p:cNvSpPr/>
          <p:nvPr/>
        </p:nvSpPr>
        <p:spPr>
          <a:xfrm flipH="1">
            <a:off x="1524000" y="6407617"/>
            <a:ext cx="9143998" cy="4571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706072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4A7C69E5-5AA9-806A-5F11-AEC943CA253C}"/>
              </a:ext>
            </a:extLst>
          </p:cNvPr>
          <p:cNvSpPr txBox="1"/>
          <p:nvPr/>
        </p:nvSpPr>
        <p:spPr>
          <a:xfrm>
            <a:off x="645967" y="589338"/>
            <a:ext cx="87849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dirty="0">
                <a:latin typeface="Arial" panose="020B0604020202020204" pitchFamily="34" charset="0"/>
                <a:cs typeface="Arial" panose="020B0604020202020204" pitchFamily="34" charset="0"/>
              </a:rPr>
              <a:t>GRUPO CONDUTOR PRI – I REGIÃO</a:t>
            </a:r>
          </a:p>
        </p:txBody>
      </p:sp>
      <p:graphicFrame>
        <p:nvGraphicFramePr>
          <p:cNvPr id="3" name="Tabela 2">
            <a:extLst>
              <a:ext uri="{FF2B5EF4-FFF2-40B4-BE49-F238E27FC236}">
                <a16:creationId xmlns:a16="http://schemas.microsoft.com/office/drawing/2014/main" id="{6BA42238-02E8-6845-C118-EC9B5E81D6B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5608922"/>
              </p:ext>
            </p:extLst>
          </p:nvPr>
        </p:nvGraphicFramePr>
        <p:xfrm>
          <a:off x="484094" y="1183339"/>
          <a:ext cx="10972800" cy="5085323"/>
        </p:xfrm>
        <a:graphic>
          <a:graphicData uri="http://schemas.openxmlformats.org/drawingml/2006/table">
            <a:tbl>
              <a:tblPr/>
              <a:tblGrid>
                <a:gridCol w="494270">
                  <a:extLst>
                    <a:ext uri="{9D8B030D-6E8A-4147-A177-3AD203B41FA5}">
                      <a16:colId xmlns:a16="http://schemas.microsoft.com/office/drawing/2014/main" val="2883869357"/>
                    </a:ext>
                  </a:extLst>
                </a:gridCol>
                <a:gridCol w="5032471">
                  <a:extLst>
                    <a:ext uri="{9D8B030D-6E8A-4147-A177-3AD203B41FA5}">
                      <a16:colId xmlns:a16="http://schemas.microsoft.com/office/drawing/2014/main" val="2816943542"/>
                    </a:ext>
                  </a:extLst>
                </a:gridCol>
                <a:gridCol w="5446059">
                  <a:extLst>
                    <a:ext uri="{9D8B030D-6E8A-4147-A177-3AD203B41FA5}">
                      <a16:colId xmlns:a16="http://schemas.microsoft.com/office/drawing/2014/main" val="348909888"/>
                    </a:ext>
                  </a:extLst>
                </a:gridCol>
              </a:tblGrid>
              <a:tr h="548426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NOME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CARGO/MUNICÍPIO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0490340"/>
                  </a:ext>
                </a:extLst>
              </a:tr>
              <a:tr h="53505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Luciana Caroline A. Bezerra D'Angelo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Secretária/ Recife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0603441"/>
                  </a:ext>
                </a:extLst>
              </a:tr>
              <a:tr h="53505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Leidjane</a:t>
                      </a:r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da Silva </a:t>
                      </a:r>
                      <a:r>
                        <a:rPr lang="pt-BR" sz="2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Virães</a:t>
                      </a:r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Neta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Secretária/ Abreu e Lima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8887509"/>
                  </a:ext>
                </a:extLst>
              </a:tr>
              <a:tr h="620549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Vânia Cristina de Lima Freitas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Vigilância em Saúde/ Jaboatão dos Guararapes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3950699"/>
                  </a:ext>
                </a:extLst>
              </a:tr>
              <a:tr h="53505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Valdenice Maria da Silva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Planejamento/ Camaragibe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0342013"/>
                  </a:ext>
                </a:extLst>
              </a:tr>
              <a:tr h="620549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Nadjane</a:t>
                      </a:r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Arcanjo Neves de Lima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Atenção à Saúde/ Jaboatão dos Guararapes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5187455"/>
                  </a:ext>
                </a:extLst>
              </a:tr>
              <a:tr h="53505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Juliana Martins Barbosa da Silva Costa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AB/ Recife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9352266"/>
                  </a:ext>
                </a:extLst>
              </a:tr>
              <a:tr h="620549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Nilton Rodrigues de Carvalho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Regulação/ Jaboatão dos Guararapes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8953045"/>
                  </a:ext>
                </a:extLst>
              </a:tr>
              <a:tr h="53505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Michelly Lima Vieira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Apoiadora/ COSEMS-PE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86716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1497396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" name="Tabela 19">
            <a:extLst>
              <a:ext uri="{FF2B5EF4-FFF2-40B4-BE49-F238E27FC236}">
                <a16:creationId xmlns:a16="http://schemas.microsoft.com/office/drawing/2014/main" id="{13B9749F-0A8D-BDCF-74B5-94EBE0F057B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390994"/>
              </p:ext>
            </p:extLst>
          </p:nvPr>
        </p:nvGraphicFramePr>
        <p:xfrm>
          <a:off x="389965" y="1113184"/>
          <a:ext cx="11228294" cy="4803195"/>
        </p:xfrm>
        <a:graphic>
          <a:graphicData uri="http://schemas.openxmlformats.org/drawingml/2006/table">
            <a:tbl>
              <a:tblPr/>
              <a:tblGrid>
                <a:gridCol w="520792">
                  <a:extLst>
                    <a:ext uri="{9D8B030D-6E8A-4147-A177-3AD203B41FA5}">
                      <a16:colId xmlns:a16="http://schemas.microsoft.com/office/drawing/2014/main" val="4091970896"/>
                    </a:ext>
                  </a:extLst>
                </a:gridCol>
                <a:gridCol w="5126972">
                  <a:extLst>
                    <a:ext uri="{9D8B030D-6E8A-4147-A177-3AD203B41FA5}">
                      <a16:colId xmlns:a16="http://schemas.microsoft.com/office/drawing/2014/main" val="650069886"/>
                    </a:ext>
                  </a:extLst>
                </a:gridCol>
                <a:gridCol w="5580530">
                  <a:extLst>
                    <a:ext uri="{9D8B030D-6E8A-4147-A177-3AD203B41FA5}">
                      <a16:colId xmlns:a16="http://schemas.microsoft.com/office/drawing/2014/main" val="295603374"/>
                    </a:ext>
                  </a:extLst>
                </a:gridCol>
              </a:tblGrid>
              <a:tr h="613492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NOME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CARGO/MUNICÍPIO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8445756"/>
                  </a:ext>
                </a:extLst>
              </a:tr>
              <a:tr h="598529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Maria Lúcia Matias Ferreira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Secretária /Paudalho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4441562"/>
                  </a:ext>
                </a:extLst>
              </a:tr>
              <a:tr h="598529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Paloma </a:t>
                      </a:r>
                      <a:r>
                        <a:rPr lang="pt-BR" sz="2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Sonally</a:t>
                      </a:r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da Cunha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Secretária /Limoeiro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9125758"/>
                  </a:ext>
                </a:extLst>
              </a:tr>
              <a:tr h="598529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Amanda </a:t>
                      </a:r>
                      <a:r>
                        <a:rPr lang="pt-BR" sz="2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Karollyne</a:t>
                      </a:r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Gomes de Lira Sousa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AB/Paudalho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8794623"/>
                  </a:ext>
                </a:extLst>
              </a:tr>
              <a:tr h="598529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Emmanuela</a:t>
                      </a:r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pt-BR" sz="2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Kethully</a:t>
                      </a:r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da Mota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AB/ Limoeiro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4992838"/>
                  </a:ext>
                </a:extLst>
              </a:tr>
              <a:tr h="598529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José Rodrigues Filho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AB/ Feira Nova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3559168"/>
                  </a:ext>
                </a:extLst>
              </a:tr>
              <a:tr h="598529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Lícia da Silva Maciel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Apoiadora COSEMS-PE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8139516"/>
                  </a:ext>
                </a:extLst>
              </a:tr>
              <a:tr h="598529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Mônica Patrícia de Lima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Planejamento/ Lagoa do Carro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4644396"/>
                  </a:ext>
                </a:extLst>
              </a:tr>
            </a:tbl>
          </a:graphicData>
        </a:graphic>
      </p:graphicFrame>
      <p:sp>
        <p:nvSpPr>
          <p:cNvPr id="3" name="CaixaDeTexto 2">
            <a:extLst>
              <a:ext uri="{FF2B5EF4-FFF2-40B4-BE49-F238E27FC236}">
                <a16:creationId xmlns:a16="http://schemas.microsoft.com/office/drawing/2014/main" id="{0A18E848-EAA8-47F7-C28F-AF4F1B321254}"/>
              </a:ext>
            </a:extLst>
          </p:cNvPr>
          <p:cNvSpPr txBox="1"/>
          <p:nvPr/>
        </p:nvSpPr>
        <p:spPr>
          <a:xfrm>
            <a:off x="645967" y="589338"/>
            <a:ext cx="87849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dirty="0">
                <a:latin typeface="Arial" panose="020B0604020202020204" pitchFamily="34" charset="0"/>
                <a:cs typeface="Arial" panose="020B0604020202020204" pitchFamily="34" charset="0"/>
              </a:rPr>
              <a:t>GRUPO CONDUTOR PRI – II REGIÃO</a:t>
            </a:r>
          </a:p>
        </p:txBody>
      </p:sp>
    </p:spTree>
    <p:extLst>
      <p:ext uri="{BB962C8B-B14F-4D97-AF65-F5344CB8AC3E}">
        <p14:creationId xmlns:p14="http://schemas.microsoft.com/office/powerpoint/2010/main" val="37268394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>
            <a:extLst>
              <a:ext uri="{FF2B5EF4-FFF2-40B4-BE49-F238E27FC236}">
                <a16:creationId xmlns:a16="http://schemas.microsoft.com/office/drawing/2014/main" id="{D1FD4F4E-D347-175A-34DC-30E7569EC7D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92856" y="0"/>
            <a:ext cx="2499144" cy="789272"/>
          </a:xfrm>
          <a:prstGeom prst="rect">
            <a:avLst/>
          </a:prstGeom>
        </p:spPr>
      </p:pic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E43DBCFB-837F-B555-C4C6-4CC2B7C24A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7516" y="1909482"/>
            <a:ext cx="10677672" cy="3959612"/>
          </a:xfrm>
        </p:spPr>
        <p:txBody>
          <a:bodyPr>
            <a:normAutofit fontScale="77500" lnSpcReduction="20000"/>
          </a:bodyPr>
          <a:lstStyle/>
          <a:p>
            <a:pPr marL="457200" marR="0" lvl="0" indent="-39370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Calibri"/>
              <a:buChar char="-"/>
            </a:pPr>
            <a:r>
              <a:rPr lang="pt-BR" sz="3200" dirty="0"/>
              <a:t> </a:t>
            </a:r>
            <a:r>
              <a:rPr lang="pt-BR" sz="3200" b="1" dirty="0"/>
              <a:t>Resolução CIT nº 23, de 17 de agosto de 2017</a:t>
            </a:r>
            <a:r>
              <a:rPr lang="pt-BR" sz="3200" dirty="0"/>
              <a:t>, que estabelece diretrizes para os processos de Regionalização, Planejamento Regional Integrado, elaborado de forma ascendente, e Governança das Redes de Atenção à Saúde no âmbito do SUS</a:t>
            </a:r>
          </a:p>
          <a:p>
            <a:pPr marL="6350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None/>
            </a:pPr>
            <a:endParaRPr lang="pt-BR" sz="3200" dirty="0"/>
          </a:p>
          <a:p>
            <a:pPr marL="457200" marR="0" lvl="0" indent="-39370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Calibri"/>
              <a:buChar char="-"/>
            </a:pPr>
            <a:r>
              <a:rPr lang="pt-BR" sz="3200" b="1" dirty="0"/>
              <a:t>Portaria de Consolidação nº 03, de 28 de setembro de 2017</a:t>
            </a:r>
            <a:r>
              <a:rPr lang="pt-BR" sz="3200" dirty="0"/>
              <a:t>, que estabelece diretrizes para a organização da Rede de Atenção à Saúde no âmbito do Sistema Único de Saúde (SUS)</a:t>
            </a:r>
          </a:p>
          <a:p>
            <a:pPr marL="6350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None/>
            </a:pPr>
            <a:endParaRPr lang="pt-BR" sz="3200" dirty="0"/>
          </a:p>
          <a:p>
            <a:pPr marL="457200" marR="0" lvl="0" indent="-39370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Calibri"/>
              <a:buChar char="-"/>
            </a:pPr>
            <a:r>
              <a:rPr lang="pt-BR" sz="3200" b="1" dirty="0"/>
              <a:t>Resolução CIT nº 37, de 22 de março de 2018</a:t>
            </a:r>
            <a:r>
              <a:rPr lang="pt-BR" sz="3200" dirty="0"/>
              <a:t>, que dispõe sobre o processo de Planejamento Regional Integrado e a organização de macrorregiões de saúde</a:t>
            </a:r>
            <a:r>
              <a:rPr lang="pt-BR" sz="36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lang="pt-BR" sz="36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Google Shape;52;g1f3d5aac7c8_0_36">
            <a:extLst>
              <a:ext uri="{FF2B5EF4-FFF2-40B4-BE49-F238E27FC236}">
                <a16:creationId xmlns:a16="http://schemas.microsoft.com/office/drawing/2014/main" id="{B036FFFB-BA2A-3E05-A957-4F0625254680}"/>
              </a:ext>
            </a:extLst>
          </p:cNvPr>
          <p:cNvSpPr txBox="1"/>
          <p:nvPr/>
        </p:nvSpPr>
        <p:spPr>
          <a:xfrm>
            <a:off x="768480" y="599024"/>
            <a:ext cx="103872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lang="pt-BR" sz="3200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CONTEXTUALIZAÇÃO</a:t>
            </a:r>
            <a:endParaRPr sz="3200" b="0" i="0" u="none" strike="noStrike" cap="none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4033151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ela 2">
            <a:extLst>
              <a:ext uri="{FF2B5EF4-FFF2-40B4-BE49-F238E27FC236}">
                <a16:creationId xmlns:a16="http://schemas.microsoft.com/office/drawing/2014/main" id="{5EC5A139-35F3-3BC7-DC72-30105279BC9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2310998"/>
              </p:ext>
            </p:extLst>
          </p:nvPr>
        </p:nvGraphicFramePr>
        <p:xfrm>
          <a:off x="645967" y="1196788"/>
          <a:ext cx="10824374" cy="4856243"/>
        </p:xfrm>
        <a:graphic>
          <a:graphicData uri="http://schemas.openxmlformats.org/drawingml/2006/table">
            <a:tbl>
              <a:tblPr/>
              <a:tblGrid>
                <a:gridCol w="502059">
                  <a:extLst>
                    <a:ext uri="{9D8B030D-6E8A-4147-A177-3AD203B41FA5}">
                      <a16:colId xmlns:a16="http://schemas.microsoft.com/office/drawing/2014/main" val="4229329769"/>
                    </a:ext>
                  </a:extLst>
                </a:gridCol>
                <a:gridCol w="4643955">
                  <a:extLst>
                    <a:ext uri="{9D8B030D-6E8A-4147-A177-3AD203B41FA5}">
                      <a16:colId xmlns:a16="http://schemas.microsoft.com/office/drawing/2014/main" val="3542257490"/>
                    </a:ext>
                  </a:extLst>
                </a:gridCol>
                <a:gridCol w="5678360">
                  <a:extLst>
                    <a:ext uri="{9D8B030D-6E8A-4147-A177-3AD203B41FA5}">
                      <a16:colId xmlns:a16="http://schemas.microsoft.com/office/drawing/2014/main" val="3146618703"/>
                    </a:ext>
                  </a:extLst>
                </a:gridCol>
              </a:tblGrid>
              <a:tr h="554795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NOME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CARGO/MUNICÍPIO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1402236"/>
                  </a:ext>
                </a:extLst>
              </a:tr>
              <a:tr h="541265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Bruno César Camilo da Silva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Secretário/ Palmares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9169217"/>
                  </a:ext>
                </a:extLst>
              </a:tr>
              <a:tr h="556734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Cristina Casale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Secretária/ Belém de Maria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181281"/>
                  </a:ext>
                </a:extLst>
              </a:tr>
              <a:tr h="605475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Taciana Mota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Secretária/ São José da Coroa Grande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0873052"/>
                  </a:ext>
                </a:extLst>
              </a:tr>
              <a:tr h="589139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Ataly</a:t>
                      </a:r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Durval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Planejamento/ Tamandaré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0311434"/>
                  </a:ext>
                </a:extLst>
              </a:tr>
              <a:tr h="662782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Maria de Fátima Lopes de Moura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Apoiadora COSEMS-PE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0446328"/>
                  </a:ext>
                </a:extLst>
              </a:tr>
              <a:tr h="662782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Joas Francisco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At. Especializada/ Joaquim Nabuco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5210775"/>
                  </a:ext>
                </a:extLst>
              </a:tr>
              <a:tr h="683271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Heloá Campos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Atenção à Saúde/ São Benedito do Sul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8960240"/>
                  </a:ext>
                </a:extLst>
              </a:tr>
            </a:tbl>
          </a:graphicData>
        </a:graphic>
      </p:graphicFrame>
      <p:sp>
        <p:nvSpPr>
          <p:cNvPr id="4" name="CaixaDeTexto 3">
            <a:extLst>
              <a:ext uri="{FF2B5EF4-FFF2-40B4-BE49-F238E27FC236}">
                <a16:creationId xmlns:a16="http://schemas.microsoft.com/office/drawing/2014/main" id="{3E3E610A-E496-47E9-D56D-41F2FC9FCC1F}"/>
              </a:ext>
            </a:extLst>
          </p:cNvPr>
          <p:cNvSpPr txBox="1"/>
          <p:nvPr/>
        </p:nvSpPr>
        <p:spPr>
          <a:xfrm>
            <a:off x="645967" y="589338"/>
            <a:ext cx="87849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dirty="0">
                <a:latin typeface="Arial" panose="020B0604020202020204" pitchFamily="34" charset="0"/>
                <a:cs typeface="Arial" panose="020B0604020202020204" pitchFamily="34" charset="0"/>
              </a:rPr>
              <a:t>GRUPO CONDUTOR PRI – III REGIÃO</a:t>
            </a:r>
          </a:p>
        </p:txBody>
      </p:sp>
    </p:spTree>
    <p:extLst>
      <p:ext uri="{BB962C8B-B14F-4D97-AF65-F5344CB8AC3E}">
        <p14:creationId xmlns:p14="http://schemas.microsoft.com/office/powerpoint/2010/main" val="302803252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a 3">
            <a:extLst>
              <a:ext uri="{FF2B5EF4-FFF2-40B4-BE49-F238E27FC236}">
                <a16:creationId xmlns:a16="http://schemas.microsoft.com/office/drawing/2014/main" id="{F3E0394A-F017-3602-5085-EEF54997C9B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0927138"/>
              </p:ext>
            </p:extLst>
          </p:nvPr>
        </p:nvGraphicFramePr>
        <p:xfrm>
          <a:off x="497540" y="1210234"/>
          <a:ext cx="11241740" cy="4503932"/>
        </p:xfrm>
        <a:graphic>
          <a:graphicData uri="http://schemas.openxmlformats.org/drawingml/2006/table">
            <a:tbl>
              <a:tblPr/>
              <a:tblGrid>
                <a:gridCol w="521415">
                  <a:extLst>
                    <a:ext uri="{9D8B030D-6E8A-4147-A177-3AD203B41FA5}">
                      <a16:colId xmlns:a16="http://schemas.microsoft.com/office/drawing/2014/main" val="501430287"/>
                    </a:ext>
                  </a:extLst>
                </a:gridCol>
                <a:gridCol w="4867188">
                  <a:extLst>
                    <a:ext uri="{9D8B030D-6E8A-4147-A177-3AD203B41FA5}">
                      <a16:colId xmlns:a16="http://schemas.microsoft.com/office/drawing/2014/main" val="3175946602"/>
                    </a:ext>
                  </a:extLst>
                </a:gridCol>
                <a:gridCol w="5853137">
                  <a:extLst>
                    <a:ext uri="{9D8B030D-6E8A-4147-A177-3AD203B41FA5}">
                      <a16:colId xmlns:a16="http://schemas.microsoft.com/office/drawing/2014/main" val="3558885181"/>
                    </a:ext>
                  </a:extLst>
                </a:gridCol>
              </a:tblGrid>
              <a:tr h="52842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NOME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CARGO/MUNICÍPIO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0894211"/>
                  </a:ext>
                </a:extLst>
              </a:tr>
              <a:tr h="515531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George Velozo de Melo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Secretário/ Caruaru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3452278"/>
                  </a:ext>
                </a:extLst>
              </a:tr>
              <a:tr h="580417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Giancarla</a:t>
                      </a:r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Couto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Secretária/ Camucim de São Félix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3097937"/>
                  </a:ext>
                </a:extLst>
              </a:tr>
              <a:tr h="59068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Sócrates Bezerra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Secretário/ Ibirajuba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8957843"/>
                  </a:ext>
                </a:extLst>
              </a:tr>
              <a:tr h="59068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Pollyanne Costa Siqueira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Secretária/ São Joaquim do Monte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6399366"/>
                  </a:ext>
                </a:extLst>
              </a:tr>
              <a:tr h="59068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Maria Aparecida de Souza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Apoiadora / COSEMS-PE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9866722"/>
                  </a:ext>
                </a:extLst>
              </a:tr>
              <a:tr h="515531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Wedneide</a:t>
                      </a:r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Cristiane de Almeida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AB/ </a:t>
                      </a:r>
                      <a:r>
                        <a:rPr lang="pt-BR" sz="2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Sanharó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7069381"/>
                  </a:ext>
                </a:extLst>
              </a:tr>
              <a:tr h="591993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Cristiana Acevedo Zarzar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At. Especializada/ Tacaimbó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5444934"/>
                  </a:ext>
                </a:extLst>
              </a:tr>
            </a:tbl>
          </a:graphicData>
        </a:graphic>
      </p:graphicFrame>
      <p:sp>
        <p:nvSpPr>
          <p:cNvPr id="3" name="CaixaDeTexto 2">
            <a:extLst>
              <a:ext uri="{FF2B5EF4-FFF2-40B4-BE49-F238E27FC236}">
                <a16:creationId xmlns:a16="http://schemas.microsoft.com/office/drawing/2014/main" id="{4A1ABA78-41FF-2B37-4D36-F5EFF82B6A95}"/>
              </a:ext>
            </a:extLst>
          </p:cNvPr>
          <p:cNvSpPr txBox="1"/>
          <p:nvPr/>
        </p:nvSpPr>
        <p:spPr>
          <a:xfrm>
            <a:off x="645967" y="589338"/>
            <a:ext cx="87849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dirty="0">
                <a:latin typeface="Arial" panose="020B0604020202020204" pitchFamily="34" charset="0"/>
                <a:cs typeface="Arial" panose="020B0604020202020204" pitchFamily="34" charset="0"/>
              </a:rPr>
              <a:t>GRUPO CONDUTOR PRI – IV REGIÃO</a:t>
            </a:r>
          </a:p>
        </p:txBody>
      </p:sp>
    </p:spTree>
    <p:extLst>
      <p:ext uri="{BB962C8B-B14F-4D97-AF65-F5344CB8AC3E}">
        <p14:creationId xmlns:p14="http://schemas.microsoft.com/office/powerpoint/2010/main" val="24530165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ela 2">
            <a:extLst>
              <a:ext uri="{FF2B5EF4-FFF2-40B4-BE49-F238E27FC236}">
                <a16:creationId xmlns:a16="http://schemas.microsoft.com/office/drawing/2014/main" id="{83378D96-3E1B-90EE-87EB-E91FB69B089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5993160"/>
              </p:ext>
            </p:extLst>
          </p:nvPr>
        </p:nvGraphicFramePr>
        <p:xfrm>
          <a:off x="806825" y="1116106"/>
          <a:ext cx="10582834" cy="4639235"/>
        </p:xfrm>
        <a:graphic>
          <a:graphicData uri="http://schemas.openxmlformats.org/drawingml/2006/table">
            <a:tbl>
              <a:tblPr/>
              <a:tblGrid>
                <a:gridCol w="490854">
                  <a:extLst>
                    <a:ext uri="{9D8B030D-6E8A-4147-A177-3AD203B41FA5}">
                      <a16:colId xmlns:a16="http://schemas.microsoft.com/office/drawing/2014/main" val="3412042718"/>
                    </a:ext>
                  </a:extLst>
                </a:gridCol>
                <a:gridCol w="4447802">
                  <a:extLst>
                    <a:ext uri="{9D8B030D-6E8A-4147-A177-3AD203B41FA5}">
                      <a16:colId xmlns:a16="http://schemas.microsoft.com/office/drawing/2014/main" val="4178651069"/>
                    </a:ext>
                  </a:extLst>
                </a:gridCol>
                <a:gridCol w="5644178">
                  <a:extLst>
                    <a:ext uri="{9D8B030D-6E8A-4147-A177-3AD203B41FA5}">
                      <a16:colId xmlns:a16="http://schemas.microsoft.com/office/drawing/2014/main" val="1163537350"/>
                    </a:ext>
                  </a:extLst>
                </a:gridCol>
              </a:tblGrid>
              <a:tr h="613261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NOME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CARGO/MUNICÍPIO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0244651"/>
                  </a:ext>
                </a:extLst>
              </a:tr>
              <a:tr h="590317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Catarina Fábia Tenório Ferro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Secretária/ Garanhuns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3185978"/>
                  </a:ext>
                </a:extLst>
              </a:tr>
              <a:tr h="582073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Elias Flávio Quintino de Araújo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Secretário/ </a:t>
                      </a:r>
                      <a:r>
                        <a:rPr lang="pt-BR" sz="2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Jupi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9125381"/>
                  </a:ext>
                </a:extLst>
              </a:tr>
              <a:tr h="567877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Antônio Amato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Apoiador/ COSEMS-PE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5563488"/>
                  </a:ext>
                </a:extLst>
              </a:tr>
              <a:tr h="567878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Isadora Raquel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Planejamento/ Bom Conselho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1649914"/>
                  </a:ext>
                </a:extLst>
              </a:tr>
              <a:tr h="610468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Edilson da Silva Paranhos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Planejamento/ Terezinha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128926"/>
                  </a:ext>
                </a:extLst>
              </a:tr>
              <a:tr h="553681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Juliana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AB/ </a:t>
                      </a:r>
                      <a:r>
                        <a:rPr lang="pt-BR" sz="2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Jupi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5328472"/>
                  </a:ext>
                </a:extLst>
              </a:tr>
              <a:tr h="55368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Maria Werica da Silva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At. Especializada/ Capoeiras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3305468"/>
                  </a:ext>
                </a:extLst>
              </a:tr>
            </a:tbl>
          </a:graphicData>
        </a:graphic>
      </p:graphicFrame>
      <p:sp>
        <p:nvSpPr>
          <p:cNvPr id="4" name="CaixaDeTexto 3">
            <a:extLst>
              <a:ext uri="{FF2B5EF4-FFF2-40B4-BE49-F238E27FC236}">
                <a16:creationId xmlns:a16="http://schemas.microsoft.com/office/drawing/2014/main" id="{264F5DF6-B5D3-6003-0CE5-DBE60913664A}"/>
              </a:ext>
            </a:extLst>
          </p:cNvPr>
          <p:cNvSpPr txBox="1"/>
          <p:nvPr/>
        </p:nvSpPr>
        <p:spPr>
          <a:xfrm>
            <a:off x="645967" y="589338"/>
            <a:ext cx="87849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dirty="0">
                <a:latin typeface="Arial" panose="020B0604020202020204" pitchFamily="34" charset="0"/>
                <a:cs typeface="Arial" panose="020B0604020202020204" pitchFamily="34" charset="0"/>
              </a:rPr>
              <a:t>GRUPO CONDUTOR PRI – V REGIÃO</a:t>
            </a:r>
          </a:p>
        </p:txBody>
      </p:sp>
    </p:spTree>
    <p:extLst>
      <p:ext uri="{BB962C8B-B14F-4D97-AF65-F5344CB8AC3E}">
        <p14:creationId xmlns:p14="http://schemas.microsoft.com/office/powerpoint/2010/main" val="234705361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ela 2">
            <a:extLst>
              <a:ext uri="{FF2B5EF4-FFF2-40B4-BE49-F238E27FC236}">
                <a16:creationId xmlns:a16="http://schemas.microsoft.com/office/drawing/2014/main" id="{83378D96-3E1B-90EE-87EB-E91FB69B089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0892346"/>
              </p:ext>
            </p:extLst>
          </p:nvPr>
        </p:nvGraphicFramePr>
        <p:xfrm>
          <a:off x="806825" y="1116106"/>
          <a:ext cx="10582834" cy="4639235"/>
        </p:xfrm>
        <a:graphic>
          <a:graphicData uri="http://schemas.openxmlformats.org/drawingml/2006/table">
            <a:tbl>
              <a:tblPr/>
              <a:tblGrid>
                <a:gridCol w="490854">
                  <a:extLst>
                    <a:ext uri="{9D8B030D-6E8A-4147-A177-3AD203B41FA5}">
                      <a16:colId xmlns:a16="http://schemas.microsoft.com/office/drawing/2014/main" val="3412042718"/>
                    </a:ext>
                  </a:extLst>
                </a:gridCol>
                <a:gridCol w="4447802">
                  <a:extLst>
                    <a:ext uri="{9D8B030D-6E8A-4147-A177-3AD203B41FA5}">
                      <a16:colId xmlns:a16="http://schemas.microsoft.com/office/drawing/2014/main" val="4178651069"/>
                    </a:ext>
                  </a:extLst>
                </a:gridCol>
                <a:gridCol w="5644178">
                  <a:extLst>
                    <a:ext uri="{9D8B030D-6E8A-4147-A177-3AD203B41FA5}">
                      <a16:colId xmlns:a16="http://schemas.microsoft.com/office/drawing/2014/main" val="1163537350"/>
                    </a:ext>
                  </a:extLst>
                </a:gridCol>
              </a:tblGrid>
              <a:tr h="613261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NOME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CARGO/MUNICÍPIO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0244651"/>
                  </a:ext>
                </a:extLst>
              </a:tr>
              <a:tr h="590317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Soraia de Oliveira Pequeno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AB/ Buíque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3185978"/>
                  </a:ext>
                </a:extLst>
              </a:tr>
              <a:tr h="582073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Michelly Novaes Tenório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Secretária Adjunta/ Buíque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9125381"/>
                  </a:ext>
                </a:extLst>
              </a:tr>
              <a:tr h="567877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Airton Bezerra de Almeida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Vigilância em Saúde/ Pedra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5563488"/>
                  </a:ext>
                </a:extLst>
              </a:tr>
              <a:tr h="567878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Palloma</a:t>
                      </a:r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Ramalho Simões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Planejamento/ Custódia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1649914"/>
                  </a:ext>
                </a:extLst>
              </a:tr>
              <a:tr h="610468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André Fellipe Padilha Alves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Secretário/ Arcoverde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128926"/>
                  </a:ext>
                </a:extLst>
              </a:tr>
              <a:tr h="553681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Ademar Bezerra dos Santos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Secretário/ Venturosa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5328472"/>
                  </a:ext>
                </a:extLst>
              </a:tr>
              <a:tr h="55368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Antonio</a:t>
                      </a:r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Amato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Apoiador COSEMS-PE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3305468"/>
                  </a:ext>
                </a:extLst>
              </a:tr>
            </a:tbl>
          </a:graphicData>
        </a:graphic>
      </p:graphicFrame>
      <p:sp>
        <p:nvSpPr>
          <p:cNvPr id="4" name="CaixaDeTexto 3">
            <a:extLst>
              <a:ext uri="{FF2B5EF4-FFF2-40B4-BE49-F238E27FC236}">
                <a16:creationId xmlns:a16="http://schemas.microsoft.com/office/drawing/2014/main" id="{264F5DF6-B5D3-6003-0CE5-DBE60913664A}"/>
              </a:ext>
            </a:extLst>
          </p:cNvPr>
          <p:cNvSpPr txBox="1"/>
          <p:nvPr/>
        </p:nvSpPr>
        <p:spPr>
          <a:xfrm>
            <a:off x="645967" y="589338"/>
            <a:ext cx="87849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dirty="0">
                <a:latin typeface="Arial" panose="020B0604020202020204" pitchFamily="34" charset="0"/>
                <a:cs typeface="Arial" panose="020B0604020202020204" pitchFamily="34" charset="0"/>
              </a:rPr>
              <a:t>GRUPO CONDUTOR PRI – VI REGIÃO</a:t>
            </a:r>
          </a:p>
        </p:txBody>
      </p:sp>
    </p:spTree>
    <p:extLst>
      <p:ext uri="{BB962C8B-B14F-4D97-AF65-F5344CB8AC3E}">
        <p14:creationId xmlns:p14="http://schemas.microsoft.com/office/powerpoint/2010/main" val="147116258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5" name="Tabela 24">
            <a:extLst>
              <a:ext uri="{FF2B5EF4-FFF2-40B4-BE49-F238E27FC236}">
                <a16:creationId xmlns:a16="http://schemas.microsoft.com/office/drawing/2014/main" id="{D0DC3047-ABEE-99E5-773C-D1F032698F8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3497281"/>
              </p:ext>
            </p:extLst>
          </p:nvPr>
        </p:nvGraphicFramePr>
        <p:xfrm>
          <a:off x="537882" y="1183342"/>
          <a:ext cx="10892118" cy="4456417"/>
        </p:xfrm>
        <a:graphic>
          <a:graphicData uri="http://schemas.openxmlformats.org/drawingml/2006/table">
            <a:tbl>
              <a:tblPr/>
              <a:tblGrid>
                <a:gridCol w="485172">
                  <a:extLst>
                    <a:ext uri="{9D8B030D-6E8A-4147-A177-3AD203B41FA5}">
                      <a16:colId xmlns:a16="http://schemas.microsoft.com/office/drawing/2014/main" val="2687426934"/>
                    </a:ext>
                  </a:extLst>
                </a:gridCol>
                <a:gridCol w="5145500">
                  <a:extLst>
                    <a:ext uri="{9D8B030D-6E8A-4147-A177-3AD203B41FA5}">
                      <a16:colId xmlns:a16="http://schemas.microsoft.com/office/drawing/2014/main" val="1353054155"/>
                    </a:ext>
                  </a:extLst>
                </a:gridCol>
                <a:gridCol w="5261446">
                  <a:extLst>
                    <a:ext uri="{9D8B030D-6E8A-4147-A177-3AD203B41FA5}">
                      <a16:colId xmlns:a16="http://schemas.microsoft.com/office/drawing/2014/main" val="3387341016"/>
                    </a:ext>
                  </a:extLst>
                </a:gridCol>
              </a:tblGrid>
              <a:tr h="545693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NOME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CARGO/MUNICÍPIO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0187359"/>
                  </a:ext>
                </a:extLst>
              </a:tr>
              <a:tr h="532383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Júlia Natércia Alves de Oliveira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Secretária/Cedro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1635169"/>
                  </a:ext>
                </a:extLst>
              </a:tr>
              <a:tr h="532383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George Arraes Sampaio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Secretário/ Salgueiro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9610582"/>
                  </a:ext>
                </a:extLst>
              </a:tr>
              <a:tr h="532383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Lucia Cristina Giesta Soares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Apoiadora COSEMS-PE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3731670"/>
                  </a:ext>
                </a:extLst>
              </a:tr>
              <a:tr h="609453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Leilane Natali Alencar de Menezes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Planejamento/ Belém São Francisco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1831986"/>
                  </a:ext>
                </a:extLst>
              </a:tr>
              <a:tr h="639356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Emanoel Fhilipe Leite Souza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Vigilância em Saúde/ Salgueiro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1752052"/>
                  </a:ext>
                </a:extLst>
              </a:tr>
              <a:tr h="532383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Amanda Angelita de Sá Bezerra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Atenção à Saúde/ Verdejante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4517418"/>
                  </a:ext>
                </a:extLst>
              </a:tr>
              <a:tr h="532383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Jovanildo da Silva Borges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Regulação em Saúde/ Mirandiba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445866"/>
                  </a:ext>
                </a:extLst>
              </a:tr>
            </a:tbl>
          </a:graphicData>
        </a:graphic>
      </p:graphicFrame>
      <p:sp>
        <p:nvSpPr>
          <p:cNvPr id="3" name="CaixaDeTexto 2">
            <a:extLst>
              <a:ext uri="{FF2B5EF4-FFF2-40B4-BE49-F238E27FC236}">
                <a16:creationId xmlns:a16="http://schemas.microsoft.com/office/drawing/2014/main" id="{3F469774-70E0-B1F8-02DF-520BE281BDD3}"/>
              </a:ext>
            </a:extLst>
          </p:cNvPr>
          <p:cNvSpPr txBox="1"/>
          <p:nvPr/>
        </p:nvSpPr>
        <p:spPr>
          <a:xfrm>
            <a:off x="645967" y="589338"/>
            <a:ext cx="87849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dirty="0">
                <a:latin typeface="Arial" panose="020B0604020202020204" pitchFamily="34" charset="0"/>
                <a:cs typeface="Arial" panose="020B0604020202020204" pitchFamily="34" charset="0"/>
              </a:rPr>
              <a:t>GRUPO CONDUTOR PRI – VII REGIÃO</a:t>
            </a:r>
          </a:p>
        </p:txBody>
      </p:sp>
    </p:spTree>
    <p:extLst>
      <p:ext uri="{BB962C8B-B14F-4D97-AF65-F5344CB8AC3E}">
        <p14:creationId xmlns:p14="http://schemas.microsoft.com/office/powerpoint/2010/main" val="407331596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" name="Tabela 22">
            <a:extLst>
              <a:ext uri="{FF2B5EF4-FFF2-40B4-BE49-F238E27FC236}">
                <a16:creationId xmlns:a16="http://schemas.microsoft.com/office/drawing/2014/main" id="{38DD7575-925D-D83B-28F1-2252A379B16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2311210"/>
              </p:ext>
            </p:extLst>
          </p:nvPr>
        </p:nvGraphicFramePr>
        <p:xfrm>
          <a:off x="470647" y="1196789"/>
          <a:ext cx="10945905" cy="4463431"/>
        </p:xfrm>
        <a:graphic>
          <a:graphicData uri="http://schemas.openxmlformats.org/drawingml/2006/table">
            <a:tbl>
              <a:tblPr/>
              <a:tblGrid>
                <a:gridCol w="507694">
                  <a:extLst>
                    <a:ext uri="{9D8B030D-6E8A-4147-A177-3AD203B41FA5}">
                      <a16:colId xmlns:a16="http://schemas.microsoft.com/office/drawing/2014/main" val="1748081721"/>
                    </a:ext>
                  </a:extLst>
                </a:gridCol>
                <a:gridCol w="5072835">
                  <a:extLst>
                    <a:ext uri="{9D8B030D-6E8A-4147-A177-3AD203B41FA5}">
                      <a16:colId xmlns:a16="http://schemas.microsoft.com/office/drawing/2014/main" val="1400938909"/>
                    </a:ext>
                  </a:extLst>
                </a:gridCol>
                <a:gridCol w="5365376">
                  <a:extLst>
                    <a:ext uri="{9D8B030D-6E8A-4147-A177-3AD203B41FA5}">
                      <a16:colId xmlns:a16="http://schemas.microsoft.com/office/drawing/2014/main" val="118937900"/>
                    </a:ext>
                  </a:extLst>
                </a:gridCol>
              </a:tblGrid>
              <a:tr h="538188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NOME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CARGO/MUNICÍPIO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9200179"/>
                  </a:ext>
                </a:extLst>
              </a:tr>
              <a:tr h="525061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Talita </a:t>
                      </a:r>
                      <a:r>
                        <a:rPr lang="pt-BR" sz="2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Mireli</a:t>
                      </a:r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Rodrigues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Secretária/Dormentes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6732156"/>
                  </a:ext>
                </a:extLst>
              </a:tr>
              <a:tr h="525061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João </a:t>
                      </a:r>
                      <a:r>
                        <a:rPr lang="pt-BR" sz="2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Luis</a:t>
                      </a:r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Barreto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Secretário/ Petrolina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4385453"/>
                  </a:ext>
                </a:extLst>
              </a:tr>
              <a:tr h="513049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Lucia Cristina Giesta Soares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Apoiadora COSEMS-PE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1830394"/>
                  </a:ext>
                </a:extLst>
              </a:tr>
              <a:tr h="579685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Cássia Maria  Feitosa de Lima Guimarães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Planejamento/ Petrolina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0901533"/>
                  </a:ext>
                </a:extLst>
              </a:tr>
              <a:tr h="536353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Maria Elizabete Medrado do Nascimento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Vigilância em Saúde/Orocó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6951282"/>
                  </a:ext>
                </a:extLst>
              </a:tr>
              <a:tr h="623017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Michelly Bezerra dos Santos Rabelo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Atenção à Saúde/ Lagoa Grande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3999851"/>
                  </a:ext>
                </a:extLst>
              </a:tr>
              <a:tr h="623017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Ericláudia Gomes Barboza Santos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Regulação/ </a:t>
                      </a:r>
                      <a:r>
                        <a:rPr lang="pt-BR" sz="2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Sta</a:t>
                      </a:r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Maria Boa Vista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5564624"/>
                  </a:ext>
                </a:extLst>
              </a:tr>
            </a:tbl>
          </a:graphicData>
        </a:graphic>
      </p:graphicFrame>
      <p:sp>
        <p:nvSpPr>
          <p:cNvPr id="3" name="CaixaDeTexto 2">
            <a:extLst>
              <a:ext uri="{FF2B5EF4-FFF2-40B4-BE49-F238E27FC236}">
                <a16:creationId xmlns:a16="http://schemas.microsoft.com/office/drawing/2014/main" id="{689D4FC5-75BD-DFF4-1D36-F1010A5E75B0}"/>
              </a:ext>
            </a:extLst>
          </p:cNvPr>
          <p:cNvSpPr txBox="1"/>
          <p:nvPr/>
        </p:nvSpPr>
        <p:spPr>
          <a:xfrm>
            <a:off x="645967" y="589338"/>
            <a:ext cx="87849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dirty="0">
                <a:latin typeface="Arial" panose="020B0604020202020204" pitchFamily="34" charset="0"/>
                <a:cs typeface="Arial" panose="020B0604020202020204" pitchFamily="34" charset="0"/>
              </a:rPr>
              <a:t>GRUPO CONDUTOR PRI – VIII REGIÃO</a:t>
            </a:r>
          </a:p>
        </p:txBody>
      </p:sp>
    </p:spTree>
    <p:extLst>
      <p:ext uri="{BB962C8B-B14F-4D97-AF65-F5344CB8AC3E}">
        <p14:creationId xmlns:p14="http://schemas.microsoft.com/office/powerpoint/2010/main" val="429380829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ela 2">
            <a:extLst>
              <a:ext uri="{FF2B5EF4-FFF2-40B4-BE49-F238E27FC236}">
                <a16:creationId xmlns:a16="http://schemas.microsoft.com/office/drawing/2014/main" id="{DC5E3D94-BFD1-5276-E546-29E618383A8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1428109"/>
              </p:ext>
            </p:extLst>
          </p:nvPr>
        </p:nvGraphicFramePr>
        <p:xfrm>
          <a:off x="645967" y="1223681"/>
          <a:ext cx="10810927" cy="4693929"/>
        </p:xfrm>
        <a:graphic>
          <a:graphicData uri="http://schemas.openxmlformats.org/drawingml/2006/table">
            <a:tbl>
              <a:tblPr/>
              <a:tblGrid>
                <a:gridCol w="486759">
                  <a:extLst>
                    <a:ext uri="{9D8B030D-6E8A-4147-A177-3AD203B41FA5}">
                      <a16:colId xmlns:a16="http://schemas.microsoft.com/office/drawing/2014/main" val="379320142"/>
                    </a:ext>
                  </a:extLst>
                </a:gridCol>
                <a:gridCol w="5539004">
                  <a:extLst>
                    <a:ext uri="{9D8B030D-6E8A-4147-A177-3AD203B41FA5}">
                      <a16:colId xmlns:a16="http://schemas.microsoft.com/office/drawing/2014/main" val="273662051"/>
                    </a:ext>
                  </a:extLst>
                </a:gridCol>
                <a:gridCol w="4785164">
                  <a:extLst>
                    <a:ext uri="{9D8B030D-6E8A-4147-A177-3AD203B41FA5}">
                      <a16:colId xmlns:a16="http://schemas.microsoft.com/office/drawing/2014/main" val="3051954743"/>
                    </a:ext>
                  </a:extLst>
                </a:gridCol>
              </a:tblGrid>
              <a:tr h="510769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NOME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CARGO/MUNICÍPIO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4579871"/>
                  </a:ext>
                </a:extLst>
              </a:tr>
              <a:tr h="555273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Lidiane Leite Nobre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Secretária/ Bodocó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986587"/>
                  </a:ext>
                </a:extLst>
              </a:tr>
              <a:tr h="621255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Gardielle</a:t>
                      </a:r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Dayane Bernardino Andrade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Secretário/ Ouricuri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9697890"/>
                  </a:ext>
                </a:extLst>
              </a:tr>
              <a:tr h="590639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Lucia Cristina Giesta Soares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Apoiadora COSEMS-PE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1424583"/>
                  </a:ext>
                </a:extLst>
              </a:tr>
              <a:tr h="606143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Gustavo Coelho de Oliveira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Planejamento/ Santa Cruz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1731992"/>
                  </a:ext>
                </a:extLst>
              </a:tr>
              <a:tr h="56734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Andreza Cintia Ramos Lima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Vigilância em Saúde/ Parnamirim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61726"/>
                  </a:ext>
                </a:extLst>
              </a:tr>
              <a:tr h="621255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Miquelly Myrna Pinto Saraiva Cordeiro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Atenção à Saúde/ Exu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0443337"/>
                  </a:ext>
                </a:extLst>
              </a:tr>
              <a:tr h="621255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Maria Izabel Vieira Bezerra Cavalcante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Regulação/ Bodocó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2921791"/>
                  </a:ext>
                </a:extLst>
              </a:tr>
            </a:tbl>
          </a:graphicData>
        </a:graphic>
      </p:graphicFrame>
      <p:sp>
        <p:nvSpPr>
          <p:cNvPr id="4" name="CaixaDeTexto 3">
            <a:extLst>
              <a:ext uri="{FF2B5EF4-FFF2-40B4-BE49-F238E27FC236}">
                <a16:creationId xmlns:a16="http://schemas.microsoft.com/office/drawing/2014/main" id="{BD396BA5-832A-17D0-9BD2-3B6674629858}"/>
              </a:ext>
            </a:extLst>
          </p:cNvPr>
          <p:cNvSpPr txBox="1"/>
          <p:nvPr/>
        </p:nvSpPr>
        <p:spPr>
          <a:xfrm>
            <a:off x="645967" y="589338"/>
            <a:ext cx="87849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dirty="0">
                <a:latin typeface="Arial" panose="020B0604020202020204" pitchFamily="34" charset="0"/>
                <a:cs typeface="Arial" panose="020B0604020202020204" pitchFamily="34" charset="0"/>
              </a:rPr>
              <a:t>GRUPO CONDUTOR PRI – IX REGIÃO</a:t>
            </a:r>
          </a:p>
        </p:txBody>
      </p:sp>
    </p:spTree>
    <p:extLst>
      <p:ext uri="{BB962C8B-B14F-4D97-AF65-F5344CB8AC3E}">
        <p14:creationId xmlns:p14="http://schemas.microsoft.com/office/powerpoint/2010/main" val="49901417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67F8C868-BA00-01F9-DC9C-489C6BBC44C4}"/>
              </a:ext>
            </a:extLst>
          </p:cNvPr>
          <p:cNvSpPr txBox="1"/>
          <p:nvPr/>
        </p:nvSpPr>
        <p:spPr>
          <a:xfrm>
            <a:off x="645967" y="589338"/>
            <a:ext cx="87849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dirty="0">
                <a:latin typeface="Arial" panose="020B0604020202020204" pitchFamily="34" charset="0"/>
                <a:cs typeface="Arial" panose="020B0604020202020204" pitchFamily="34" charset="0"/>
              </a:rPr>
              <a:t>GRUPO CONDUTOR PRI – X REGIÃO</a:t>
            </a:r>
          </a:p>
        </p:txBody>
      </p:sp>
      <p:graphicFrame>
        <p:nvGraphicFramePr>
          <p:cNvPr id="4" name="Tabela 3">
            <a:extLst>
              <a:ext uri="{FF2B5EF4-FFF2-40B4-BE49-F238E27FC236}">
                <a16:creationId xmlns:a16="http://schemas.microsoft.com/office/drawing/2014/main" id="{E765533F-91E5-53DE-F843-622CF8F0858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30557"/>
              </p:ext>
            </p:extLst>
          </p:nvPr>
        </p:nvGraphicFramePr>
        <p:xfrm>
          <a:off x="806825" y="1116106"/>
          <a:ext cx="10582834" cy="4639235"/>
        </p:xfrm>
        <a:graphic>
          <a:graphicData uri="http://schemas.openxmlformats.org/drawingml/2006/table">
            <a:tbl>
              <a:tblPr/>
              <a:tblGrid>
                <a:gridCol w="490854">
                  <a:extLst>
                    <a:ext uri="{9D8B030D-6E8A-4147-A177-3AD203B41FA5}">
                      <a16:colId xmlns:a16="http://schemas.microsoft.com/office/drawing/2014/main" val="3412042718"/>
                    </a:ext>
                  </a:extLst>
                </a:gridCol>
                <a:gridCol w="4447802">
                  <a:extLst>
                    <a:ext uri="{9D8B030D-6E8A-4147-A177-3AD203B41FA5}">
                      <a16:colId xmlns:a16="http://schemas.microsoft.com/office/drawing/2014/main" val="4178651069"/>
                    </a:ext>
                  </a:extLst>
                </a:gridCol>
                <a:gridCol w="5644178">
                  <a:extLst>
                    <a:ext uri="{9D8B030D-6E8A-4147-A177-3AD203B41FA5}">
                      <a16:colId xmlns:a16="http://schemas.microsoft.com/office/drawing/2014/main" val="1163537350"/>
                    </a:ext>
                  </a:extLst>
                </a:gridCol>
              </a:tblGrid>
              <a:tr h="613261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NOME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CARGO/MUNICÍPIO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0244651"/>
                  </a:ext>
                </a:extLst>
              </a:tr>
              <a:tr h="590317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Alessandra </a:t>
                      </a:r>
                      <a:r>
                        <a:rPr lang="pt-BR" sz="2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Tadeia</a:t>
                      </a:r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Tenório Noé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Secretária/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3185978"/>
                  </a:ext>
                </a:extLst>
              </a:tr>
              <a:tr h="582073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Artur Belarmino de Amorim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Secretário/ Afogados da Ingazeira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9125381"/>
                  </a:ext>
                </a:extLst>
              </a:tr>
              <a:tr h="567877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Matheus Almeida Nascimento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Planejamento/ </a:t>
                      </a:r>
                      <a:r>
                        <a:rPr lang="pt-BR" sz="2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Iguaraci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5563488"/>
                  </a:ext>
                </a:extLst>
              </a:tr>
              <a:tr h="567878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Maria ´Mônica Galdino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Assistência Especializada/ Solidão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1649914"/>
                  </a:ext>
                </a:extLst>
              </a:tr>
              <a:tr h="610468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Aline Alves Rodrigues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Vigilância em Saúde/ Afogados da Ingazeira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128926"/>
                  </a:ext>
                </a:extLst>
              </a:tr>
              <a:tr h="553681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Alyne Leite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Atenção à Saúde/ Ingazeira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5328472"/>
                  </a:ext>
                </a:extLst>
              </a:tr>
              <a:tr h="55368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Janaína Tenório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Apoiadora COSEMS-PE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33054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4028643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ela 2">
            <a:extLst>
              <a:ext uri="{FF2B5EF4-FFF2-40B4-BE49-F238E27FC236}">
                <a16:creationId xmlns:a16="http://schemas.microsoft.com/office/drawing/2014/main" id="{DC5E3D94-BFD1-5276-E546-29E618383A8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209924"/>
              </p:ext>
            </p:extLst>
          </p:nvPr>
        </p:nvGraphicFramePr>
        <p:xfrm>
          <a:off x="497541" y="1169894"/>
          <a:ext cx="10919011" cy="4911180"/>
        </p:xfrm>
        <a:graphic>
          <a:graphicData uri="http://schemas.openxmlformats.org/drawingml/2006/table">
            <a:tbl>
              <a:tblPr/>
              <a:tblGrid>
                <a:gridCol w="491626">
                  <a:extLst>
                    <a:ext uri="{9D8B030D-6E8A-4147-A177-3AD203B41FA5}">
                      <a16:colId xmlns:a16="http://schemas.microsoft.com/office/drawing/2014/main" val="379320142"/>
                    </a:ext>
                  </a:extLst>
                </a:gridCol>
                <a:gridCol w="4927539">
                  <a:extLst>
                    <a:ext uri="{9D8B030D-6E8A-4147-A177-3AD203B41FA5}">
                      <a16:colId xmlns:a16="http://schemas.microsoft.com/office/drawing/2014/main" val="273662051"/>
                    </a:ext>
                  </a:extLst>
                </a:gridCol>
                <a:gridCol w="5499846">
                  <a:extLst>
                    <a:ext uri="{9D8B030D-6E8A-4147-A177-3AD203B41FA5}">
                      <a16:colId xmlns:a16="http://schemas.microsoft.com/office/drawing/2014/main" val="3051954743"/>
                    </a:ext>
                  </a:extLst>
                </a:gridCol>
              </a:tblGrid>
              <a:tr h="605118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NOME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CARGO/MUNICÍPIO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4579871"/>
                  </a:ext>
                </a:extLst>
              </a:tr>
              <a:tr h="602466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Maria Madalena de Brito Lopes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Secretária/Flores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986587"/>
                  </a:ext>
                </a:extLst>
              </a:tr>
              <a:tr h="674056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Lisbeth Rosa de Souza Lima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Secretária/Serra Talhada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9697890"/>
                  </a:ext>
                </a:extLst>
              </a:tr>
              <a:tr h="640837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Janaína Mendes Diniz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Apoiadora COSEMS-PE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1424583"/>
                  </a:ext>
                </a:extLst>
              </a:tr>
              <a:tr h="657658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Flávia Cecília Nunes de Oliveira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AB/ Betânia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1731992"/>
                  </a:ext>
                </a:extLst>
              </a:tr>
              <a:tr h="565942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Maria Luíza de Alcântara Santos Leme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Vigilância em Saúde/ Floresta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61726"/>
                  </a:ext>
                </a:extLst>
              </a:tr>
              <a:tr h="599161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Rosângela Tatiany Pereira dos Santos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Regulação/ Itacuruba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0443337"/>
                  </a:ext>
                </a:extLst>
              </a:tr>
              <a:tr h="565942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Jeanne Patrícia Teles Pereira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Planejamento/ Flores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2921791"/>
                  </a:ext>
                </a:extLst>
              </a:tr>
            </a:tbl>
          </a:graphicData>
        </a:graphic>
      </p:graphicFrame>
      <p:sp>
        <p:nvSpPr>
          <p:cNvPr id="4" name="CaixaDeTexto 3">
            <a:extLst>
              <a:ext uri="{FF2B5EF4-FFF2-40B4-BE49-F238E27FC236}">
                <a16:creationId xmlns:a16="http://schemas.microsoft.com/office/drawing/2014/main" id="{11C835E7-EDA9-4E7A-4BA7-A0FD878392F3}"/>
              </a:ext>
            </a:extLst>
          </p:cNvPr>
          <p:cNvSpPr txBox="1"/>
          <p:nvPr/>
        </p:nvSpPr>
        <p:spPr>
          <a:xfrm>
            <a:off x="645967" y="589338"/>
            <a:ext cx="87849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dirty="0">
                <a:latin typeface="Arial" panose="020B0604020202020204" pitchFamily="34" charset="0"/>
                <a:cs typeface="Arial" panose="020B0604020202020204" pitchFamily="34" charset="0"/>
              </a:rPr>
              <a:t>GRUPO CONDUTOR PRI – XI REGIÃO</a:t>
            </a:r>
          </a:p>
        </p:txBody>
      </p:sp>
    </p:spTree>
    <p:extLst>
      <p:ext uri="{BB962C8B-B14F-4D97-AF65-F5344CB8AC3E}">
        <p14:creationId xmlns:p14="http://schemas.microsoft.com/office/powerpoint/2010/main" val="86442062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a 3">
            <a:extLst>
              <a:ext uri="{FF2B5EF4-FFF2-40B4-BE49-F238E27FC236}">
                <a16:creationId xmlns:a16="http://schemas.microsoft.com/office/drawing/2014/main" id="{F92BD010-E9C0-3ED6-3A92-087EEC0D5A1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6621572"/>
              </p:ext>
            </p:extLst>
          </p:nvPr>
        </p:nvGraphicFramePr>
        <p:xfrm>
          <a:off x="430305" y="1275654"/>
          <a:ext cx="11134165" cy="4721734"/>
        </p:xfrm>
        <a:graphic>
          <a:graphicData uri="http://schemas.openxmlformats.org/drawingml/2006/table">
            <a:tbl>
              <a:tblPr/>
              <a:tblGrid>
                <a:gridCol w="503353">
                  <a:extLst>
                    <a:ext uri="{9D8B030D-6E8A-4147-A177-3AD203B41FA5}">
                      <a16:colId xmlns:a16="http://schemas.microsoft.com/office/drawing/2014/main" val="2545300734"/>
                    </a:ext>
                  </a:extLst>
                </a:gridCol>
                <a:gridCol w="5023389">
                  <a:extLst>
                    <a:ext uri="{9D8B030D-6E8A-4147-A177-3AD203B41FA5}">
                      <a16:colId xmlns:a16="http://schemas.microsoft.com/office/drawing/2014/main" val="642867762"/>
                    </a:ext>
                  </a:extLst>
                </a:gridCol>
                <a:gridCol w="5607423">
                  <a:extLst>
                    <a:ext uri="{9D8B030D-6E8A-4147-A177-3AD203B41FA5}">
                      <a16:colId xmlns:a16="http://schemas.microsoft.com/office/drawing/2014/main" val="192598165"/>
                    </a:ext>
                  </a:extLst>
                </a:gridCol>
              </a:tblGrid>
              <a:tr h="568628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NOME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CARGO/MUNICÍPIO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2610397"/>
                  </a:ext>
                </a:extLst>
              </a:tr>
              <a:tr h="554758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Gleisy</a:t>
                      </a:r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Tavares de Araújo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Secretária/ Aliança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8214023"/>
                  </a:ext>
                </a:extLst>
              </a:tr>
              <a:tr h="554758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André Mandarine Duarte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Secretário/ Goiana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4228934"/>
                  </a:ext>
                </a:extLst>
              </a:tr>
              <a:tr h="554758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Maria de Fátima Lopes de Moura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Apoiadora COSEMS-PE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5203088"/>
                  </a:ext>
                </a:extLst>
              </a:tr>
              <a:tr h="554758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Thaís Monara Bezerra Ramos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AB/Macaparana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2234025"/>
                  </a:ext>
                </a:extLst>
              </a:tr>
              <a:tr h="672209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José Carlos Honorato da Silva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At. Especializada/ Ferreiros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0651730"/>
                  </a:ext>
                </a:extLst>
              </a:tr>
              <a:tr h="631656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Karlla Daniele Silva Guedes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Vigilância em Saúde/ Aliança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000726"/>
                  </a:ext>
                </a:extLst>
              </a:tr>
              <a:tr h="630209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Deise Maria da Conceição Silva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Planejamento/ São Vicente Ferrer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4120248"/>
                  </a:ext>
                </a:extLst>
              </a:tr>
            </a:tbl>
          </a:graphicData>
        </a:graphic>
      </p:graphicFrame>
      <p:sp>
        <p:nvSpPr>
          <p:cNvPr id="3" name="CaixaDeTexto 2">
            <a:extLst>
              <a:ext uri="{FF2B5EF4-FFF2-40B4-BE49-F238E27FC236}">
                <a16:creationId xmlns:a16="http://schemas.microsoft.com/office/drawing/2014/main" id="{EF029DE3-829A-1750-9445-6F3109940EC5}"/>
              </a:ext>
            </a:extLst>
          </p:cNvPr>
          <p:cNvSpPr txBox="1"/>
          <p:nvPr/>
        </p:nvSpPr>
        <p:spPr>
          <a:xfrm>
            <a:off x="645967" y="589338"/>
            <a:ext cx="87849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dirty="0">
                <a:latin typeface="Arial" panose="020B0604020202020204" pitchFamily="34" charset="0"/>
                <a:cs typeface="Arial" panose="020B0604020202020204" pitchFamily="34" charset="0"/>
              </a:rPr>
              <a:t>GRUPO CONDUTOR PRI – XII REGIÃO</a:t>
            </a:r>
          </a:p>
        </p:txBody>
      </p:sp>
    </p:spTree>
    <p:extLst>
      <p:ext uri="{BB962C8B-B14F-4D97-AF65-F5344CB8AC3E}">
        <p14:creationId xmlns:p14="http://schemas.microsoft.com/office/powerpoint/2010/main" val="41987170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>
            <a:extLst>
              <a:ext uri="{FF2B5EF4-FFF2-40B4-BE49-F238E27FC236}">
                <a16:creationId xmlns:a16="http://schemas.microsoft.com/office/drawing/2014/main" id="{D1FD4F4E-D347-175A-34DC-30E7569EC7D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92856" y="0"/>
            <a:ext cx="2499144" cy="789272"/>
          </a:xfrm>
          <a:prstGeom prst="rect">
            <a:avLst/>
          </a:prstGeom>
        </p:spPr>
      </p:pic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E43DBCFB-837F-B555-C4C6-4CC2B7C24A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7516" y="1845734"/>
            <a:ext cx="10578164" cy="4023360"/>
          </a:xfrm>
        </p:spPr>
        <p:txBody>
          <a:bodyPr>
            <a:normAutofit/>
          </a:bodyPr>
          <a:lstStyle/>
          <a:p>
            <a:pPr marL="6350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None/>
            </a:pPr>
            <a:r>
              <a:rPr lang="pt-BR" sz="2800" b="1" dirty="0"/>
              <a:t>RESOLUÇÃO CIB/PE Nº. 6651 DE 16 DE MAIO DE 2024 - </a:t>
            </a:r>
            <a:r>
              <a:rPr lang="pt-BR" sz="2800" dirty="0"/>
              <a:t>Atualiza a Resolução CIB-PE nº 5613, de 08/11/2021, define diretrizes, atualiza a metodologia e cronograma do processo de Planejamento Regional Integrado (PRI) da Resolução CIB/PE 4086 de 11 de junho de 2018 e ratifica a deliberação CIB de 17 de setembro de 2011, que estabelece a conformação territorial de saúde no Estado de Pernambuco em 04 (quatro) macrorregiões</a:t>
            </a:r>
            <a:endParaRPr lang="pt-BR" sz="36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Google Shape;52;g1f3d5aac7c8_0_36">
            <a:extLst>
              <a:ext uri="{FF2B5EF4-FFF2-40B4-BE49-F238E27FC236}">
                <a16:creationId xmlns:a16="http://schemas.microsoft.com/office/drawing/2014/main" id="{B036FFFB-BA2A-3E05-A957-4F0625254680}"/>
              </a:ext>
            </a:extLst>
          </p:cNvPr>
          <p:cNvSpPr txBox="1"/>
          <p:nvPr/>
        </p:nvSpPr>
        <p:spPr>
          <a:xfrm>
            <a:off x="768480" y="599024"/>
            <a:ext cx="103872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lang="pt-BR" sz="3200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CONTEXTUALIZAÇÃO</a:t>
            </a:r>
            <a:endParaRPr sz="3200" b="0" i="0" u="none" strike="noStrike" cap="none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14946872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4A7C69E5-5AA9-806A-5F11-AEC943CA253C}"/>
              </a:ext>
            </a:extLst>
          </p:cNvPr>
          <p:cNvSpPr txBox="1"/>
          <p:nvPr/>
        </p:nvSpPr>
        <p:spPr>
          <a:xfrm>
            <a:off x="1775520" y="188640"/>
            <a:ext cx="87849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dirty="0">
                <a:latin typeface="Arial" panose="020B0604020202020204" pitchFamily="34" charset="0"/>
                <a:cs typeface="Arial" panose="020B0604020202020204" pitchFamily="34" charset="0"/>
              </a:rPr>
              <a:t>GRUPO CONDUTOR PRI – I MACRORREGIÃO</a:t>
            </a:r>
          </a:p>
        </p:txBody>
      </p:sp>
      <p:graphicFrame>
        <p:nvGraphicFramePr>
          <p:cNvPr id="5" name="Tabela 4">
            <a:extLst>
              <a:ext uri="{FF2B5EF4-FFF2-40B4-BE49-F238E27FC236}">
                <a16:creationId xmlns:a16="http://schemas.microsoft.com/office/drawing/2014/main" id="{97A3881B-33EF-418B-9F5E-622EAAE43DF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28064344"/>
              </p:ext>
            </p:extLst>
          </p:nvPr>
        </p:nvGraphicFramePr>
        <p:xfrm>
          <a:off x="443753" y="900953"/>
          <a:ext cx="11040035" cy="5264356"/>
        </p:xfrm>
        <a:graphic>
          <a:graphicData uri="http://schemas.openxmlformats.org/drawingml/2006/table">
            <a:tbl>
              <a:tblPr/>
              <a:tblGrid>
                <a:gridCol w="559458">
                  <a:extLst>
                    <a:ext uri="{9D8B030D-6E8A-4147-A177-3AD203B41FA5}">
                      <a16:colId xmlns:a16="http://schemas.microsoft.com/office/drawing/2014/main" val="3475311979"/>
                    </a:ext>
                  </a:extLst>
                </a:gridCol>
                <a:gridCol w="4939049">
                  <a:extLst>
                    <a:ext uri="{9D8B030D-6E8A-4147-A177-3AD203B41FA5}">
                      <a16:colId xmlns:a16="http://schemas.microsoft.com/office/drawing/2014/main" val="3551754353"/>
                    </a:ext>
                  </a:extLst>
                </a:gridCol>
                <a:gridCol w="5541528">
                  <a:extLst>
                    <a:ext uri="{9D8B030D-6E8A-4147-A177-3AD203B41FA5}">
                      <a16:colId xmlns:a16="http://schemas.microsoft.com/office/drawing/2014/main" val="464229531"/>
                    </a:ext>
                  </a:extLst>
                </a:gridCol>
              </a:tblGrid>
              <a:tr h="359134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ID</a:t>
                      </a:r>
                    </a:p>
                  </a:txBody>
                  <a:tcPr marL="7531" marR="7531" marT="75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NOME</a:t>
                      </a:r>
                    </a:p>
                  </a:txBody>
                  <a:tcPr marL="7531" marR="7531" marT="75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CARGO/MUNICÍPIO</a:t>
                      </a:r>
                    </a:p>
                  </a:txBody>
                  <a:tcPr marL="7531" marR="7531" marT="75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2126588"/>
                  </a:ext>
                </a:extLst>
              </a:tr>
              <a:tr h="350373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7531" marR="7531" marT="75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Ana Claúdia </a:t>
                      </a:r>
                      <a:r>
                        <a:rPr lang="pt-BR" sz="2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Callou</a:t>
                      </a:r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Matos </a:t>
                      </a:r>
                    </a:p>
                  </a:txBody>
                  <a:tcPr marL="7531" marR="7531" marT="7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Secretária/ Olinda</a:t>
                      </a:r>
                    </a:p>
                  </a:txBody>
                  <a:tcPr marL="7531" marR="7531" marT="753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0003755"/>
                  </a:ext>
                </a:extLst>
              </a:tr>
              <a:tr h="350373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7531" marR="7531" marT="75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Maria Lúcia Matias Ferreira</a:t>
                      </a:r>
                    </a:p>
                  </a:txBody>
                  <a:tcPr marL="7531" marR="7531" marT="7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Secretária/ Paudalho</a:t>
                      </a:r>
                    </a:p>
                  </a:txBody>
                  <a:tcPr marL="7531" marR="7531" marT="753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9760463"/>
                  </a:ext>
                </a:extLst>
              </a:tr>
              <a:tr h="350373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7531" marR="7531" marT="75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Maria Cristina Gonçalves Casale</a:t>
                      </a:r>
                    </a:p>
                  </a:txBody>
                  <a:tcPr marL="7531" marR="7531" marT="7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Secretária/ Belém de Maria</a:t>
                      </a:r>
                    </a:p>
                  </a:txBody>
                  <a:tcPr marL="7531" marR="7531" marT="753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1397869"/>
                  </a:ext>
                </a:extLst>
              </a:tr>
              <a:tr h="350373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7531" marR="7531" marT="75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Gleisy</a:t>
                      </a:r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Tavares de Araújo</a:t>
                      </a:r>
                    </a:p>
                  </a:txBody>
                  <a:tcPr marL="7531" marR="7531" marT="7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Secretária/ Aliança</a:t>
                      </a:r>
                    </a:p>
                  </a:txBody>
                  <a:tcPr marL="7531" marR="7531" marT="753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8498728"/>
                  </a:ext>
                </a:extLst>
              </a:tr>
              <a:tr h="350373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7531" marR="7531" marT="75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Luciana Caroline A.  D’Angelo</a:t>
                      </a:r>
                    </a:p>
                  </a:txBody>
                  <a:tcPr marL="7531" marR="7531" marT="7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Secretária/ Recife</a:t>
                      </a:r>
                    </a:p>
                  </a:txBody>
                  <a:tcPr marL="7531" marR="7531" marT="753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3692248"/>
                  </a:ext>
                </a:extLst>
              </a:tr>
              <a:tr h="350373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 marL="7531" marR="7531" marT="75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Paloma Sonally da Cunha Pedrosa</a:t>
                      </a:r>
                    </a:p>
                  </a:txBody>
                  <a:tcPr marL="7531" marR="7531" marT="7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Secretária/ Limoeiro</a:t>
                      </a:r>
                    </a:p>
                  </a:txBody>
                  <a:tcPr marL="7531" marR="7531" marT="753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9910002"/>
                  </a:ext>
                </a:extLst>
              </a:tr>
              <a:tr h="350373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</a:p>
                  </a:txBody>
                  <a:tcPr marL="7531" marR="7531" marT="75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Bruno César Camilo da Silva</a:t>
                      </a:r>
                    </a:p>
                  </a:txBody>
                  <a:tcPr marL="7531" marR="7531" marT="7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Secretário/ Palmares</a:t>
                      </a:r>
                    </a:p>
                  </a:txBody>
                  <a:tcPr marL="7531" marR="7531" marT="753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6480181"/>
                  </a:ext>
                </a:extLst>
              </a:tr>
              <a:tr h="350373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 marL="7531" marR="7531" marT="75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Lícia da Silva Maciel</a:t>
                      </a:r>
                    </a:p>
                  </a:txBody>
                  <a:tcPr marL="7531" marR="7531" marT="7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Apoiadora COSEMS-PE</a:t>
                      </a:r>
                    </a:p>
                  </a:txBody>
                  <a:tcPr marL="7531" marR="7531" marT="75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2310004"/>
                  </a:ext>
                </a:extLst>
              </a:tr>
              <a:tr h="350373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</a:p>
                  </a:txBody>
                  <a:tcPr marL="7531" marR="7531" marT="75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Maria de Fátima Lopes de Moura</a:t>
                      </a:r>
                    </a:p>
                  </a:txBody>
                  <a:tcPr marL="7531" marR="7531" marT="7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Apoiadora COSEMS-PE</a:t>
                      </a:r>
                    </a:p>
                  </a:txBody>
                  <a:tcPr marL="7531" marR="7531" marT="75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2673131"/>
                  </a:ext>
                </a:extLst>
              </a:tr>
              <a:tr h="350373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 marL="7531" marR="7531" marT="75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Michelly Lima Vieira</a:t>
                      </a:r>
                    </a:p>
                  </a:txBody>
                  <a:tcPr marL="7531" marR="7531" marT="7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Apoiadora COSEMS-PE</a:t>
                      </a:r>
                    </a:p>
                  </a:txBody>
                  <a:tcPr marL="7531" marR="7531" marT="75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4439936"/>
                  </a:ext>
                </a:extLst>
              </a:tr>
              <a:tr h="350373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</a:t>
                      </a:r>
                    </a:p>
                  </a:txBody>
                  <a:tcPr marL="7531" marR="7531" marT="75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Nadjane Arcanjo Neves de Lima</a:t>
                      </a:r>
                    </a:p>
                  </a:txBody>
                  <a:tcPr marL="7531" marR="7531" marT="7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At. à Saúde/ Jaboatão dos Guararapes</a:t>
                      </a:r>
                    </a:p>
                  </a:txBody>
                  <a:tcPr marL="7531" marR="7531" marT="7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7202200"/>
                  </a:ext>
                </a:extLst>
              </a:tr>
              <a:tr h="350373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</a:t>
                      </a:r>
                    </a:p>
                  </a:txBody>
                  <a:tcPr marL="7531" marR="7531" marT="75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Emmanuela</a:t>
                      </a:r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pt-BR" sz="2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Kethully</a:t>
                      </a:r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da Mota</a:t>
                      </a:r>
                    </a:p>
                  </a:txBody>
                  <a:tcPr marL="7531" marR="7531" marT="7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AB/ Limoeiro</a:t>
                      </a:r>
                    </a:p>
                  </a:txBody>
                  <a:tcPr marL="7531" marR="7531" marT="7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0186539"/>
                  </a:ext>
                </a:extLst>
              </a:tr>
              <a:tr h="350373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</a:t>
                      </a:r>
                    </a:p>
                  </a:txBody>
                  <a:tcPr marL="7531" marR="7531" marT="75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Ataly</a:t>
                      </a:r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Lima Durval Borba</a:t>
                      </a:r>
                    </a:p>
                  </a:txBody>
                  <a:tcPr marL="7531" marR="7531" marT="7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Planejamento/ Tamandaré</a:t>
                      </a:r>
                    </a:p>
                  </a:txBody>
                  <a:tcPr marL="7531" marR="7531" marT="7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3830208"/>
                  </a:ext>
                </a:extLst>
              </a:tr>
              <a:tr h="350373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</a:t>
                      </a:r>
                    </a:p>
                  </a:txBody>
                  <a:tcPr marL="7531" marR="7531" marT="75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Karlla Dannielle da Silva Guedes</a:t>
                      </a:r>
                    </a:p>
                  </a:txBody>
                  <a:tcPr marL="7531" marR="7531" marT="7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Vigilância em Saúde/ Aliança</a:t>
                      </a:r>
                    </a:p>
                  </a:txBody>
                  <a:tcPr marL="7531" marR="7531" marT="75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97641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298579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4A7C69E5-5AA9-806A-5F11-AEC943CA253C}"/>
              </a:ext>
            </a:extLst>
          </p:cNvPr>
          <p:cNvSpPr txBox="1"/>
          <p:nvPr/>
        </p:nvSpPr>
        <p:spPr>
          <a:xfrm>
            <a:off x="1775520" y="188640"/>
            <a:ext cx="87849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dirty="0">
                <a:latin typeface="Arial" panose="020B0604020202020204" pitchFamily="34" charset="0"/>
                <a:cs typeface="Arial" panose="020B0604020202020204" pitchFamily="34" charset="0"/>
              </a:rPr>
              <a:t>GRUPO CONDUTOR PRI – II MACRORREGIÃO</a:t>
            </a:r>
          </a:p>
        </p:txBody>
      </p:sp>
      <p:graphicFrame>
        <p:nvGraphicFramePr>
          <p:cNvPr id="3" name="Tabela 2">
            <a:extLst>
              <a:ext uri="{FF2B5EF4-FFF2-40B4-BE49-F238E27FC236}">
                <a16:creationId xmlns:a16="http://schemas.microsoft.com/office/drawing/2014/main" id="{35B598BF-B1CF-B2FE-93F9-1A339EAACCD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7121478"/>
              </p:ext>
            </p:extLst>
          </p:nvPr>
        </p:nvGraphicFramePr>
        <p:xfrm>
          <a:off x="618565" y="793377"/>
          <a:ext cx="11053483" cy="5138553"/>
        </p:xfrm>
        <a:graphic>
          <a:graphicData uri="http://schemas.openxmlformats.org/drawingml/2006/table">
            <a:tbl>
              <a:tblPr/>
              <a:tblGrid>
                <a:gridCol w="607335">
                  <a:extLst>
                    <a:ext uri="{9D8B030D-6E8A-4147-A177-3AD203B41FA5}">
                      <a16:colId xmlns:a16="http://schemas.microsoft.com/office/drawing/2014/main" val="2282211654"/>
                    </a:ext>
                  </a:extLst>
                </a:gridCol>
                <a:gridCol w="4965849">
                  <a:extLst>
                    <a:ext uri="{9D8B030D-6E8A-4147-A177-3AD203B41FA5}">
                      <a16:colId xmlns:a16="http://schemas.microsoft.com/office/drawing/2014/main" val="525230736"/>
                    </a:ext>
                  </a:extLst>
                </a:gridCol>
                <a:gridCol w="5480299">
                  <a:extLst>
                    <a:ext uri="{9D8B030D-6E8A-4147-A177-3AD203B41FA5}">
                      <a16:colId xmlns:a16="http://schemas.microsoft.com/office/drawing/2014/main" val="1345045856"/>
                    </a:ext>
                  </a:extLst>
                </a:gridCol>
              </a:tblGrid>
              <a:tr h="477733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NOME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CARGO/MUNICÍPIO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2054261"/>
                  </a:ext>
                </a:extLst>
              </a:tr>
              <a:tr h="466082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Giancarla</a:t>
                      </a:r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Couto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Secretária/ Camocim de São Félix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3980065"/>
                  </a:ext>
                </a:extLst>
              </a:tr>
              <a:tr h="466082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Elias Flávio Quintino de Araújo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Secretário/ </a:t>
                      </a:r>
                      <a:r>
                        <a:rPr lang="pt-BR" sz="2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Jupi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5578653"/>
                  </a:ext>
                </a:extLst>
              </a:tr>
              <a:tr h="466082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George Veloso de Melo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Secretário/ Caruaru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6568039"/>
                  </a:ext>
                </a:extLst>
              </a:tr>
              <a:tr h="466082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Catarina Fábia Tenório Ferro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Secretária/ Garanhuns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8335098"/>
                  </a:ext>
                </a:extLst>
              </a:tr>
              <a:tr h="466082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Maria Aparecida de Souza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Apoiadora/ COSEMS-PE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6058205"/>
                  </a:ext>
                </a:extLst>
              </a:tr>
              <a:tr h="466082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Antônio Amato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Apoiador/ COSEMS-PE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9506362"/>
                  </a:ext>
                </a:extLst>
              </a:tr>
              <a:tr h="466082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Wedneide</a:t>
                      </a:r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Cristiane de Almeida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AB/ Sanharó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5712633"/>
                  </a:ext>
                </a:extLst>
              </a:tr>
              <a:tr h="466082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Cristiana </a:t>
                      </a:r>
                      <a:r>
                        <a:rPr lang="pt-BR" sz="2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Acevedo</a:t>
                      </a:r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pt-BR" sz="2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Zarzar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Atenção Especializada/ Tacaimbó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0917703"/>
                  </a:ext>
                </a:extLst>
              </a:tr>
              <a:tr h="466082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Isadora Raquel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Planejamento/ Bom Conselho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278560"/>
                  </a:ext>
                </a:extLst>
              </a:tr>
              <a:tr h="466082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Edilson de Lima Paranhos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Planejamento/ Teresinha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97840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69052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4A7C69E5-5AA9-806A-5F11-AEC943CA253C}"/>
              </a:ext>
            </a:extLst>
          </p:cNvPr>
          <p:cNvSpPr txBox="1"/>
          <p:nvPr/>
        </p:nvSpPr>
        <p:spPr>
          <a:xfrm>
            <a:off x="1775520" y="188640"/>
            <a:ext cx="87849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dirty="0">
                <a:latin typeface="Arial" panose="020B0604020202020204" pitchFamily="34" charset="0"/>
                <a:cs typeface="Arial" panose="020B0604020202020204" pitchFamily="34" charset="0"/>
              </a:rPr>
              <a:t>GRUPO CONDUTOR PRI – III MACRORREGIÃO</a:t>
            </a:r>
          </a:p>
        </p:txBody>
      </p:sp>
      <p:graphicFrame>
        <p:nvGraphicFramePr>
          <p:cNvPr id="3" name="Tabela 2">
            <a:extLst>
              <a:ext uri="{FF2B5EF4-FFF2-40B4-BE49-F238E27FC236}">
                <a16:creationId xmlns:a16="http://schemas.microsoft.com/office/drawing/2014/main" id="{D2F2A142-E2A4-0E1F-9C21-FF44E2C7A62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0054610"/>
              </p:ext>
            </p:extLst>
          </p:nvPr>
        </p:nvGraphicFramePr>
        <p:xfrm>
          <a:off x="524435" y="685801"/>
          <a:ext cx="11093824" cy="5741152"/>
        </p:xfrm>
        <a:graphic>
          <a:graphicData uri="http://schemas.openxmlformats.org/drawingml/2006/table">
            <a:tbl>
              <a:tblPr/>
              <a:tblGrid>
                <a:gridCol w="501530">
                  <a:extLst>
                    <a:ext uri="{9D8B030D-6E8A-4147-A177-3AD203B41FA5}">
                      <a16:colId xmlns:a16="http://schemas.microsoft.com/office/drawing/2014/main" val="3395325637"/>
                    </a:ext>
                  </a:extLst>
                </a:gridCol>
                <a:gridCol w="5119341">
                  <a:extLst>
                    <a:ext uri="{9D8B030D-6E8A-4147-A177-3AD203B41FA5}">
                      <a16:colId xmlns:a16="http://schemas.microsoft.com/office/drawing/2014/main" val="4280903813"/>
                    </a:ext>
                  </a:extLst>
                </a:gridCol>
                <a:gridCol w="5472953">
                  <a:extLst>
                    <a:ext uri="{9D8B030D-6E8A-4147-A177-3AD203B41FA5}">
                      <a16:colId xmlns:a16="http://schemas.microsoft.com/office/drawing/2014/main" val="3155305564"/>
                    </a:ext>
                  </a:extLst>
                </a:gridCol>
              </a:tblGrid>
              <a:tr h="435031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marL="8687" marR="8687" marT="86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NOME</a:t>
                      </a:r>
                    </a:p>
                  </a:txBody>
                  <a:tcPr marL="8687" marR="8687" marT="86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CARGO/MUNICÍPIO</a:t>
                      </a:r>
                    </a:p>
                  </a:txBody>
                  <a:tcPr marL="8687" marR="8687" marT="86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6437131"/>
                  </a:ext>
                </a:extLst>
              </a:tr>
              <a:tr h="42442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8687" marR="8687" marT="86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Ademar </a:t>
                      </a:r>
                      <a:r>
                        <a:rPr lang="pt-BR" sz="2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Beserra</a:t>
                      </a:r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dos Santos </a:t>
                      </a:r>
                    </a:p>
                  </a:txBody>
                  <a:tcPr marL="8687" marR="8687" marT="86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Secretário/ Venturosa</a:t>
                      </a:r>
                    </a:p>
                  </a:txBody>
                  <a:tcPr marL="8687" marR="8687" marT="86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6885911"/>
                  </a:ext>
                </a:extLst>
              </a:tr>
              <a:tr h="42442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8687" marR="8687" marT="86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Alessandera</a:t>
                      </a:r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pt-BR" sz="2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Tadéia</a:t>
                      </a:r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Tenório Noé</a:t>
                      </a:r>
                    </a:p>
                  </a:txBody>
                  <a:tcPr marL="8687" marR="8687" marT="86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Secretária/ </a:t>
                      </a:r>
                    </a:p>
                  </a:txBody>
                  <a:tcPr marL="8687" marR="8687" marT="86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9920717"/>
                  </a:ext>
                </a:extLst>
              </a:tr>
              <a:tr h="42442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8687" marR="8687" marT="86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Maria Madalena de Brito Lopes</a:t>
                      </a:r>
                    </a:p>
                  </a:txBody>
                  <a:tcPr marL="8687" marR="8687" marT="86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Secretária/ Flores</a:t>
                      </a:r>
                    </a:p>
                  </a:txBody>
                  <a:tcPr marL="8687" marR="8687" marT="86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0801152"/>
                  </a:ext>
                </a:extLst>
              </a:tr>
              <a:tr h="42442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8687" marR="8687" marT="86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André Fellipe Padilha Alves</a:t>
                      </a:r>
                    </a:p>
                  </a:txBody>
                  <a:tcPr marL="8687" marR="8687" marT="86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Secretário/ Arcoverde</a:t>
                      </a:r>
                    </a:p>
                  </a:txBody>
                  <a:tcPr marL="8687" marR="8687" marT="86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8899838"/>
                  </a:ext>
                </a:extLst>
              </a:tr>
              <a:tr h="637501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8687" marR="8687" marT="86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Artur Belarmino de Amorim</a:t>
                      </a:r>
                    </a:p>
                  </a:txBody>
                  <a:tcPr marL="8687" marR="8687" marT="86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Secretário/ Afogados da Ingazeira</a:t>
                      </a:r>
                    </a:p>
                  </a:txBody>
                  <a:tcPr marL="8687" marR="8687" marT="86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9694509"/>
                  </a:ext>
                </a:extLst>
              </a:tr>
              <a:tr h="42442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 marL="8687" marR="8687" marT="86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Lisbeth Rosa de Souza Lima</a:t>
                      </a:r>
                    </a:p>
                  </a:txBody>
                  <a:tcPr marL="8687" marR="8687" marT="86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Secretária/ Serra Talhada</a:t>
                      </a:r>
                    </a:p>
                  </a:txBody>
                  <a:tcPr marL="8687" marR="8687" marT="86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6128934"/>
                  </a:ext>
                </a:extLst>
              </a:tr>
              <a:tr h="42442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</a:p>
                  </a:txBody>
                  <a:tcPr marL="8687" marR="8687" marT="86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Antonio Fernando Amato B. dos Santos </a:t>
                      </a:r>
                    </a:p>
                  </a:txBody>
                  <a:tcPr marL="8687" marR="8687" marT="86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Apoiador/ COSEMS-PE</a:t>
                      </a:r>
                    </a:p>
                  </a:txBody>
                  <a:tcPr marL="8687" marR="8687" marT="86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4601627"/>
                  </a:ext>
                </a:extLst>
              </a:tr>
              <a:tr h="42442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 marL="8687" marR="8687" marT="86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Janaína Mendes Diniz</a:t>
                      </a:r>
                    </a:p>
                  </a:txBody>
                  <a:tcPr marL="8687" marR="8687" marT="86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Apoiadora/ COSEMS-PE</a:t>
                      </a:r>
                    </a:p>
                  </a:txBody>
                  <a:tcPr marL="8687" marR="8687" marT="86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9673412"/>
                  </a:ext>
                </a:extLst>
              </a:tr>
              <a:tr h="42442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</a:p>
                  </a:txBody>
                  <a:tcPr marL="8687" marR="8687" marT="86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Matheus Almeida Nascimento</a:t>
                      </a:r>
                    </a:p>
                  </a:txBody>
                  <a:tcPr marL="8687" marR="8687" marT="86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Planejamento/ </a:t>
                      </a:r>
                      <a:r>
                        <a:rPr lang="pt-BR" sz="2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Iguaraci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687" marR="8687" marT="86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6513588"/>
                  </a:ext>
                </a:extLst>
              </a:tr>
              <a:tr h="42442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 marL="8687" marR="8687" marT="86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Michelle dos Santos Novaes</a:t>
                      </a:r>
                    </a:p>
                  </a:txBody>
                  <a:tcPr marL="8687" marR="8687" marT="86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Vigilância em Saúde/ Buíque</a:t>
                      </a:r>
                    </a:p>
                  </a:txBody>
                  <a:tcPr marL="8687" marR="8687" marT="86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857064"/>
                  </a:ext>
                </a:extLst>
              </a:tr>
              <a:tr h="42442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</a:t>
                      </a:r>
                    </a:p>
                  </a:txBody>
                  <a:tcPr marL="8687" marR="8687" marT="86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Flaviana Cecílica Nunes de Oliveira</a:t>
                      </a:r>
                    </a:p>
                  </a:txBody>
                  <a:tcPr marL="8687" marR="8687" marT="86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AB/ Betânia</a:t>
                      </a:r>
                    </a:p>
                  </a:txBody>
                  <a:tcPr marL="8687" marR="8687" marT="86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0545397"/>
                  </a:ext>
                </a:extLst>
              </a:tr>
              <a:tr h="42442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</a:t>
                      </a:r>
                    </a:p>
                  </a:txBody>
                  <a:tcPr marL="8687" marR="8687" marT="86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Maria Luiza de Alcântara Santos Leme</a:t>
                      </a:r>
                    </a:p>
                  </a:txBody>
                  <a:tcPr marL="8687" marR="8687" marT="86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Vigilância em Saúde/ Floresta</a:t>
                      </a:r>
                    </a:p>
                  </a:txBody>
                  <a:tcPr marL="8687" marR="8687" marT="86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96005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6578556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ela 2">
            <a:extLst>
              <a:ext uri="{FF2B5EF4-FFF2-40B4-BE49-F238E27FC236}">
                <a16:creationId xmlns:a16="http://schemas.microsoft.com/office/drawing/2014/main" id="{BD4872CB-F03B-5591-2590-D8D0ADEF87F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6636781"/>
              </p:ext>
            </p:extLst>
          </p:nvPr>
        </p:nvGraphicFramePr>
        <p:xfrm>
          <a:off x="672354" y="803902"/>
          <a:ext cx="10986246" cy="5537416"/>
        </p:xfrm>
        <a:graphic>
          <a:graphicData uri="http://schemas.openxmlformats.org/drawingml/2006/table">
            <a:tbl>
              <a:tblPr/>
              <a:tblGrid>
                <a:gridCol w="496666">
                  <a:extLst>
                    <a:ext uri="{9D8B030D-6E8A-4147-A177-3AD203B41FA5}">
                      <a16:colId xmlns:a16="http://schemas.microsoft.com/office/drawing/2014/main" val="3145968499"/>
                    </a:ext>
                  </a:extLst>
                </a:gridCol>
                <a:gridCol w="5728873">
                  <a:extLst>
                    <a:ext uri="{9D8B030D-6E8A-4147-A177-3AD203B41FA5}">
                      <a16:colId xmlns:a16="http://schemas.microsoft.com/office/drawing/2014/main" val="3597180944"/>
                    </a:ext>
                  </a:extLst>
                </a:gridCol>
                <a:gridCol w="4760707">
                  <a:extLst>
                    <a:ext uri="{9D8B030D-6E8A-4147-A177-3AD203B41FA5}">
                      <a16:colId xmlns:a16="http://schemas.microsoft.com/office/drawing/2014/main" val="1011822264"/>
                    </a:ext>
                  </a:extLst>
                </a:gridCol>
              </a:tblGrid>
              <a:tr h="472004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marL="9409" marR="9409" marT="9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NOME</a:t>
                      </a:r>
                    </a:p>
                  </a:txBody>
                  <a:tcPr marL="9409" marR="9409" marT="9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CARGO/MUNICÍPIO</a:t>
                      </a:r>
                    </a:p>
                  </a:txBody>
                  <a:tcPr marL="9409" marR="9409" marT="9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3015020"/>
                  </a:ext>
                </a:extLst>
              </a:tr>
              <a:tr h="460492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9409" marR="9409" marT="9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Julia Natercia Alves de Oliveira</a:t>
                      </a:r>
                    </a:p>
                  </a:txBody>
                  <a:tcPr marL="9409" marR="9409" marT="9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Secretária/ Cedro</a:t>
                      </a:r>
                    </a:p>
                  </a:txBody>
                  <a:tcPr marL="9409" marR="9409" marT="9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4095211"/>
                  </a:ext>
                </a:extLst>
              </a:tr>
              <a:tr h="460492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9409" marR="9409" marT="9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Talita </a:t>
                      </a:r>
                      <a:r>
                        <a:rPr lang="pt-BR" sz="2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Mirele</a:t>
                      </a:r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Rodrigues</a:t>
                      </a:r>
                    </a:p>
                  </a:txBody>
                  <a:tcPr marL="9409" marR="9409" marT="9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Secretária/ Dormentes</a:t>
                      </a:r>
                    </a:p>
                  </a:txBody>
                  <a:tcPr marL="9409" marR="9409" marT="9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7644834"/>
                  </a:ext>
                </a:extLst>
              </a:tr>
              <a:tr h="460492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9409" marR="9409" marT="9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Lidiane Leite Nobre</a:t>
                      </a:r>
                    </a:p>
                  </a:txBody>
                  <a:tcPr marL="9409" marR="9409" marT="9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Secretária/ Bodocó</a:t>
                      </a:r>
                    </a:p>
                  </a:txBody>
                  <a:tcPr marL="9409" marR="9409" marT="9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791817"/>
                  </a:ext>
                </a:extLst>
              </a:tr>
              <a:tr h="460492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9409" marR="9409" marT="9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George Arraes Sampaio</a:t>
                      </a:r>
                    </a:p>
                  </a:txBody>
                  <a:tcPr marL="9409" marR="9409" marT="9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Secretário/ Salgueiro</a:t>
                      </a:r>
                    </a:p>
                  </a:txBody>
                  <a:tcPr marL="9409" marR="9409" marT="9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0912898"/>
                  </a:ext>
                </a:extLst>
              </a:tr>
              <a:tr h="460492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9409" marR="9409" marT="9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Gardielle Dayane Bernardino Andrade</a:t>
                      </a:r>
                    </a:p>
                  </a:txBody>
                  <a:tcPr marL="9409" marR="9409" marT="9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Secretária/ Ouricuri</a:t>
                      </a:r>
                    </a:p>
                  </a:txBody>
                  <a:tcPr marL="9409" marR="9409" marT="9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3924798"/>
                  </a:ext>
                </a:extLst>
              </a:tr>
              <a:tr h="460492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 marL="9409" marR="9409" marT="9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João </a:t>
                      </a:r>
                      <a:r>
                        <a:rPr lang="pt-BR" sz="2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Luis</a:t>
                      </a:r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Nogueira Barreto</a:t>
                      </a:r>
                    </a:p>
                  </a:txBody>
                  <a:tcPr marL="9409" marR="9409" marT="9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Secretário/ Petrolina</a:t>
                      </a:r>
                    </a:p>
                  </a:txBody>
                  <a:tcPr marL="9409" marR="9409" marT="9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0142618"/>
                  </a:ext>
                </a:extLst>
              </a:tr>
              <a:tr h="460492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</a:p>
                  </a:txBody>
                  <a:tcPr marL="9409" marR="9409" marT="9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Lucia Cristina Giesta Soares</a:t>
                      </a:r>
                    </a:p>
                  </a:txBody>
                  <a:tcPr marL="9409" marR="9409" marT="9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Apoiadora/ COSEMS-PE</a:t>
                      </a:r>
                    </a:p>
                  </a:txBody>
                  <a:tcPr marL="9409" marR="9409" marT="9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6571765"/>
                  </a:ext>
                </a:extLst>
              </a:tr>
              <a:tr h="460492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 marL="9409" marR="9409" marT="9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Cássia Maria Feitosa de L. Guimarães</a:t>
                      </a:r>
                    </a:p>
                  </a:txBody>
                  <a:tcPr marL="9409" marR="9409" marT="9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Planejamento/ Petrolina</a:t>
                      </a:r>
                    </a:p>
                  </a:txBody>
                  <a:tcPr marL="9409" marR="9409" marT="9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0337763"/>
                  </a:ext>
                </a:extLst>
              </a:tr>
              <a:tr h="460492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</a:p>
                  </a:txBody>
                  <a:tcPr marL="9409" marR="9409" marT="9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Taise Silva de Moraes</a:t>
                      </a:r>
                    </a:p>
                  </a:txBody>
                  <a:tcPr marL="9409" marR="9409" marT="9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AB/ Lagoa Grande</a:t>
                      </a:r>
                    </a:p>
                  </a:txBody>
                  <a:tcPr marL="9409" marR="9409" marT="9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753815"/>
                  </a:ext>
                </a:extLst>
              </a:tr>
              <a:tr h="460492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 marL="9409" marR="9409" marT="9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Emanoel Felipe Leite Souza</a:t>
                      </a:r>
                    </a:p>
                  </a:txBody>
                  <a:tcPr marL="9409" marR="9409" marT="9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Vigilância em Saúde/ Salgueiro</a:t>
                      </a:r>
                    </a:p>
                  </a:txBody>
                  <a:tcPr marL="9409" marR="9409" marT="9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4852810"/>
                  </a:ext>
                </a:extLst>
              </a:tr>
              <a:tr h="460492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</a:t>
                      </a:r>
                    </a:p>
                  </a:txBody>
                  <a:tcPr marL="9409" marR="9409" marT="9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Maria Izabel Vieira Bezerra Cavalcante</a:t>
                      </a:r>
                    </a:p>
                  </a:txBody>
                  <a:tcPr marL="9409" marR="9409" marT="9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AB/ Bodocó</a:t>
                      </a:r>
                    </a:p>
                  </a:txBody>
                  <a:tcPr marL="9409" marR="9409" marT="9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7965776"/>
                  </a:ext>
                </a:extLst>
              </a:tr>
            </a:tbl>
          </a:graphicData>
        </a:graphic>
      </p:graphicFrame>
      <p:sp>
        <p:nvSpPr>
          <p:cNvPr id="4" name="CaixaDeTexto 3">
            <a:extLst>
              <a:ext uri="{FF2B5EF4-FFF2-40B4-BE49-F238E27FC236}">
                <a16:creationId xmlns:a16="http://schemas.microsoft.com/office/drawing/2014/main" id="{22C817CD-F43A-2D31-68FD-4BDDE643CD60}"/>
              </a:ext>
            </a:extLst>
          </p:cNvPr>
          <p:cNvSpPr txBox="1"/>
          <p:nvPr/>
        </p:nvSpPr>
        <p:spPr>
          <a:xfrm>
            <a:off x="1775520" y="188640"/>
            <a:ext cx="87849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dirty="0">
                <a:latin typeface="Arial" panose="020B0604020202020204" pitchFamily="34" charset="0"/>
                <a:cs typeface="Arial" panose="020B0604020202020204" pitchFamily="34" charset="0"/>
              </a:rPr>
              <a:t>GRUPO CONDUTOR PRI – IV MACRORREGIÃO</a:t>
            </a:r>
          </a:p>
        </p:txBody>
      </p:sp>
    </p:spTree>
    <p:extLst>
      <p:ext uri="{BB962C8B-B14F-4D97-AF65-F5344CB8AC3E}">
        <p14:creationId xmlns:p14="http://schemas.microsoft.com/office/powerpoint/2010/main" val="164834899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ECFFC48-BEF7-73E3-58F8-68AEE4DF8DA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>
            <a:extLst>
              <a:ext uri="{FF2B5EF4-FFF2-40B4-BE49-F238E27FC236}">
                <a16:creationId xmlns:a16="http://schemas.microsoft.com/office/drawing/2014/main" id="{E0AE9F68-16AC-33A7-CC28-2D10ED49CE9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48851" y="96653"/>
            <a:ext cx="3869356" cy="1222008"/>
          </a:xfrm>
          <a:prstGeom prst="rect">
            <a:avLst/>
          </a:prstGeom>
        </p:spPr>
      </p:pic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82AD7702-9780-4B25-5E8F-D1660C995C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pt-BR" dirty="0"/>
          </a:p>
          <a:p>
            <a:pPr algn="ctr"/>
            <a:endParaRPr lang="pt-BR" dirty="0"/>
          </a:p>
          <a:p>
            <a:pPr algn="ctr"/>
            <a:r>
              <a:rPr lang="pt-BR" sz="3600" i="1" dirty="0"/>
              <a:t>OBRIGADO</a:t>
            </a:r>
          </a:p>
          <a:p>
            <a:pPr algn="ctr"/>
            <a:r>
              <a:rPr lang="pt-BR" sz="3600" dirty="0"/>
              <a:t>VIVA O SUS, </a:t>
            </a:r>
          </a:p>
          <a:p>
            <a:pPr algn="ctr"/>
            <a:r>
              <a:rPr lang="pt-BR" sz="3600" dirty="0"/>
              <a:t>VIVA OS GESTORES DA SAÚDE!!</a:t>
            </a:r>
          </a:p>
        </p:txBody>
      </p:sp>
      <p:sp>
        <p:nvSpPr>
          <p:cNvPr id="8" name="Título 7">
            <a:extLst>
              <a:ext uri="{FF2B5EF4-FFF2-40B4-BE49-F238E27FC236}">
                <a16:creationId xmlns:a16="http://schemas.microsoft.com/office/drawing/2014/main" id="{465C2749-7AC9-4633-53AE-67FD181725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40632"/>
            <a:ext cx="10058400" cy="1486248"/>
          </a:xfrm>
        </p:spPr>
        <p:txBody>
          <a:bodyPr>
            <a:normAutofit/>
          </a:bodyPr>
          <a:lstStyle/>
          <a:p>
            <a:br>
              <a:rPr lang="pt-BR" sz="3200" dirty="0"/>
            </a:br>
            <a:br>
              <a:rPr lang="pt-BR" sz="3200" dirty="0"/>
            </a:br>
            <a:endParaRPr lang="pt-BR" sz="3200" b="1" dirty="0"/>
          </a:p>
        </p:txBody>
      </p:sp>
    </p:spTree>
    <p:extLst>
      <p:ext uri="{BB962C8B-B14F-4D97-AF65-F5344CB8AC3E}">
        <p14:creationId xmlns:p14="http://schemas.microsoft.com/office/powerpoint/2010/main" val="23730776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>
            <a:extLst>
              <a:ext uri="{FF2B5EF4-FFF2-40B4-BE49-F238E27FC236}">
                <a16:creationId xmlns:a16="http://schemas.microsoft.com/office/drawing/2014/main" id="{D1FD4F4E-D347-175A-34DC-30E7569EC7D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92856" y="0"/>
            <a:ext cx="2499144" cy="789272"/>
          </a:xfrm>
          <a:prstGeom prst="rect">
            <a:avLst/>
          </a:prstGeom>
        </p:spPr>
      </p:pic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E43DBCFB-837F-B555-C4C6-4CC2B7C24A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4530" y="1828800"/>
            <a:ext cx="11229654" cy="4677878"/>
          </a:xfrm>
        </p:spPr>
        <p:txBody>
          <a:bodyPr>
            <a:normAutofit/>
          </a:bodyPr>
          <a:lstStyle/>
          <a:p>
            <a:pPr marL="520700" lvl="0" indent="-45720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Wingdings" panose="05000000000000000000" pitchFamily="2" charset="2"/>
              <a:buChar char="ü"/>
            </a:pPr>
            <a:r>
              <a:rPr lang="pt-BR" sz="3600" dirty="0"/>
              <a:t>Processo do PRI terá a coordenação estadual em articulação com o COSEMS </a:t>
            </a:r>
          </a:p>
          <a:p>
            <a:pPr marL="520700" lvl="0" indent="-45720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Wingdings" panose="05000000000000000000" pitchFamily="2" charset="2"/>
              <a:buChar char="ü"/>
            </a:pPr>
            <a:r>
              <a:rPr lang="pt-BR" sz="3600" dirty="0"/>
              <a:t> Para a efetividade da condução do PRI serão constituídos </a:t>
            </a:r>
          </a:p>
          <a:p>
            <a:pPr marL="63500" lvl="0" indent="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None/>
            </a:pPr>
            <a:r>
              <a:rPr lang="pt-BR" sz="3600" dirty="0"/>
              <a:t>          Grupos Condutores Regionais - GCR</a:t>
            </a:r>
          </a:p>
          <a:p>
            <a:pPr marL="63500" lvl="0" indent="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None/>
            </a:pPr>
            <a:r>
              <a:rPr lang="pt-BR" sz="3600" dirty="0"/>
              <a:t>          Grupos Condutores Macrorregionais - GCM </a:t>
            </a:r>
          </a:p>
          <a:p>
            <a:pPr marL="63500" lvl="0" indent="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None/>
            </a:pPr>
            <a:r>
              <a:rPr lang="pt-BR" sz="3600" dirty="0"/>
              <a:t>          Grupo Condutor Central - GCC</a:t>
            </a:r>
          </a:p>
          <a:p>
            <a:pPr marL="635000" lvl="0" indent="-57150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Wingdings" panose="05000000000000000000" pitchFamily="2" charset="2"/>
              <a:buChar char="ü"/>
            </a:pPr>
            <a:r>
              <a:rPr lang="pt-BR" sz="3600" dirty="0"/>
              <a:t> Vinculados respectivamente às Câmara Técnica da Comissão </a:t>
            </a:r>
            <a:r>
              <a:rPr lang="pt-BR" sz="3600" dirty="0" err="1"/>
              <a:t>Intergestores</a:t>
            </a:r>
            <a:r>
              <a:rPr lang="pt-BR" sz="3600" dirty="0"/>
              <a:t> Regional - CT/CIR e Câmara Técnica da Comissão </a:t>
            </a:r>
            <a:r>
              <a:rPr lang="pt-BR" sz="3600" dirty="0" err="1"/>
              <a:t>Intergestores</a:t>
            </a:r>
            <a:r>
              <a:rPr lang="pt-BR" sz="3600" dirty="0"/>
              <a:t> Bipartite - CT/CIB</a:t>
            </a:r>
          </a:p>
        </p:txBody>
      </p:sp>
      <p:sp>
        <p:nvSpPr>
          <p:cNvPr id="5" name="Google Shape;52;g1f3d5aac7c8_0_36">
            <a:extLst>
              <a:ext uri="{FF2B5EF4-FFF2-40B4-BE49-F238E27FC236}">
                <a16:creationId xmlns:a16="http://schemas.microsoft.com/office/drawing/2014/main" id="{C80BEC82-AFA4-D0EE-180F-DA57953C2C47}"/>
              </a:ext>
            </a:extLst>
          </p:cNvPr>
          <p:cNvSpPr txBox="1"/>
          <p:nvPr/>
        </p:nvSpPr>
        <p:spPr>
          <a:xfrm>
            <a:off x="768480" y="599024"/>
            <a:ext cx="10387200" cy="5847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lang="pt-BR" sz="3200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ATUALIZANDO O CONHECIMENTO – RESOLUÇÃO CIB</a:t>
            </a:r>
            <a:endParaRPr sz="3200" b="0" i="0" u="none" strike="noStrike" cap="none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6457332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>
            <a:extLst>
              <a:ext uri="{FF2B5EF4-FFF2-40B4-BE49-F238E27FC236}">
                <a16:creationId xmlns:a16="http://schemas.microsoft.com/office/drawing/2014/main" id="{D1FD4F4E-D347-175A-34DC-30E7569EC7D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92856" y="0"/>
            <a:ext cx="2499144" cy="789272"/>
          </a:xfrm>
          <a:prstGeom prst="rect">
            <a:avLst/>
          </a:prstGeom>
        </p:spPr>
      </p:pic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E43DBCFB-837F-B555-C4C6-4CC2B7C24A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4530" y="1828800"/>
            <a:ext cx="11229654" cy="4677878"/>
          </a:xfrm>
        </p:spPr>
        <p:txBody>
          <a:bodyPr>
            <a:normAutofit/>
          </a:bodyPr>
          <a:lstStyle/>
          <a:p>
            <a:pPr marL="635000" lvl="0" indent="-57150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Wingdings" panose="05000000000000000000" pitchFamily="2" charset="2"/>
              <a:buChar char="ü"/>
            </a:pPr>
            <a:r>
              <a:rPr lang="pt-BR" sz="3600" dirty="0"/>
              <a:t> O GCC será constituído por 26 membros sendo:</a:t>
            </a:r>
          </a:p>
          <a:p>
            <a:pPr marL="63500" lvl="0" indent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None/>
            </a:pPr>
            <a:r>
              <a:rPr lang="pt-BR" sz="3600" dirty="0"/>
              <a:t>            12 representações da SES-PE (nível central) </a:t>
            </a:r>
          </a:p>
          <a:p>
            <a:pPr marL="63500" lvl="0" indent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None/>
            </a:pPr>
            <a:r>
              <a:rPr lang="pt-BR" sz="3600" dirty="0"/>
              <a:t>            12 representações do COSEMS-PE (membros da Diretoria Executiva e 3 assessores técnicos) </a:t>
            </a:r>
          </a:p>
          <a:p>
            <a:pPr marL="63500" lvl="0" indent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None/>
            </a:pPr>
            <a:r>
              <a:rPr lang="pt-BR" sz="3600" dirty="0"/>
              <a:t>             02 representações da PE/ SEINF/SE/MS </a:t>
            </a:r>
            <a:endParaRPr lang="pt-BR" sz="36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5" name="Google Shape;52;g1f3d5aac7c8_0_36">
            <a:extLst>
              <a:ext uri="{FF2B5EF4-FFF2-40B4-BE49-F238E27FC236}">
                <a16:creationId xmlns:a16="http://schemas.microsoft.com/office/drawing/2014/main" id="{C80BEC82-AFA4-D0EE-180F-DA57953C2C47}"/>
              </a:ext>
            </a:extLst>
          </p:cNvPr>
          <p:cNvSpPr txBox="1"/>
          <p:nvPr/>
        </p:nvSpPr>
        <p:spPr>
          <a:xfrm>
            <a:off x="768480" y="599024"/>
            <a:ext cx="10387200" cy="10771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lang="pt-BR" sz="3200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ATUALIZANDO O CONHECIMENTO – RESOLUÇÃO CIB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lang="pt-BR" sz="3200" b="0" i="0" u="none" strike="noStrike" cap="none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GRUPOS CONDUTORES DO PRI</a:t>
            </a:r>
            <a:endParaRPr sz="3200" b="0" i="0" u="none" strike="noStrike" cap="none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3388241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>
            <a:extLst>
              <a:ext uri="{FF2B5EF4-FFF2-40B4-BE49-F238E27FC236}">
                <a16:creationId xmlns:a16="http://schemas.microsoft.com/office/drawing/2014/main" id="{D1FD4F4E-D347-175A-34DC-30E7569EC7D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92856" y="0"/>
            <a:ext cx="2499144" cy="789272"/>
          </a:xfrm>
          <a:prstGeom prst="rect">
            <a:avLst/>
          </a:prstGeom>
        </p:spPr>
      </p:pic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E43DBCFB-837F-B555-C4C6-4CC2B7C24A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8478" y="1561672"/>
            <a:ext cx="11231738" cy="4945006"/>
          </a:xfrm>
        </p:spPr>
        <p:txBody>
          <a:bodyPr>
            <a:normAutofit lnSpcReduction="10000"/>
          </a:bodyPr>
          <a:lstStyle/>
          <a:p>
            <a:pPr marL="457200" lvl="0" indent="-39370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Calibri"/>
              <a:buChar char="-"/>
            </a:pPr>
            <a:endParaRPr lang="pt-BR" sz="26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63500" indent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None/>
            </a:pPr>
            <a:r>
              <a:rPr lang="pt-BR" sz="3600" dirty="0"/>
              <a:t>O GCM da I macrorregião será constituído por 29 membros:       </a:t>
            </a:r>
          </a:p>
          <a:p>
            <a:pPr marL="63500" indent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None/>
            </a:pPr>
            <a:r>
              <a:rPr lang="pt-BR" sz="3600" dirty="0"/>
              <a:t>             14 representações da SES-PE, </a:t>
            </a:r>
          </a:p>
          <a:p>
            <a:pPr marL="63500" indent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None/>
            </a:pPr>
            <a:r>
              <a:rPr lang="pt-BR" sz="3600" dirty="0"/>
              <a:t>             14 representações do COSEMS-PE </a:t>
            </a:r>
          </a:p>
          <a:p>
            <a:pPr marL="63500" indent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None/>
            </a:pPr>
            <a:r>
              <a:rPr lang="pt-BR" sz="3600" dirty="0"/>
              <a:t>              01 representação da SEINF/SE/MS</a:t>
            </a:r>
          </a:p>
          <a:p>
            <a:pPr marL="63500" indent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None/>
            </a:pPr>
            <a:r>
              <a:rPr lang="pt-BR" sz="3600" dirty="0"/>
              <a:t>    </a:t>
            </a:r>
          </a:p>
          <a:p>
            <a:pPr marL="63500" indent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None/>
            </a:pPr>
            <a:r>
              <a:rPr lang="pt-BR" sz="3600" dirty="0"/>
              <a:t>O GCM da II macrorregião será constituído por 19 membros:</a:t>
            </a:r>
          </a:p>
          <a:p>
            <a:pPr marL="63500" indent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None/>
            </a:pPr>
            <a:r>
              <a:rPr lang="pt-BR" sz="3600" dirty="0"/>
              <a:t>            09 representações da SES-PE </a:t>
            </a:r>
          </a:p>
          <a:p>
            <a:pPr marL="63500" indent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None/>
            </a:pPr>
            <a:r>
              <a:rPr lang="pt-BR" sz="3600" dirty="0"/>
              <a:t>            09 representações do COSEMS-PE </a:t>
            </a:r>
          </a:p>
          <a:p>
            <a:pPr marL="63500" indent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None/>
            </a:pPr>
            <a:r>
              <a:rPr lang="pt-BR" sz="3600" dirty="0"/>
              <a:t>             01 representação da SEINF/SE/MS</a:t>
            </a:r>
          </a:p>
          <a:p>
            <a:pPr marL="63500" lvl="0" indent="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None/>
            </a:pPr>
            <a:endParaRPr lang="pt-BR" sz="36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Google Shape;52;g1f3d5aac7c8_0_36">
            <a:extLst>
              <a:ext uri="{FF2B5EF4-FFF2-40B4-BE49-F238E27FC236}">
                <a16:creationId xmlns:a16="http://schemas.microsoft.com/office/drawing/2014/main" id="{26B4C498-6796-F94F-6837-BD77DD65BF2B}"/>
              </a:ext>
            </a:extLst>
          </p:cNvPr>
          <p:cNvSpPr txBox="1"/>
          <p:nvPr/>
        </p:nvSpPr>
        <p:spPr>
          <a:xfrm>
            <a:off x="483308" y="474612"/>
            <a:ext cx="10387200" cy="15696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lang="pt-BR" sz="3200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ATUALIZANDO O CONHECIMENTO – RESOLUÇÃO CIB</a:t>
            </a:r>
          </a:p>
          <a:p>
            <a:pPr>
              <a:buClr>
                <a:srgbClr val="000000"/>
              </a:buClr>
              <a:buSzPts val="3200"/>
            </a:pPr>
            <a:r>
              <a:rPr lang="pt-BR" sz="3200" b="0" i="0" u="none" strike="noStrike" cap="none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GRUPOS CONDUTORES DO PRI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endParaRPr sz="3200" b="0" i="0" u="none" strike="noStrike" cap="none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2419295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>
            <a:extLst>
              <a:ext uri="{FF2B5EF4-FFF2-40B4-BE49-F238E27FC236}">
                <a16:creationId xmlns:a16="http://schemas.microsoft.com/office/drawing/2014/main" id="{D1FD4F4E-D347-175A-34DC-30E7569EC7D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92856" y="0"/>
            <a:ext cx="2499144" cy="789272"/>
          </a:xfrm>
          <a:prstGeom prst="rect">
            <a:avLst/>
          </a:prstGeom>
        </p:spPr>
      </p:pic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E43DBCFB-837F-B555-C4C6-4CC2B7C24A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8478" y="1561672"/>
            <a:ext cx="11231738" cy="4945006"/>
          </a:xfrm>
        </p:spPr>
        <p:txBody>
          <a:bodyPr>
            <a:normAutofit lnSpcReduction="10000"/>
          </a:bodyPr>
          <a:lstStyle/>
          <a:p>
            <a:pPr marL="457200" lvl="0" indent="-39370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Calibri"/>
              <a:buChar char="-"/>
            </a:pPr>
            <a:endParaRPr lang="pt-BR" sz="26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63500" indent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None/>
            </a:pPr>
            <a:r>
              <a:rPr lang="pt-BR" sz="3600" dirty="0"/>
              <a:t>O GCM da III macrorregião será constituído por 23 membros:</a:t>
            </a:r>
          </a:p>
          <a:p>
            <a:pPr marL="63500" indent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None/>
            </a:pPr>
            <a:r>
              <a:rPr lang="pt-BR" sz="3600" dirty="0"/>
              <a:t>             11 representações da SES-PE </a:t>
            </a:r>
          </a:p>
          <a:p>
            <a:pPr marL="63500" indent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None/>
            </a:pPr>
            <a:r>
              <a:rPr lang="pt-BR" sz="3600" dirty="0"/>
              <a:t>             11 representações do COSEMS-PE</a:t>
            </a:r>
          </a:p>
          <a:p>
            <a:pPr marL="63500" indent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None/>
            </a:pPr>
            <a:r>
              <a:rPr lang="pt-BR" sz="3600" dirty="0"/>
              <a:t>             01 representação da SEINF/SE/MS</a:t>
            </a:r>
          </a:p>
          <a:p>
            <a:pPr marL="63500" indent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None/>
            </a:pPr>
            <a:r>
              <a:rPr lang="pt-BR" sz="3600" dirty="0"/>
              <a:t>O GCM da IV macrorregião será constituído por 23 membros </a:t>
            </a:r>
          </a:p>
          <a:p>
            <a:pPr marL="63500" indent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None/>
            </a:pPr>
            <a:r>
              <a:rPr lang="pt-BR" sz="3600" dirty="0"/>
              <a:t>            11 representações da SES-PE</a:t>
            </a:r>
          </a:p>
          <a:p>
            <a:pPr marL="63500" indent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None/>
            </a:pPr>
            <a:r>
              <a:rPr lang="pt-BR" sz="3600" dirty="0"/>
              <a:t>            11 representações do COSEMS-PE </a:t>
            </a:r>
          </a:p>
          <a:p>
            <a:pPr marL="63500" indent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None/>
            </a:pPr>
            <a:r>
              <a:rPr lang="pt-BR" sz="3600" dirty="0"/>
              <a:t>            01 representação da SEINF/SE/MS</a:t>
            </a:r>
            <a:endParaRPr lang="pt-BR" sz="3600" b="1" dirty="0">
              <a:solidFill>
                <a:schemeClr val="accent2">
                  <a:lumMod val="50000"/>
                </a:schemeClr>
              </a:solidFill>
            </a:endParaRPr>
          </a:p>
          <a:p>
            <a:pPr marL="63500" lvl="0" indent="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None/>
            </a:pPr>
            <a:endParaRPr lang="pt-BR" sz="36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Google Shape;52;g1f3d5aac7c8_0_36">
            <a:extLst>
              <a:ext uri="{FF2B5EF4-FFF2-40B4-BE49-F238E27FC236}">
                <a16:creationId xmlns:a16="http://schemas.microsoft.com/office/drawing/2014/main" id="{26B4C498-6796-F94F-6837-BD77DD65BF2B}"/>
              </a:ext>
            </a:extLst>
          </p:cNvPr>
          <p:cNvSpPr txBox="1"/>
          <p:nvPr/>
        </p:nvSpPr>
        <p:spPr>
          <a:xfrm>
            <a:off x="483308" y="474612"/>
            <a:ext cx="10387200" cy="15696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lang="pt-BR" sz="3200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ATUALIZANDO O CONHECIMENTO – RESOLUÇÃO CIB</a:t>
            </a:r>
          </a:p>
          <a:p>
            <a:pPr>
              <a:buClr>
                <a:srgbClr val="000000"/>
              </a:buClr>
              <a:buSzPts val="3200"/>
            </a:pPr>
            <a:r>
              <a:rPr lang="pt-BR" sz="3200" b="0" i="0" u="none" strike="noStrike" cap="none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GRUPOS CONDUTORES DO PRI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endParaRPr sz="3200" b="0" i="0" u="none" strike="noStrike" cap="none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1333082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>
            <a:extLst>
              <a:ext uri="{FF2B5EF4-FFF2-40B4-BE49-F238E27FC236}">
                <a16:creationId xmlns:a16="http://schemas.microsoft.com/office/drawing/2014/main" id="{D1FD4F4E-D347-175A-34DC-30E7569EC7D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92856" y="0"/>
            <a:ext cx="2499144" cy="789272"/>
          </a:xfrm>
          <a:prstGeom prst="rect">
            <a:avLst/>
          </a:prstGeom>
        </p:spPr>
      </p:pic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E43DBCFB-837F-B555-C4C6-4CC2B7C24A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4530" y="1828800"/>
            <a:ext cx="11229654" cy="4677878"/>
          </a:xfrm>
        </p:spPr>
        <p:txBody>
          <a:bodyPr>
            <a:normAutofit/>
          </a:bodyPr>
          <a:lstStyle/>
          <a:p>
            <a:pPr marL="635000" indent="-57150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Wingdings" panose="05000000000000000000" pitchFamily="2" charset="2"/>
              <a:buChar char="ü"/>
            </a:pPr>
            <a:r>
              <a:rPr lang="pt-BR" sz="3600" dirty="0"/>
              <a:t> Os GCR serão constituídos por 14 membros, sendo: </a:t>
            </a:r>
          </a:p>
          <a:p>
            <a:pPr marL="63500" indent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None/>
            </a:pPr>
            <a:r>
              <a:rPr lang="pt-BR" sz="3600" dirty="0"/>
              <a:t>           7 representantes da SES </a:t>
            </a:r>
          </a:p>
          <a:p>
            <a:pPr marL="63500" indent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None/>
            </a:pPr>
            <a:r>
              <a:rPr lang="pt-BR" sz="3600" dirty="0"/>
              <a:t>           7 representantes do COSEMS</a:t>
            </a:r>
          </a:p>
        </p:txBody>
      </p:sp>
      <p:sp>
        <p:nvSpPr>
          <p:cNvPr id="5" name="Google Shape;52;g1f3d5aac7c8_0_36">
            <a:extLst>
              <a:ext uri="{FF2B5EF4-FFF2-40B4-BE49-F238E27FC236}">
                <a16:creationId xmlns:a16="http://schemas.microsoft.com/office/drawing/2014/main" id="{C80BEC82-AFA4-D0EE-180F-DA57953C2C47}"/>
              </a:ext>
            </a:extLst>
          </p:cNvPr>
          <p:cNvSpPr txBox="1"/>
          <p:nvPr/>
        </p:nvSpPr>
        <p:spPr>
          <a:xfrm>
            <a:off x="768480" y="599024"/>
            <a:ext cx="10387200" cy="5847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lang="pt-BR" sz="3200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ATUALIZANDO O CONHECIMENTO – RESOLUÇÃO CIB</a:t>
            </a:r>
            <a:endParaRPr sz="3200" b="0" i="0" u="none" strike="noStrike" cap="none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4016224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>
            <a:extLst>
              <a:ext uri="{FF2B5EF4-FFF2-40B4-BE49-F238E27FC236}">
                <a16:creationId xmlns:a16="http://schemas.microsoft.com/office/drawing/2014/main" id="{D1FD4F4E-D347-175A-34DC-30E7569EC7D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92856" y="0"/>
            <a:ext cx="2499144" cy="789272"/>
          </a:xfrm>
          <a:prstGeom prst="rect">
            <a:avLst/>
          </a:prstGeom>
        </p:spPr>
      </p:pic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E43DBCFB-837F-B555-C4C6-4CC2B7C24A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4673" y="1483695"/>
            <a:ext cx="10592657" cy="4829803"/>
          </a:xfrm>
        </p:spPr>
        <p:txBody>
          <a:bodyPr>
            <a:normAutofit/>
          </a:bodyPr>
          <a:lstStyle/>
          <a:p>
            <a:pPr marL="457200" lvl="0" indent="-39370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Calibri"/>
              <a:buChar char="-"/>
            </a:pPr>
            <a:endParaRPr lang="pt-BR" sz="26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520700" lvl="0" indent="-4572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Wingdings" panose="05000000000000000000" pitchFamily="2" charset="2"/>
              <a:buChar char="ü"/>
            </a:pPr>
            <a:r>
              <a:rPr lang="pt-BR" sz="26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pt-BR" sz="2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</a:t>
            </a:r>
            <a:r>
              <a:rPr lang="pt-BR" sz="2800" dirty="0"/>
              <a:t>epresentação COSEMS no CGM  e CGR </a:t>
            </a:r>
          </a:p>
          <a:p>
            <a:pPr marL="63500" lvl="0" indent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None/>
            </a:pPr>
            <a:r>
              <a:rPr lang="pt-BR" sz="2800" dirty="0"/>
              <a:t>               Vice presidentes regionais </a:t>
            </a:r>
          </a:p>
          <a:p>
            <a:pPr marL="63500" lvl="0" indent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None/>
            </a:pPr>
            <a:r>
              <a:rPr lang="pt-BR" sz="2800" dirty="0"/>
              <a:t>               Secretários Municipais de Saúde das Sedes das Regiões</a:t>
            </a:r>
          </a:p>
          <a:p>
            <a:pPr marL="63500" lvl="0" indent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None/>
            </a:pPr>
            <a:r>
              <a:rPr lang="pt-BR" sz="2800" dirty="0"/>
              <a:t>               01 apoiador </a:t>
            </a:r>
          </a:p>
          <a:p>
            <a:pPr marL="63500" lvl="0" indent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None/>
            </a:pPr>
            <a:r>
              <a:rPr lang="pt-BR" sz="2800" dirty="0"/>
              <a:t>               04 técnicos das áreas de  planejamento/orçamento, atenção básica, atenção especializada e vigilância em saúde</a:t>
            </a:r>
          </a:p>
          <a:p>
            <a:pPr marL="63500" lvl="0" indent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None/>
            </a:pPr>
            <a:endParaRPr lang="pt-BR" sz="2800" dirty="0"/>
          </a:p>
          <a:p>
            <a:pPr marL="520700" indent="-4572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Wingdings" panose="05000000000000000000" pitchFamily="2" charset="2"/>
              <a:buChar char="ü"/>
            </a:pPr>
            <a:r>
              <a:rPr lang="pt-BR" sz="2800" dirty="0"/>
              <a:t>Representação da SES no CGM e CGR  </a:t>
            </a:r>
          </a:p>
          <a:p>
            <a:pPr marL="63500" lvl="0" indent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None/>
            </a:pPr>
            <a:r>
              <a:rPr lang="pt-BR" sz="2800" dirty="0"/>
              <a:t>              Gerente  de Geres de cada Região</a:t>
            </a:r>
          </a:p>
          <a:p>
            <a:pPr marL="63500" lvl="0" indent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None/>
            </a:pPr>
            <a:r>
              <a:rPr lang="pt-BR" sz="2800" dirty="0"/>
              <a:t>              6 representações das coordenações: Planejamento, assistência, vigilância em saúde e representantes das áreas técnicas do nível central </a:t>
            </a:r>
          </a:p>
          <a:p>
            <a:pPr marL="63500" lvl="0" indent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None/>
            </a:pPr>
            <a:endParaRPr lang="pt-BR" sz="2800" dirty="0"/>
          </a:p>
        </p:txBody>
      </p:sp>
      <p:sp>
        <p:nvSpPr>
          <p:cNvPr id="3" name="Google Shape;52;g1f3d5aac7c8_0_36">
            <a:extLst>
              <a:ext uri="{FF2B5EF4-FFF2-40B4-BE49-F238E27FC236}">
                <a16:creationId xmlns:a16="http://schemas.microsoft.com/office/drawing/2014/main" id="{AF9C645B-B8DE-23DA-DEC8-87E9BEA0EF87}"/>
              </a:ext>
            </a:extLst>
          </p:cNvPr>
          <p:cNvSpPr txBox="1"/>
          <p:nvPr/>
        </p:nvSpPr>
        <p:spPr>
          <a:xfrm>
            <a:off x="555228" y="544502"/>
            <a:ext cx="10387200" cy="15696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lang="pt-BR" sz="3200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ATUALIZANDO O CONHECIMENTO – RESOLUÇÃO CIB</a:t>
            </a:r>
          </a:p>
          <a:p>
            <a:pPr>
              <a:buClr>
                <a:srgbClr val="000000"/>
              </a:buClr>
              <a:buSzPts val="3200"/>
            </a:pPr>
            <a:r>
              <a:rPr lang="pt-BR" sz="3200" b="0" i="0" u="none" strike="noStrike" cap="none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GRUPOS CONDUTORES DO PRI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endParaRPr sz="3200" b="0" i="0" u="none" strike="noStrike" cap="none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613735763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iva">
  <a:themeElements>
    <a:clrScheme name="Retrospectiva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Retrospectiv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iv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2076</TotalTime>
  <Words>2800</Words>
  <Application>Microsoft Office PowerPoint</Application>
  <PresentationFormat>Widescreen</PresentationFormat>
  <Paragraphs>598</Paragraphs>
  <Slides>34</Slides>
  <Notes>4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34</vt:i4>
      </vt:variant>
    </vt:vector>
  </HeadingPairs>
  <TitlesOfParts>
    <vt:vector size="40" baseType="lpstr">
      <vt:lpstr>ADLaM Display</vt:lpstr>
      <vt:lpstr>Arial</vt:lpstr>
      <vt:lpstr>Calibri</vt:lpstr>
      <vt:lpstr>Calibri Light</vt:lpstr>
      <vt:lpstr>Wingdings</vt:lpstr>
      <vt:lpstr>Retrospectiva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gessyanne vale</dc:creator>
  <cp:lastModifiedBy>Camila Sihler</cp:lastModifiedBy>
  <cp:revision>39</cp:revision>
  <dcterms:created xsi:type="dcterms:W3CDTF">2023-04-25T13:30:18Z</dcterms:created>
  <dcterms:modified xsi:type="dcterms:W3CDTF">2024-07-08T12:43:38Z</dcterms:modified>
</cp:coreProperties>
</file>