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1"/>
  </p:sldMasterIdLst>
  <p:notesMasterIdLst>
    <p:notesMasterId r:id="rId36"/>
  </p:notesMasterIdLst>
  <p:sldIdLst>
    <p:sldId id="256" r:id="rId2"/>
    <p:sldId id="291" r:id="rId3"/>
    <p:sldId id="314" r:id="rId4"/>
    <p:sldId id="282" r:id="rId5"/>
    <p:sldId id="318" r:id="rId6"/>
    <p:sldId id="283" r:id="rId7"/>
    <p:sldId id="322" r:id="rId8"/>
    <p:sldId id="320" r:id="rId9"/>
    <p:sldId id="284" r:id="rId10"/>
    <p:sldId id="312" r:id="rId11"/>
    <p:sldId id="315" r:id="rId12"/>
    <p:sldId id="285" r:id="rId13"/>
    <p:sldId id="316" r:id="rId14"/>
    <p:sldId id="317" r:id="rId15"/>
    <p:sldId id="321" r:id="rId16"/>
    <p:sldId id="286" r:id="rId17"/>
    <p:sldId id="323" r:id="rId18"/>
    <p:sldId id="324" r:id="rId19"/>
    <p:sldId id="325" r:id="rId20"/>
    <p:sldId id="319" r:id="rId21"/>
    <p:sldId id="326" r:id="rId22"/>
    <p:sldId id="327" r:id="rId23"/>
    <p:sldId id="329" r:id="rId24"/>
    <p:sldId id="313" r:id="rId25"/>
    <p:sldId id="330" r:id="rId26"/>
    <p:sldId id="331" r:id="rId27"/>
    <p:sldId id="328" r:id="rId28"/>
    <p:sldId id="332" r:id="rId29"/>
    <p:sldId id="333" r:id="rId30"/>
    <p:sldId id="334" r:id="rId31"/>
    <p:sldId id="335" r:id="rId32"/>
    <p:sldId id="336" r:id="rId33"/>
    <p:sldId id="337" r:id="rId34"/>
    <p:sldId id="281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7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915D9-7DAB-4F3E-AC79-D9B5C3EE8E8B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A07BF-8146-4D6F-833E-038420C362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0800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DACDF9-E405-4C90-9A75-7CCF81E032DD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6369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DACDF9-E405-4C90-9A75-7CCF81E032DD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9089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DACDF9-E405-4C90-9A75-7CCF81E032DD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2496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DACDF9-E405-4C90-9A75-7CCF81E032DD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333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422B-F623-4EB5-A734-921023B47328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03CC-E413-4FBC-B1F6-5D1772FDBC82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1562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422B-F623-4EB5-A734-921023B47328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03CC-E413-4FBC-B1F6-5D1772FDBC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87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422B-F623-4EB5-A734-921023B47328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03CC-E413-4FBC-B1F6-5D1772FDBC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814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422B-F623-4EB5-A734-921023B47328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03CC-E413-4FBC-B1F6-5D1772FDBC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9623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422B-F623-4EB5-A734-921023B47328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03CC-E413-4FBC-B1F6-5D1772FDBC82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58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422B-F623-4EB5-A734-921023B47328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03CC-E413-4FBC-B1F6-5D1772FDBC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3079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422B-F623-4EB5-A734-921023B47328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03CC-E413-4FBC-B1F6-5D1772FDBC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372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422B-F623-4EB5-A734-921023B47328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03CC-E413-4FBC-B1F6-5D1772FDBC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847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422B-F623-4EB5-A734-921023B47328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03CC-E413-4FBC-B1F6-5D1772FDBC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348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CAE422B-F623-4EB5-A734-921023B47328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A003CC-E413-4FBC-B1F6-5D1772FDBC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359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422B-F623-4EB5-A734-921023B47328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03CC-E413-4FBC-B1F6-5D1772FDBC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0901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DEF3FB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CAE422B-F623-4EB5-A734-921023B47328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EA003CC-E413-4FBC-B1F6-5D1772FDBC82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197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D1FD4F4E-D347-175A-34DC-30E7569EC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4464" y="510139"/>
            <a:ext cx="2499144" cy="789272"/>
          </a:xfrm>
          <a:prstGeom prst="rect">
            <a:avLst/>
          </a:prstGeo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43DBCFB-837F-B555-C4C6-4CC2B7C24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516" y="1751604"/>
            <a:ext cx="10785702" cy="4257115"/>
          </a:xfrm>
        </p:spPr>
        <p:txBody>
          <a:bodyPr>
            <a:noAutofit/>
          </a:bodyPr>
          <a:lstStyle/>
          <a:p>
            <a:pPr marL="6350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3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PLANEJAMENTO REGIONAL INTEGRADO - PRI</a:t>
            </a:r>
          </a:p>
          <a:p>
            <a:pPr marL="635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 lang="pt-BR" sz="3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3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  <a:p>
            <a:pPr marL="635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 lang="pt-BR" sz="3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3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PROGRAMA  MAIS ACESSO A ESPECIALISTAS – PMAE</a:t>
            </a:r>
          </a:p>
          <a:p>
            <a:pPr marL="4572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3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3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OLINDA/2024</a:t>
            </a:r>
          </a:p>
          <a:p>
            <a:pPr marL="0" indent="0" algn="ctr">
              <a:buNone/>
            </a:pPr>
            <a:endParaRPr lang="pt-BR" sz="35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370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D1FD4F4E-D347-175A-34DC-30E7569EC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2856" y="0"/>
            <a:ext cx="2499144" cy="789272"/>
          </a:xfrm>
          <a:prstGeom prst="rect">
            <a:avLst/>
          </a:prstGeo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43DBCFB-837F-B555-C4C6-4CC2B7C24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516" y="1845733"/>
            <a:ext cx="10578164" cy="4729727"/>
          </a:xfrm>
        </p:spPr>
        <p:txBody>
          <a:bodyPr>
            <a:normAutofit/>
          </a:bodyPr>
          <a:lstStyle/>
          <a:p>
            <a:pPr marL="520700" marR="0" lvl="0" indent="-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Wingdings" panose="05000000000000000000" pitchFamily="2" charset="2"/>
              <a:buChar char="ü"/>
            </a:pPr>
            <a:r>
              <a:rPr lang="pt-BR" sz="3200" dirty="0"/>
              <a:t> A suplência será permitida na composição dos GCM e GCR, em casos de inviabilidade de participação do membro titular. O suplente será indicado pelo titular e deve ter a capacidade técnica e operacional nas discussões e elaboração dos produtos correspondentes ao grupo.</a:t>
            </a:r>
            <a:endParaRPr lang="pt-BR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Google Shape;52;g1f3d5aac7c8_0_36">
            <a:extLst>
              <a:ext uri="{FF2B5EF4-FFF2-40B4-BE49-F238E27FC236}">
                <a16:creationId xmlns:a16="http://schemas.microsoft.com/office/drawing/2014/main" id="{A0752449-6C60-E5CA-4A4E-E51958DBFA3C}"/>
              </a:ext>
            </a:extLst>
          </p:cNvPr>
          <p:cNvSpPr txBox="1"/>
          <p:nvPr/>
        </p:nvSpPr>
        <p:spPr>
          <a:xfrm>
            <a:off x="555228" y="544502"/>
            <a:ext cx="10387200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ATUALIZANDO O CONHECIMENTO – RESOLUÇÃO CIB</a:t>
            </a:r>
          </a:p>
          <a:p>
            <a:pPr>
              <a:buClr>
                <a:srgbClr val="000000"/>
              </a:buClr>
              <a:buSzPts val="3200"/>
            </a:pPr>
            <a:r>
              <a:rPr lang="pt-BR" sz="3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GRUPOS CONDUTORES DO PRI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6960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D1FD4F4E-D347-175A-34DC-30E7569EC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2856" y="0"/>
            <a:ext cx="2499144" cy="789272"/>
          </a:xfrm>
          <a:prstGeom prst="rect">
            <a:avLst/>
          </a:prstGeo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43DBCFB-837F-B555-C4C6-4CC2B7C24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516" y="1845733"/>
            <a:ext cx="10943924" cy="4729727"/>
          </a:xfrm>
        </p:spPr>
        <p:txBody>
          <a:bodyPr>
            <a:normAutofit fontScale="92500" lnSpcReduction="20000"/>
          </a:bodyPr>
          <a:lstStyle/>
          <a:p>
            <a:pPr marL="6350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2800" b="1" dirty="0"/>
              <a:t>Diretriz I</a:t>
            </a:r>
            <a:r>
              <a:rPr lang="pt-BR" sz="2800" dirty="0"/>
              <a:t> - construção do PRI será de forma ascendente, municipal, regional e macrorregional apontando às necessidades de saúde da população, as prioridades sanitárias, a capacidade instalada, com objetivo de: </a:t>
            </a:r>
          </a:p>
          <a:p>
            <a:pPr marL="6350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2800" dirty="0"/>
              <a:t>       a) Apresentar a organização dos pontos de Atenção das RAS, explicitando o fluxo acesso, os sistemas de apoio e logístico</a:t>
            </a:r>
          </a:p>
          <a:p>
            <a:pPr marL="6350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2800" dirty="0"/>
              <a:t>       b) Identificar os vazios assistenciais e eventual sobreposição de serviços</a:t>
            </a:r>
          </a:p>
          <a:p>
            <a:pPr marL="6350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2800" dirty="0"/>
              <a:t>       c) Fortalecer a relação solidária e cooperativa entre os entes federados na organização das ações e serviços de saúde da RAS definindo suas responsabilidades</a:t>
            </a:r>
          </a:p>
          <a:p>
            <a:pPr marL="6350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2800" dirty="0"/>
              <a:t>      d) Apresentar os objetivos, metas, indicadores, prazos de execução, mecanismos de monitoramento das RAS, como também a programação geral das ações e serviços de saúde.</a:t>
            </a:r>
          </a:p>
          <a:p>
            <a:pPr marL="6350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2800" dirty="0"/>
              <a:t>      e) Definir a contrapartida de cada ente federado no financiamento das RAS, incluindo os recursos financeiros decorrentes de emendas parlamentares. </a:t>
            </a:r>
            <a:endParaRPr lang="pt-BR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Google Shape;52;g1f3d5aac7c8_0_36">
            <a:extLst>
              <a:ext uri="{FF2B5EF4-FFF2-40B4-BE49-F238E27FC236}">
                <a16:creationId xmlns:a16="http://schemas.microsoft.com/office/drawing/2014/main" id="{5A6128ED-22EC-EC0E-8073-693E73AC2A96}"/>
              </a:ext>
            </a:extLst>
          </p:cNvPr>
          <p:cNvSpPr txBox="1"/>
          <p:nvPr/>
        </p:nvSpPr>
        <p:spPr>
          <a:xfrm>
            <a:off x="555228" y="544502"/>
            <a:ext cx="10387200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ATUALIZANDO O CONHECIMENTO – RESOLUÇÃO CIB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</a:t>
            </a:r>
            <a:r>
              <a:rPr lang="pt-BR" sz="3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RETRIZES DO PRI</a:t>
            </a:r>
            <a:endParaRPr sz="32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4574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D1FD4F4E-D347-175A-34DC-30E7569EC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2856" y="0"/>
            <a:ext cx="2499144" cy="789272"/>
          </a:xfrm>
          <a:prstGeom prst="rect">
            <a:avLst/>
          </a:prstGeo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43DBCFB-837F-B555-C4C6-4CC2B7C24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127760"/>
            <a:ext cx="11277600" cy="5378918"/>
          </a:xfrm>
        </p:spPr>
        <p:txBody>
          <a:bodyPr>
            <a:normAutofit lnSpcReduction="10000"/>
          </a:bodyPr>
          <a:lstStyle/>
          <a:p>
            <a:pPr marL="457200" lvl="0" indent="-3937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-"/>
            </a:pPr>
            <a:endParaRPr lang="pt-BR" sz="2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2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/>
              <a:t>Diretriz II </a:t>
            </a:r>
            <a:r>
              <a:rPr lang="pt-BR" sz="2400" dirty="0"/>
              <a:t>- Quanto ao Modelo de Atenção Integrado que atenda às necessidades de saúde da população por meio da Rede de Atenção à Saúde (RAS), tendo a Atenção Básica como ordenadora da rede e coordenadora do cuidado com objetivo de: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/>
              <a:t>a) Construir práticas de gestão e de trabalho que promovam e assegurem a integralidade do cuidado, com a inserção das ações de vigilância em Saúde em toda a RAS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/>
              <a:t>b) Envolver na organização da RAS, quando necessário, uma ou mais regiões de saúde, inclusive em mais de um estado, na perspectiva de construção de um espaço regional, macrorregional e interestadual, onde se complementam, e compartilham a oferta de ações e serviços de saúde, integrados por sistemas logísticos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/>
              <a:t>c) Definir os limites geográficos e base populacional, bem como um conjunto de ações e serviços garantindo acessibilidade e sustentabilidade operacional no espaço regional onde se organiza a RAS</a:t>
            </a:r>
            <a:endParaRPr lang="pt-BR" sz="2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52;g1f3d5aac7c8_0_36">
            <a:extLst>
              <a:ext uri="{FF2B5EF4-FFF2-40B4-BE49-F238E27FC236}">
                <a16:creationId xmlns:a16="http://schemas.microsoft.com/office/drawing/2014/main" id="{BD420F89-D802-109B-C2E6-40E092B4C30B}"/>
              </a:ext>
            </a:extLst>
          </p:cNvPr>
          <p:cNvSpPr txBox="1"/>
          <p:nvPr/>
        </p:nvSpPr>
        <p:spPr>
          <a:xfrm>
            <a:off x="442099" y="250683"/>
            <a:ext cx="10387200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ATUALIZANDO O CONHECIMENTO – RESOLUÇÃO CIB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</a:t>
            </a:r>
            <a:r>
              <a:rPr lang="pt-BR" sz="3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RETRIZES DO PRI</a:t>
            </a:r>
            <a:endParaRPr sz="32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7800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D1FD4F4E-D347-175A-34DC-30E7569EC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2856" y="0"/>
            <a:ext cx="2499144" cy="789272"/>
          </a:xfrm>
          <a:prstGeom prst="rect">
            <a:avLst/>
          </a:prstGeo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43DBCFB-837F-B555-C4C6-4CC2B7C24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280" y="1686560"/>
            <a:ext cx="10566399" cy="4820118"/>
          </a:xfrm>
        </p:spPr>
        <p:txBody>
          <a:bodyPr>
            <a:normAutofit lnSpcReduction="10000"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/>
              <a:t>Diretriz III</a:t>
            </a:r>
            <a:r>
              <a:rPr lang="pt-BR" sz="2400" dirty="0"/>
              <a:t> -  Governança da RAS, exercendo através de Resoluções CIR e CIB definidoras das diretrizes pactuadas a serem operacionalizadas nos respectivos territórios, em consonância com Plano Estadual de Saúde aprovado pelo Conselho Estadual de Saúde (CES), com objetivo de: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/>
              <a:t>a) Fortalecer as CIR como espaço de governança regional e de gestão, envolvendo os diversos atores para a implementação e sustentabilidade da RAS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/>
              <a:t> b) Constituir Comitês Executivo de Governança da RAS Macrorregional para operacionalizar as deliberações da CIB provenientes das resoluções emitidas pelas CIR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/>
              <a:t> c) Estabelecer a Composição dos Comitês Executivos de Governança da RAS macrorregional, condições de funcionamento e suas atribuições serão definidas por resolução CIB.</a:t>
            </a:r>
            <a:endParaRPr lang="pt-BR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52;g1f3d5aac7c8_0_36">
            <a:extLst>
              <a:ext uri="{FF2B5EF4-FFF2-40B4-BE49-F238E27FC236}">
                <a16:creationId xmlns:a16="http://schemas.microsoft.com/office/drawing/2014/main" id="{38A487C7-75A7-F94D-F1FD-04A7F7353815}"/>
              </a:ext>
            </a:extLst>
          </p:cNvPr>
          <p:cNvSpPr txBox="1"/>
          <p:nvPr/>
        </p:nvSpPr>
        <p:spPr>
          <a:xfrm>
            <a:off x="442099" y="250683"/>
            <a:ext cx="10387200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ATUALIZANDO O CONHECIMENTO – RESOLUÇÃO CIB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</a:t>
            </a:r>
            <a:r>
              <a:rPr lang="pt-BR" sz="3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RETRIZES DO PRI</a:t>
            </a:r>
            <a:endParaRPr sz="32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8988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D1FD4F4E-D347-175A-34DC-30E7569EC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2856" y="0"/>
            <a:ext cx="2499144" cy="789272"/>
          </a:xfrm>
          <a:prstGeom prst="rect">
            <a:avLst/>
          </a:prstGeo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43DBCFB-837F-B555-C4C6-4CC2B7C24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920" y="1039954"/>
            <a:ext cx="10891520" cy="5466723"/>
          </a:xfrm>
        </p:spPr>
        <p:txBody>
          <a:bodyPr>
            <a:normAutofit/>
          </a:bodyPr>
          <a:lstStyle/>
          <a:p>
            <a:pPr marL="457200" lvl="0" indent="-3937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-"/>
            </a:pPr>
            <a:endParaRPr lang="pt-BR" sz="2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2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2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/>
              <a:t>Diretriz IV - </a:t>
            </a:r>
            <a:r>
              <a:rPr lang="pt-BR" sz="2400" dirty="0"/>
              <a:t>Quanto ao Financiamento, como resultado do planejamento da RAS, que apontará as reais necessidades dessa rede, bem como os vazios assistenciais e principalmente o montante de recursos  financeiros que será necessário para o seu funcionamento, considerando os estudos quanto aos custos das ações e serviços, com objetivo de: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/>
              <a:t>a) Apresentar em conformidade com a Constituição e legislação do SUS a alocação dos recursos de investimento e custeio da União, estados e municípios, bem como as emendas parlamentares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/>
              <a:t> b) Definir na aplicação dos recursos financeiros critérios apontados pela CIB pautados pelos princípios da igualdade, equidade, integralidade na atenção à saúde, racionalização dos gastos e otimização dos mesmos com ganho de escala</a:t>
            </a:r>
          </a:p>
        </p:txBody>
      </p:sp>
      <p:sp>
        <p:nvSpPr>
          <p:cNvPr id="3" name="Google Shape;52;g1f3d5aac7c8_0_36">
            <a:extLst>
              <a:ext uri="{FF2B5EF4-FFF2-40B4-BE49-F238E27FC236}">
                <a16:creationId xmlns:a16="http://schemas.microsoft.com/office/drawing/2014/main" id="{CBCE9B30-BA63-D83E-E6BD-0C76DCC2BC96}"/>
              </a:ext>
            </a:extLst>
          </p:cNvPr>
          <p:cNvSpPr txBox="1"/>
          <p:nvPr/>
        </p:nvSpPr>
        <p:spPr>
          <a:xfrm>
            <a:off x="442099" y="250683"/>
            <a:ext cx="10387200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ATUALIZANDO O CONHECIMENTO – RESOLUÇÃO CIB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</a:t>
            </a:r>
            <a:r>
              <a:rPr lang="pt-BR" sz="3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RETRIZES DO PRI</a:t>
            </a:r>
            <a:endParaRPr sz="32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4068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D1FD4F4E-D347-175A-34DC-30E7569EC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2856" y="0"/>
            <a:ext cx="2499144" cy="789272"/>
          </a:xfrm>
          <a:prstGeom prst="rect">
            <a:avLst/>
          </a:prstGeo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43DBCFB-837F-B555-C4C6-4CC2B7C24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30" y="867234"/>
            <a:ext cx="10902310" cy="5466723"/>
          </a:xfrm>
        </p:spPr>
        <p:txBody>
          <a:bodyPr>
            <a:normAutofit/>
          </a:bodyPr>
          <a:lstStyle/>
          <a:p>
            <a:pPr marL="457200" lvl="0" indent="-3937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-"/>
            </a:pPr>
            <a:endParaRPr lang="pt-BR" sz="2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2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2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 </a:t>
            </a:r>
            <a:r>
              <a:rPr lang="pt-BR" sz="2400" dirty="0"/>
              <a:t>O PRI se desenvolverá em etapas sequenciais e/ou simultâneas: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/>
              <a:t>a) Instalar e institucionalizar os Grupos Condutores Central, Macrorregional e Regional com definição de atribuições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/>
              <a:t>b) Instrumentalizar os Grupos Condutores para o processo de construção dos Planos Regionais/ Macrorregionais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/>
              <a:t>c) Atualizar o Plano Diretor da Regionalização de Saúde, caso haja necessidade quanto aos municípios componentes das regiões e microrregiões (desenho geopolítico e administrativo)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/>
              <a:t>d) Elaborar e/ou atualizar para aprovação em CIR os Mapas de Saúde Regionais que servirão de base ao Plano Macrorregional, a partir dos diagnósticos municipais, com a participação dos membros do Grupo Condutor Regional e respectiva Câmara Técnica da CIR, prestadores de serviços, Conselhos de Saúde e outros participantes</a:t>
            </a:r>
          </a:p>
        </p:txBody>
      </p:sp>
      <p:sp>
        <p:nvSpPr>
          <p:cNvPr id="3" name="Google Shape;52;g1f3d5aac7c8_0_36">
            <a:extLst>
              <a:ext uri="{FF2B5EF4-FFF2-40B4-BE49-F238E27FC236}">
                <a16:creationId xmlns:a16="http://schemas.microsoft.com/office/drawing/2014/main" id="{CBCE9B30-BA63-D83E-E6BD-0C76DCC2BC96}"/>
              </a:ext>
            </a:extLst>
          </p:cNvPr>
          <p:cNvSpPr txBox="1"/>
          <p:nvPr/>
        </p:nvSpPr>
        <p:spPr>
          <a:xfrm>
            <a:off x="442099" y="250683"/>
            <a:ext cx="10387200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ATUALIZANDO O CONHECIMENTO – RESOLUÇÃO CIB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lang="pt-BR" sz="32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ETAPAS DO PRI</a:t>
            </a:r>
            <a:endParaRPr sz="32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8999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D1FD4F4E-D347-175A-34DC-30E7569EC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2856" y="0"/>
            <a:ext cx="2499144" cy="789272"/>
          </a:xfrm>
          <a:prstGeom prst="rect">
            <a:avLst/>
          </a:prstGeo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43DBCFB-837F-B555-C4C6-4CC2B7C24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920" y="1910080"/>
            <a:ext cx="10271759" cy="4596598"/>
          </a:xfrm>
        </p:spPr>
        <p:txBody>
          <a:bodyPr>
            <a:normAutofit/>
          </a:bodyPr>
          <a:lstStyle/>
          <a:p>
            <a:pPr marL="457200" lvl="0" indent="-3937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-"/>
            </a:pPr>
            <a:endParaRPr lang="pt-BR" sz="2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2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/>
              <a:t>Define-se que estão extintas as formas de pactuação relacionadas à Programação Pactuada Integrada (PPI), considerando que a metodologia era direcionada a pagamentos por procedimentos e oferta de serviços. Dessa forma, as novas pactuações de financiamento e descentralização das responsabilidades sanitárias, seguirão a lógica do PRI, baseada nas necessidades e prioridades de saúde</a:t>
            </a:r>
            <a:endParaRPr lang="pt-BR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52;g1f3d5aac7c8_0_36">
            <a:extLst>
              <a:ext uri="{FF2B5EF4-FFF2-40B4-BE49-F238E27FC236}">
                <a16:creationId xmlns:a16="http://schemas.microsoft.com/office/drawing/2014/main" id="{22464F31-B9CC-966C-EBE9-E7A7ABB3DD5A}"/>
              </a:ext>
            </a:extLst>
          </p:cNvPr>
          <p:cNvSpPr txBox="1"/>
          <p:nvPr/>
        </p:nvSpPr>
        <p:spPr>
          <a:xfrm>
            <a:off x="555228" y="585963"/>
            <a:ext cx="10387200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ATUALIZANDO O CONHECIMENTO – RESOLUÇÃO CIB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PRI x PPI</a:t>
            </a:r>
            <a:endParaRPr sz="32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0148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9496" y="102118"/>
            <a:ext cx="3456384" cy="12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tângulo 1"/>
          <p:cNvSpPr/>
          <p:nvPr/>
        </p:nvSpPr>
        <p:spPr>
          <a:xfrm>
            <a:off x="1775521" y="1412777"/>
            <a:ext cx="8640959" cy="4646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200" b="1" dirty="0">
                <a:solidFill>
                  <a:schemeClr val="accent1">
                    <a:lumMod val="75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GRUPOS CONDUTORES PRI</a:t>
            </a:r>
            <a:endParaRPr lang="pt-BR" altLang="pt-BR" sz="4200" b="1" dirty="0">
              <a:solidFill>
                <a:schemeClr val="accent1">
                  <a:lumMod val="75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algn="ctr">
              <a:lnSpc>
                <a:spcPct val="150000"/>
              </a:lnSpc>
            </a:pPr>
            <a:endParaRPr lang="pt-BR" altLang="pt-BR" sz="4000" b="1" dirty="0">
              <a:solidFill>
                <a:srgbClr val="3CA2FF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algn="ctr">
              <a:lnSpc>
                <a:spcPct val="150000"/>
              </a:lnSpc>
            </a:pPr>
            <a:endParaRPr lang="pt-BR" altLang="pt-BR" sz="4000" b="1" dirty="0">
              <a:solidFill>
                <a:srgbClr val="3CA2FF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pt-BR" altLang="pt-BR" sz="4000" b="1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Segmento COSEMS-PE</a:t>
            </a:r>
          </a:p>
          <a:p>
            <a:pPr algn="ctr">
              <a:lnSpc>
                <a:spcPct val="150000"/>
              </a:lnSpc>
            </a:pPr>
            <a:r>
              <a:rPr lang="pt-BR" altLang="pt-BR" sz="4000" b="1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2024</a:t>
            </a:r>
          </a:p>
        </p:txBody>
      </p:sp>
      <p:sp>
        <p:nvSpPr>
          <p:cNvPr id="3" name="Retângulo 2"/>
          <p:cNvSpPr/>
          <p:nvPr/>
        </p:nvSpPr>
        <p:spPr>
          <a:xfrm flipH="1">
            <a:off x="1524000" y="6407617"/>
            <a:ext cx="9143998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060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A7C69E5-5AA9-806A-5F11-AEC943CA253C}"/>
              </a:ext>
            </a:extLst>
          </p:cNvPr>
          <p:cNvSpPr txBox="1"/>
          <p:nvPr/>
        </p:nvSpPr>
        <p:spPr>
          <a:xfrm>
            <a:off x="645967" y="589338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GRUPO CONDUTOR PRI – I REGIÃO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6BA42238-02E8-6845-C118-EC9B5E81D6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608922"/>
              </p:ext>
            </p:extLst>
          </p:nvPr>
        </p:nvGraphicFramePr>
        <p:xfrm>
          <a:off x="484094" y="1183339"/>
          <a:ext cx="10972800" cy="5085323"/>
        </p:xfrm>
        <a:graphic>
          <a:graphicData uri="http://schemas.openxmlformats.org/drawingml/2006/table">
            <a:tbl>
              <a:tblPr/>
              <a:tblGrid>
                <a:gridCol w="494270">
                  <a:extLst>
                    <a:ext uri="{9D8B030D-6E8A-4147-A177-3AD203B41FA5}">
                      <a16:colId xmlns:a16="http://schemas.microsoft.com/office/drawing/2014/main" val="2883869357"/>
                    </a:ext>
                  </a:extLst>
                </a:gridCol>
                <a:gridCol w="5032471">
                  <a:extLst>
                    <a:ext uri="{9D8B030D-6E8A-4147-A177-3AD203B41FA5}">
                      <a16:colId xmlns:a16="http://schemas.microsoft.com/office/drawing/2014/main" val="2816943542"/>
                    </a:ext>
                  </a:extLst>
                </a:gridCol>
                <a:gridCol w="5446059">
                  <a:extLst>
                    <a:ext uri="{9D8B030D-6E8A-4147-A177-3AD203B41FA5}">
                      <a16:colId xmlns:a16="http://schemas.microsoft.com/office/drawing/2014/main" val="348909888"/>
                    </a:ext>
                  </a:extLst>
                </a:gridCol>
              </a:tblGrid>
              <a:tr h="5484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CARGO/MUNICÍPIO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490340"/>
                  </a:ext>
                </a:extLst>
              </a:tr>
              <a:tr h="5350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Luciana Caroline A. Bezerra D'Angelo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Secretária/ Recife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603441"/>
                  </a:ext>
                </a:extLst>
              </a:tr>
              <a:tr h="5350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Leidjane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 Silva </a:t>
                      </a:r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Virães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Secretária/ Abreu e Lima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887509"/>
                  </a:ext>
                </a:extLst>
              </a:tr>
              <a:tr h="62054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Vânia Cristina de Lima Freitas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Vigilância em Saúde/ Jaboatão dos Guararapes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950699"/>
                  </a:ext>
                </a:extLst>
              </a:tr>
              <a:tr h="5350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Valdenice Maria da Silva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Planejamento/ Camaragibe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342013"/>
                  </a:ext>
                </a:extLst>
              </a:tr>
              <a:tr h="62054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Nadjane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Arcanjo Neves de Lima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Atenção à Saúde/ Jaboatão dos Guararapes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187455"/>
                  </a:ext>
                </a:extLst>
              </a:tr>
              <a:tr h="5350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Juliana Martins Barbosa da Silva Costa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AB/ Recife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352266"/>
                  </a:ext>
                </a:extLst>
              </a:tr>
              <a:tr h="62054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Nilton Rodrigues de Carvalho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Regulação/ Jaboatão dos Guararapes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953045"/>
                  </a:ext>
                </a:extLst>
              </a:tr>
              <a:tr h="5350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Michelly Lima Vieira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Apoiadora/ COSEMS-PE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671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49739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ela 19">
            <a:extLst>
              <a:ext uri="{FF2B5EF4-FFF2-40B4-BE49-F238E27FC236}">
                <a16:creationId xmlns:a16="http://schemas.microsoft.com/office/drawing/2014/main" id="{13B9749F-0A8D-BDCF-74B5-94EBE0F057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90994"/>
              </p:ext>
            </p:extLst>
          </p:nvPr>
        </p:nvGraphicFramePr>
        <p:xfrm>
          <a:off x="389965" y="1113184"/>
          <a:ext cx="11228294" cy="4803195"/>
        </p:xfrm>
        <a:graphic>
          <a:graphicData uri="http://schemas.openxmlformats.org/drawingml/2006/table">
            <a:tbl>
              <a:tblPr/>
              <a:tblGrid>
                <a:gridCol w="520792">
                  <a:extLst>
                    <a:ext uri="{9D8B030D-6E8A-4147-A177-3AD203B41FA5}">
                      <a16:colId xmlns:a16="http://schemas.microsoft.com/office/drawing/2014/main" val="4091970896"/>
                    </a:ext>
                  </a:extLst>
                </a:gridCol>
                <a:gridCol w="5126972">
                  <a:extLst>
                    <a:ext uri="{9D8B030D-6E8A-4147-A177-3AD203B41FA5}">
                      <a16:colId xmlns:a16="http://schemas.microsoft.com/office/drawing/2014/main" val="650069886"/>
                    </a:ext>
                  </a:extLst>
                </a:gridCol>
                <a:gridCol w="5580530">
                  <a:extLst>
                    <a:ext uri="{9D8B030D-6E8A-4147-A177-3AD203B41FA5}">
                      <a16:colId xmlns:a16="http://schemas.microsoft.com/office/drawing/2014/main" val="295603374"/>
                    </a:ext>
                  </a:extLst>
                </a:gridCol>
              </a:tblGrid>
              <a:tr h="6134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CARGO/MUNICÍPIO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445756"/>
                  </a:ext>
                </a:extLst>
              </a:tr>
              <a:tr h="59852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 Lúcia Matias Ferreira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Secretária /Paudalho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441562"/>
                  </a:ext>
                </a:extLst>
              </a:tr>
              <a:tr h="59852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Paloma </a:t>
                      </a:r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Sonally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 Cunha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Secretária /Limoeiro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125758"/>
                  </a:ext>
                </a:extLst>
              </a:tr>
              <a:tr h="59852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Amanda </a:t>
                      </a:r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Karollyne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Gomes de Lira Sousa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AB/Paudalho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794623"/>
                  </a:ext>
                </a:extLst>
              </a:tr>
              <a:tr h="59852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Emmanuela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Kethully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 Mota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AB/ Limoeiro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992838"/>
                  </a:ext>
                </a:extLst>
              </a:tr>
              <a:tr h="59852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José Rodrigues Filho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AB/ Feira Nova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559168"/>
                  </a:ext>
                </a:extLst>
              </a:tr>
              <a:tr h="59852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Lícia da Silva Maciel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Apoiadora COSEMS-PE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139516"/>
                  </a:ext>
                </a:extLst>
              </a:tr>
              <a:tr h="59852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Mônica Patrícia de Lima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Planejamento/ Lagoa do Carro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644396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0A18E848-EAA8-47F7-C28F-AF4F1B321254}"/>
              </a:ext>
            </a:extLst>
          </p:cNvPr>
          <p:cNvSpPr txBox="1"/>
          <p:nvPr/>
        </p:nvSpPr>
        <p:spPr>
          <a:xfrm>
            <a:off x="645967" y="589338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GRUPO CONDUTOR PRI – II REGIÃO</a:t>
            </a:r>
          </a:p>
        </p:txBody>
      </p:sp>
    </p:spTree>
    <p:extLst>
      <p:ext uri="{BB962C8B-B14F-4D97-AF65-F5344CB8AC3E}">
        <p14:creationId xmlns:p14="http://schemas.microsoft.com/office/powerpoint/2010/main" val="3726839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D1FD4F4E-D347-175A-34DC-30E7569EC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2856" y="0"/>
            <a:ext cx="2499144" cy="789272"/>
          </a:xfrm>
          <a:prstGeom prst="rect">
            <a:avLst/>
          </a:prstGeo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43DBCFB-837F-B555-C4C6-4CC2B7C24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516" y="1909482"/>
            <a:ext cx="10677672" cy="3959612"/>
          </a:xfrm>
        </p:spPr>
        <p:txBody>
          <a:bodyPr>
            <a:normAutofit fontScale="77500" lnSpcReduction="20000"/>
          </a:bodyPr>
          <a:lstStyle/>
          <a:p>
            <a:pPr marL="457200" marR="0" lvl="0" indent="-3937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-"/>
            </a:pPr>
            <a:r>
              <a:rPr lang="pt-BR" sz="3200" dirty="0"/>
              <a:t> </a:t>
            </a:r>
            <a:r>
              <a:rPr lang="pt-BR" sz="3200" b="1" dirty="0"/>
              <a:t>Resolução CIT nº 23, de 17 de agosto de 2017</a:t>
            </a:r>
            <a:r>
              <a:rPr lang="pt-BR" sz="3200" dirty="0"/>
              <a:t>, que estabelece diretrizes para os processos de Regionalização, Planejamento Regional Integrado, elaborado de forma ascendente, e Governança das Redes de Atenção à Saúde no âmbito do SUS</a:t>
            </a:r>
          </a:p>
          <a:p>
            <a:pPr marL="6350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 lang="pt-BR" sz="3200" dirty="0"/>
          </a:p>
          <a:p>
            <a:pPr marL="457200" marR="0" lvl="0" indent="-3937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-"/>
            </a:pPr>
            <a:r>
              <a:rPr lang="pt-BR" sz="3200" b="1" dirty="0"/>
              <a:t>Portaria de Consolidação nº 03, de 28 de setembro de 2017</a:t>
            </a:r>
            <a:r>
              <a:rPr lang="pt-BR" sz="3200" dirty="0"/>
              <a:t>, que estabelece diretrizes para a organização da Rede de Atenção à Saúde no âmbito do Sistema Único de Saúde (SUS)</a:t>
            </a:r>
          </a:p>
          <a:p>
            <a:pPr marL="6350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 lang="pt-BR" sz="3200" dirty="0"/>
          </a:p>
          <a:p>
            <a:pPr marL="457200" marR="0" lvl="0" indent="-3937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-"/>
            </a:pPr>
            <a:r>
              <a:rPr lang="pt-BR" sz="3200" b="1" dirty="0"/>
              <a:t>Resolução CIT nº 37, de 22 de março de 2018</a:t>
            </a:r>
            <a:r>
              <a:rPr lang="pt-BR" sz="3200" dirty="0"/>
              <a:t>, que dispõe sobre o processo de Planejamento Regional Integrado e a organização de macrorregiões de saúde</a:t>
            </a:r>
            <a:r>
              <a:rPr lang="pt-BR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pt-BR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Google Shape;52;g1f3d5aac7c8_0_36">
            <a:extLst>
              <a:ext uri="{FF2B5EF4-FFF2-40B4-BE49-F238E27FC236}">
                <a16:creationId xmlns:a16="http://schemas.microsoft.com/office/drawing/2014/main" id="{B036FFFB-BA2A-3E05-A957-4F0625254680}"/>
              </a:ext>
            </a:extLst>
          </p:cNvPr>
          <p:cNvSpPr txBox="1"/>
          <p:nvPr/>
        </p:nvSpPr>
        <p:spPr>
          <a:xfrm>
            <a:off x="768480" y="599024"/>
            <a:ext cx="10387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CONTEXTUALIZAÇÃO</a:t>
            </a:r>
            <a:endParaRPr sz="32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03315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5EC5A139-35F3-3BC7-DC72-30105279BC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310998"/>
              </p:ext>
            </p:extLst>
          </p:nvPr>
        </p:nvGraphicFramePr>
        <p:xfrm>
          <a:off x="645967" y="1196788"/>
          <a:ext cx="10824374" cy="4856243"/>
        </p:xfrm>
        <a:graphic>
          <a:graphicData uri="http://schemas.openxmlformats.org/drawingml/2006/table">
            <a:tbl>
              <a:tblPr/>
              <a:tblGrid>
                <a:gridCol w="502059">
                  <a:extLst>
                    <a:ext uri="{9D8B030D-6E8A-4147-A177-3AD203B41FA5}">
                      <a16:colId xmlns:a16="http://schemas.microsoft.com/office/drawing/2014/main" val="4229329769"/>
                    </a:ext>
                  </a:extLst>
                </a:gridCol>
                <a:gridCol w="4643955">
                  <a:extLst>
                    <a:ext uri="{9D8B030D-6E8A-4147-A177-3AD203B41FA5}">
                      <a16:colId xmlns:a16="http://schemas.microsoft.com/office/drawing/2014/main" val="3542257490"/>
                    </a:ext>
                  </a:extLst>
                </a:gridCol>
                <a:gridCol w="5678360">
                  <a:extLst>
                    <a:ext uri="{9D8B030D-6E8A-4147-A177-3AD203B41FA5}">
                      <a16:colId xmlns:a16="http://schemas.microsoft.com/office/drawing/2014/main" val="3146618703"/>
                    </a:ext>
                  </a:extLst>
                </a:gridCol>
              </a:tblGrid>
              <a:tr h="55479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CARGO/MUNICÍPIO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402236"/>
                  </a:ext>
                </a:extLst>
              </a:tr>
              <a:tr h="54126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Bruno César Camilo da Silva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Secretário/ Palmares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169217"/>
                  </a:ext>
                </a:extLst>
              </a:tr>
              <a:tr h="5567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Cristina Casale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Secretária/ Belém de Maria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81281"/>
                  </a:ext>
                </a:extLst>
              </a:tr>
              <a:tr h="60547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Taciana Mota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Secretária/ São José da Coroa Grande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873052"/>
                  </a:ext>
                </a:extLst>
              </a:tr>
              <a:tr h="58913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Ataly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Durval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Planejamento/ Tamandaré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311434"/>
                  </a:ext>
                </a:extLst>
              </a:tr>
              <a:tr h="66278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 de Fátima Lopes de Moura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Apoiadora COSEMS-PE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446328"/>
                  </a:ext>
                </a:extLst>
              </a:tr>
              <a:tr h="66278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Joas Francisco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At. Especializada/ Joaquim Nabuco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210775"/>
                  </a:ext>
                </a:extLst>
              </a:tr>
              <a:tr h="68327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Heloá Campos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Atenção à Saúde/ São Benedito do Sul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960240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3E3E610A-E496-47E9-D56D-41F2FC9FCC1F}"/>
              </a:ext>
            </a:extLst>
          </p:cNvPr>
          <p:cNvSpPr txBox="1"/>
          <p:nvPr/>
        </p:nvSpPr>
        <p:spPr>
          <a:xfrm>
            <a:off x="645967" y="589338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GRUPO CONDUTOR PRI – III REGIÃO</a:t>
            </a:r>
          </a:p>
        </p:txBody>
      </p:sp>
    </p:spTree>
    <p:extLst>
      <p:ext uri="{BB962C8B-B14F-4D97-AF65-F5344CB8AC3E}">
        <p14:creationId xmlns:p14="http://schemas.microsoft.com/office/powerpoint/2010/main" val="30280325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F3E0394A-F017-3602-5085-EEF54997C9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927138"/>
              </p:ext>
            </p:extLst>
          </p:nvPr>
        </p:nvGraphicFramePr>
        <p:xfrm>
          <a:off x="497540" y="1210234"/>
          <a:ext cx="11241740" cy="4503932"/>
        </p:xfrm>
        <a:graphic>
          <a:graphicData uri="http://schemas.openxmlformats.org/drawingml/2006/table">
            <a:tbl>
              <a:tblPr/>
              <a:tblGrid>
                <a:gridCol w="521415">
                  <a:extLst>
                    <a:ext uri="{9D8B030D-6E8A-4147-A177-3AD203B41FA5}">
                      <a16:colId xmlns:a16="http://schemas.microsoft.com/office/drawing/2014/main" val="501430287"/>
                    </a:ext>
                  </a:extLst>
                </a:gridCol>
                <a:gridCol w="4867188">
                  <a:extLst>
                    <a:ext uri="{9D8B030D-6E8A-4147-A177-3AD203B41FA5}">
                      <a16:colId xmlns:a16="http://schemas.microsoft.com/office/drawing/2014/main" val="3175946602"/>
                    </a:ext>
                  </a:extLst>
                </a:gridCol>
                <a:gridCol w="5853137">
                  <a:extLst>
                    <a:ext uri="{9D8B030D-6E8A-4147-A177-3AD203B41FA5}">
                      <a16:colId xmlns:a16="http://schemas.microsoft.com/office/drawing/2014/main" val="3558885181"/>
                    </a:ext>
                  </a:extLst>
                </a:gridCol>
              </a:tblGrid>
              <a:tr h="5284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CARGO/MUNICÍPIO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894211"/>
                  </a:ext>
                </a:extLst>
              </a:tr>
              <a:tr h="51553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George Velozo de Melo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Secretário/ Caruaru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452278"/>
                  </a:ext>
                </a:extLst>
              </a:tr>
              <a:tr h="58041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Giancarla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Couto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Secretária/ Camucim de São Félix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097937"/>
                  </a:ext>
                </a:extLst>
              </a:tr>
              <a:tr h="59068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Sócrates Bezerra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Secretário/ Ibirajuba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957843"/>
                  </a:ext>
                </a:extLst>
              </a:tr>
              <a:tr h="59068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Pollyanne Costa Siqueira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Secretária/ São Joaquim do Monte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399366"/>
                  </a:ext>
                </a:extLst>
              </a:tr>
              <a:tr h="59068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 Aparecida de Souza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Apoiadora / COSEMS-PE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866722"/>
                  </a:ext>
                </a:extLst>
              </a:tr>
              <a:tr h="51553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Wedneide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Cristiane de Almeida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AB/ </a:t>
                      </a:r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Sanharó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069381"/>
                  </a:ext>
                </a:extLst>
              </a:tr>
              <a:tr h="5919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Cristiana Acevedo Zarzar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At. Especializada/ Tacaimbó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444934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4A1ABA78-41FF-2B37-4D36-F5EFF82B6A95}"/>
              </a:ext>
            </a:extLst>
          </p:cNvPr>
          <p:cNvSpPr txBox="1"/>
          <p:nvPr/>
        </p:nvSpPr>
        <p:spPr>
          <a:xfrm>
            <a:off x="645967" y="589338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GRUPO CONDUTOR PRI – IV REGIÃO</a:t>
            </a:r>
          </a:p>
        </p:txBody>
      </p:sp>
    </p:spTree>
    <p:extLst>
      <p:ext uri="{BB962C8B-B14F-4D97-AF65-F5344CB8AC3E}">
        <p14:creationId xmlns:p14="http://schemas.microsoft.com/office/powerpoint/2010/main" val="2453016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83378D96-3E1B-90EE-87EB-E91FB69B08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993160"/>
              </p:ext>
            </p:extLst>
          </p:nvPr>
        </p:nvGraphicFramePr>
        <p:xfrm>
          <a:off x="806825" y="1116106"/>
          <a:ext cx="10582834" cy="4639235"/>
        </p:xfrm>
        <a:graphic>
          <a:graphicData uri="http://schemas.openxmlformats.org/drawingml/2006/table">
            <a:tbl>
              <a:tblPr/>
              <a:tblGrid>
                <a:gridCol w="490854">
                  <a:extLst>
                    <a:ext uri="{9D8B030D-6E8A-4147-A177-3AD203B41FA5}">
                      <a16:colId xmlns:a16="http://schemas.microsoft.com/office/drawing/2014/main" val="3412042718"/>
                    </a:ext>
                  </a:extLst>
                </a:gridCol>
                <a:gridCol w="4447802">
                  <a:extLst>
                    <a:ext uri="{9D8B030D-6E8A-4147-A177-3AD203B41FA5}">
                      <a16:colId xmlns:a16="http://schemas.microsoft.com/office/drawing/2014/main" val="4178651069"/>
                    </a:ext>
                  </a:extLst>
                </a:gridCol>
                <a:gridCol w="5644178">
                  <a:extLst>
                    <a:ext uri="{9D8B030D-6E8A-4147-A177-3AD203B41FA5}">
                      <a16:colId xmlns:a16="http://schemas.microsoft.com/office/drawing/2014/main" val="1163537350"/>
                    </a:ext>
                  </a:extLst>
                </a:gridCol>
              </a:tblGrid>
              <a:tr h="61326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CARGO/MUNICÍPIO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244651"/>
                  </a:ext>
                </a:extLst>
              </a:tr>
              <a:tr h="59031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Catarina Fábia Tenório Ferro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Secretária/ Garanhuns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185978"/>
                  </a:ext>
                </a:extLst>
              </a:tr>
              <a:tr h="58207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Elias Flávio Quintino de Araújo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Secretário/ </a:t>
                      </a:r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Jupi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125381"/>
                  </a:ext>
                </a:extLst>
              </a:tr>
              <a:tr h="56787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Antônio Amato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Apoiador/ COSEMS-PE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563488"/>
                  </a:ext>
                </a:extLst>
              </a:tr>
              <a:tr h="5678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Isadora Raquel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Planejamento/ Bom Conselho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649914"/>
                  </a:ext>
                </a:extLst>
              </a:tr>
              <a:tr h="61046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Edilson da Silva Paranhos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Planejamento/ Terezinha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28926"/>
                  </a:ext>
                </a:extLst>
              </a:tr>
              <a:tr h="55368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Juliana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AB/ </a:t>
                      </a:r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Jupi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328472"/>
                  </a:ext>
                </a:extLst>
              </a:tr>
              <a:tr h="55368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 Werica da Silva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At. Especializada/ Capoeiras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305468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264F5DF6-B5D3-6003-0CE5-DBE60913664A}"/>
              </a:ext>
            </a:extLst>
          </p:cNvPr>
          <p:cNvSpPr txBox="1"/>
          <p:nvPr/>
        </p:nvSpPr>
        <p:spPr>
          <a:xfrm>
            <a:off x="645967" y="589338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GRUPO CONDUTOR PRI – V REGIÃO</a:t>
            </a:r>
          </a:p>
        </p:txBody>
      </p:sp>
    </p:spTree>
    <p:extLst>
      <p:ext uri="{BB962C8B-B14F-4D97-AF65-F5344CB8AC3E}">
        <p14:creationId xmlns:p14="http://schemas.microsoft.com/office/powerpoint/2010/main" val="23470536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83378D96-3E1B-90EE-87EB-E91FB69B08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892346"/>
              </p:ext>
            </p:extLst>
          </p:nvPr>
        </p:nvGraphicFramePr>
        <p:xfrm>
          <a:off x="806825" y="1116106"/>
          <a:ext cx="10582834" cy="4639235"/>
        </p:xfrm>
        <a:graphic>
          <a:graphicData uri="http://schemas.openxmlformats.org/drawingml/2006/table">
            <a:tbl>
              <a:tblPr/>
              <a:tblGrid>
                <a:gridCol w="490854">
                  <a:extLst>
                    <a:ext uri="{9D8B030D-6E8A-4147-A177-3AD203B41FA5}">
                      <a16:colId xmlns:a16="http://schemas.microsoft.com/office/drawing/2014/main" val="3412042718"/>
                    </a:ext>
                  </a:extLst>
                </a:gridCol>
                <a:gridCol w="4447802">
                  <a:extLst>
                    <a:ext uri="{9D8B030D-6E8A-4147-A177-3AD203B41FA5}">
                      <a16:colId xmlns:a16="http://schemas.microsoft.com/office/drawing/2014/main" val="4178651069"/>
                    </a:ext>
                  </a:extLst>
                </a:gridCol>
                <a:gridCol w="5644178">
                  <a:extLst>
                    <a:ext uri="{9D8B030D-6E8A-4147-A177-3AD203B41FA5}">
                      <a16:colId xmlns:a16="http://schemas.microsoft.com/office/drawing/2014/main" val="1163537350"/>
                    </a:ext>
                  </a:extLst>
                </a:gridCol>
              </a:tblGrid>
              <a:tr h="61326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CARGO/MUNICÍPIO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244651"/>
                  </a:ext>
                </a:extLst>
              </a:tr>
              <a:tr h="59031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Soraia de Oliveira Pequeno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AB/ Buíque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185978"/>
                  </a:ext>
                </a:extLst>
              </a:tr>
              <a:tr h="58207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Michelly Novaes Tenório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Secretária Adjunta/ Buíque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125381"/>
                  </a:ext>
                </a:extLst>
              </a:tr>
              <a:tr h="56787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Airton Bezerra de Almeida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Vigilância em Saúde/ Pedra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563488"/>
                  </a:ext>
                </a:extLst>
              </a:tr>
              <a:tr h="5678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Palloma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Ramalho Simões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Planejamento/ Custódia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649914"/>
                  </a:ext>
                </a:extLst>
              </a:tr>
              <a:tr h="61046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André Fellipe Padilha Alves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Secretário/ Arcoverde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28926"/>
                  </a:ext>
                </a:extLst>
              </a:tr>
              <a:tr h="55368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Ademar Bezerra dos Santos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Secretário/ Venturosa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328472"/>
                  </a:ext>
                </a:extLst>
              </a:tr>
              <a:tr h="55368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Antonio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Amato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Apoiador COSEMS-PE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305468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264F5DF6-B5D3-6003-0CE5-DBE60913664A}"/>
              </a:ext>
            </a:extLst>
          </p:cNvPr>
          <p:cNvSpPr txBox="1"/>
          <p:nvPr/>
        </p:nvSpPr>
        <p:spPr>
          <a:xfrm>
            <a:off x="645967" y="589338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GRUPO CONDUTOR PRI – VI REGIÃO</a:t>
            </a:r>
          </a:p>
        </p:txBody>
      </p:sp>
    </p:spTree>
    <p:extLst>
      <p:ext uri="{BB962C8B-B14F-4D97-AF65-F5344CB8AC3E}">
        <p14:creationId xmlns:p14="http://schemas.microsoft.com/office/powerpoint/2010/main" val="14711625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Tabela 24">
            <a:extLst>
              <a:ext uri="{FF2B5EF4-FFF2-40B4-BE49-F238E27FC236}">
                <a16:creationId xmlns:a16="http://schemas.microsoft.com/office/drawing/2014/main" id="{D0DC3047-ABEE-99E5-773C-D1F032698F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497281"/>
              </p:ext>
            </p:extLst>
          </p:nvPr>
        </p:nvGraphicFramePr>
        <p:xfrm>
          <a:off x="537882" y="1183342"/>
          <a:ext cx="10892118" cy="4456417"/>
        </p:xfrm>
        <a:graphic>
          <a:graphicData uri="http://schemas.openxmlformats.org/drawingml/2006/table">
            <a:tbl>
              <a:tblPr/>
              <a:tblGrid>
                <a:gridCol w="485172">
                  <a:extLst>
                    <a:ext uri="{9D8B030D-6E8A-4147-A177-3AD203B41FA5}">
                      <a16:colId xmlns:a16="http://schemas.microsoft.com/office/drawing/2014/main" val="2687426934"/>
                    </a:ext>
                  </a:extLst>
                </a:gridCol>
                <a:gridCol w="5145500">
                  <a:extLst>
                    <a:ext uri="{9D8B030D-6E8A-4147-A177-3AD203B41FA5}">
                      <a16:colId xmlns:a16="http://schemas.microsoft.com/office/drawing/2014/main" val="1353054155"/>
                    </a:ext>
                  </a:extLst>
                </a:gridCol>
                <a:gridCol w="5261446">
                  <a:extLst>
                    <a:ext uri="{9D8B030D-6E8A-4147-A177-3AD203B41FA5}">
                      <a16:colId xmlns:a16="http://schemas.microsoft.com/office/drawing/2014/main" val="3387341016"/>
                    </a:ext>
                  </a:extLst>
                </a:gridCol>
              </a:tblGrid>
              <a:tr h="5456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CARGO/MUNICÍPIO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187359"/>
                  </a:ext>
                </a:extLst>
              </a:tr>
              <a:tr h="5323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Júlia Natércia Alves de Oliveira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Secretária/Cedro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635169"/>
                  </a:ext>
                </a:extLst>
              </a:tr>
              <a:tr h="5323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George Arraes Sampaio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Secretário/ Salgueiro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610582"/>
                  </a:ext>
                </a:extLst>
              </a:tr>
              <a:tr h="5323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Lucia Cristina Giesta Soares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Apoiadora COSEMS-PE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731670"/>
                  </a:ext>
                </a:extLst>
              </a:tr>
              <a:tr h="6094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Leilane Natali Alencar de Menezes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Planejamento/ Belém São Francisco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831986"/>
                  </a:ext>
                </a:extLst>
              </a:tr>
              <a:tr h="63935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Emanoel Fhilipe Leite Souza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Vigilância em Saúde/ Salgueiro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752052"/>
                  </a:ext>
                </a:extLst>
              </a:tr>
              <a:tr h="5323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Amanda Angelita de Sá Bezerra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Atenção à Saúde/ Verdejante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517418"/>
                  </a:ext>
                </a:extLst>
              </a:tr>
              <a:tr h="5323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Jovanildo da Silva Borges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Regulação em Saúde/ Mirandiba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45866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3F469774-70E0-B1F8-02DF-520BE281BDD3}"/>
              </a:ext>
            </a:extLst>
          </p:cNvPr>
          <p:cNvSpPr txBox="1"/>
          <p:nvPr/>
        </p:nvSpPr>
        <p:spPr>
          <a:xfrm>
            <a:off x="645967" y="589338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GRUPO CONDUTOR PRI – VII REGIÃO</a:t>
            </a:r>
          </a:p>
        </p:txBody>
      </p:sp>
    </p:spTree>
    <p:extLst>
      <p:ext uri="{BB962C8B-B14F-4D97-AF65-F5344CB8AC3E}">
        <p14:creationId xmlns:p14="http://schemas.microsoft.com/office/powerpoint/2010/main" val="40733159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ela 22">
            <a:extLst>
              <a:ext uri="{FF2B5EF4-FFF2-40B4-BE49-F238E27FC236}">
                <a16:creationId xmlns:a16="http://schemas.microsoft.com/office/drawing/2014/main" id="{38DD7575-925D-D83B-28F1-2252A379B1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311210"/>
              </p:ext>
            </p:extLst>
          </p:nvPr>
        </p:nvGraphicFramePr>
        <p:xfrm>
          <a:off x="470647" y="1196789"/>
          <a:ext cx="10945905" cy="4463431"/>
        </p:xfrm>
        <a:graphic>
          <a:graphicData uri="http://schemas.openxmlformats.org/drawingml/2006/table">
            <a:tbl>
              <a:tblPr/>
              <a:tblGrid>
                <a:gridCol w="507694">
                  <a:extLst>
                    <a:ext uri="{9D8B030D-6E8A-4147-A177-3AD203B41FA5}">
                      <a16:colId xmlns:a16="http://schemas.microsoft.com/office/drawing/2014/main" val="1748081721"/>
                    </a:ext>
                  </a:extLst>
                </a:gridCol>
                <a:gridCol w="5072835">
                  <a:extLst>
                    <a:ext uri="{9D8B030D-6E8A-4147-A177-3AD203B41FA5}">
                      <a16:colId xmlns:a16="http://schemas.microsoft.com/office/drawing/2014/main" val="1400938909"/>
                    </a:ext>
                  </a:extLst>
                </a:gridCol>
                <a:gridCol w="5365376">
                  <a:extLst>
                    <a:ext uri="{9D8B030D-6E8A-4147-A177-3AD203B41FA5}">
                      <a16:colId xmlns:a16="http://schemas.microsoft.com/office/drawing/2014/main" val="118937900"/>
                    </a:ext>
                  </a:extLst>
                </a:gridCol>
              </a:tblGrid>
              <a:tr h="5381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CARGO/MUNICÍPIO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200179"/>
                  </a:ext>
                </a:extLst>
              </a:tr>
              <a:tr h="52506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Talita </a:t>
                      </a:r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Mireli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Rodrigues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Secretária/Dormentes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732156"/>
                  </a:ext>
                </a:extLst>
              </a:tr>
              <a:tr h="52506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João </a:t>
                      </a:r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Luis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Barreto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Secretário/ Petrolina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385453"/>
                  </a:ext>
                </a:extLst>
              </a:tr>
              <a:tr h="51304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Lucia Cristina Giesta Soares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Apoiadora COSEMS-PE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830394"/>
                  </a:ext>
                </a:extLst>
              </a:tr>
              <a:tr h="5796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Cássia Maria  Feitosa de Lima Guimarães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Planejamento/ Petrolina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901533"/>
                  </a:ext>
                </a:extLst>
              </a:tr>
              <a:tr h="5363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 Elizabete Medrado do Nascimento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Vigilância em Saúde/Orocó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951282"/>
                  </a:ext>
                </a:extLst>
              </a:tr>
              <a:tr h="62301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Michelly Bezerra dos Santos Rabelo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Atenção à Saúde/ Lagoa Grande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999851"/>
                  </a:ext>
                </a:extLst>
              </a:tr>
              <a:tr h="62301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Ericláudia Gomes Barboza Santos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Regulação/ </a:t>
                      </a:r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Maria Boa Vista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564624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689D4FC5-75BD-DFF4-1D36-F1010A5E75B0}"/>
              </a:ext>
            </a:extLst>
          </p:cNvPr>
          <p:cNvSpPr txBox="1"/>
          <p:nvPr/>
        </p:nvSpPr>
        <p:spPr>
          <a:xfrm>
            <a:off x="645967" y="589338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GRUPO CONDUTOR PRI – VIII REGIÃO</a:t>
            </a:r>
          </a:p>
        </p:txBody>
      </p:sp>
    </p:spTree>
    <p:extLst>
      <p:ext uri="{BB962C8B-B14F-4D97-AF65-F5344CB8AC3E}">
        <p14:creationId xmlns:p14="http://schemas.microsoft.com/office/powerpoint/2010/main" val="42938082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DC5E3D94-BFD1-5276-E546-29E618383A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428109"/>
              </p:ext>
            </p:extLst>
          </p:nvPr>
        </p:nvGraphicFramePr>
        <p:xfrm>
          <a:off x="645967" y="1223681"/>
          <a:ext cx="10810927" cy="4693929"/>
        </p:xfrm>
        <a:graphic>
          <a:graphicData uri="http://schemas.openxmlformats.org/drawingml/2006/table">
            <a:tbl>
              <a:tblPr/>
              <a:tblGrid>
                <a:gridCol w="486759">
                  <a:extLst>
                    <a:ext uri="{9D8B030D-6E8A-4147-A177-3AD203B41FA5}">
                      <a16:colId xmlns:a16="http://schemas.microsoft.com/office/drawing/2014/main" val="379320142"/>
                    </a:ext>
                  </a:extLst>
                </a:gridCol>
                <a:gridCol w="5539004">
                  <a:extLst>
                    <a:ext uri="{9D8B030D-6E8A-4147-A177-3AD203B41FA5}">
                      <a16:colId xmlns:a16="http://schemas.microsoft.com/office/drawing/2014/main" val="273662051"/>
                    </a:ext>
                  </a:extLst>
                </a:gridCol>
                <a:gridCol w="4785164">
                  <a:extLst>
                    <a:ext uri="{9D8B030D-6E8A-4147-A177-3AD203B41FA5}">
                      <a16:colId xmlns:a16="http://schemas.microsoft.com/office/drawing/2014/main" val="3051954743"/>
                    </a:ext>
                  </a:extLst>
                </a:gridCol>
              </a:tblGrid>
              <a:tr h="51076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CARGO/MUNICÍPIO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579871"/>
                  </a:ext>
                </a:extLst>
              </a:tr>
              <a:tr h="55527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Lidiane Leite Nobre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Secretária/ Bodocó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86587"/>
                  </a:ext>
                </a:extLst>
              </a:tr>
              <a:tr h="62125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Gardielle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Dayane Bernardino Andrade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Secretário/ Ouricuri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697890"/>
                  </a:ext>
                </a:extLst>
              </a:tr>
              <a:tr h="59063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Lucia Cristina Giesta Soares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Apoiadora COSEMS-PE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424583"/>
                  </a:ext>
                </a:extLst>
              </a:tr>
              <a:tr h="60614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Gustavo Coelho de Oliveira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Planejamento/ Santa Cruz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731992"/>
                  </a:ext>
                </a:extLst>
              </a:tr>
              <a:tr h="5673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Andreza Cintia Ramos Lima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Vigilância em Saúde/ Parnamirim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1726"/>
                  </a:ext>
                </a:extLst>
              </a:tr>
              <a:tr h="62125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Miquelly Myrna Pinto Saraiva Cordeiro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Atenção à Saúde/ Exu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443337"/>
                  </a:ext>
                </a:extLst>
              </a:tr>
              <a:tr h="62125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 Izabel Vieira Bezerra Cavalcante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Regulação/ Bodocó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921791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BD396BA5-832A-17D0-9BD2-3B6674629858}"/>
              </a:ext>
            </a:extLst>
          </p:cNvPr>
          <p:cNvSpPr txBox="1"/>
          <p:nvPr/>
        </p:nvSpPr>
        <p:spPr>
          <a:xfrm>
            <a:off x="645967" y="589338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GRUPO CONDUTOR PRI – IX REGIÃO</a:t>
            </a:r>
          </a:p>
        </p:txBody>
      </p:sp>
    </p:spTree>
    <p:extLst>
      <p:ext uri="{BB962C8B-B14F-4D97-AF65-F5344CB8AC3E}">
        <p14:creationId xmlns:p14="http://schemas.microsoft.com/office/powerpoint/2010/main" val="4990141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7F8C868-BA00-01F9-DC9C-489C6BBC44C4}"/>
              </a:ext>
            </a:extLst>
          </p:cNvPr>
          <p:cNvSpPr txBox="1"/>
          <p:nvPr/>
        </p:nvSpPr>
        <p:spPr>
          <a:xfrm>
            <a:off x="645967" y="589338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GRUPO CONDUTOR PRI – X REGIÃO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E765533F-91E5-53DE-F843-622CF8F08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0557"/>
              </p:ext>
            </p:extLst>
          </p:nvPr>
        </p:nvGraphicFramePr>
        <p:xfrm>
          <a:off x="806825" y="1116106"/>
          <a:ext cx="10582834" cy="4639235"/>
        </p:xfrm>
        <a:graphic>
          <a:graphicData uri="http://schemas.openxmlformats.org/drawingml/2006/table">
            <a:tbl>
              <a:tblPr/>
              <a:tblGrid>
                <a:gridCol w="490854">
                  <a:extLst>
                    <a:ext uri="{9D8B030D-6E8A-4147-A177-3AD203B41FA5}">
                      <a16:colId xmlns:a16="http://schemas.microsoft.com/office/drawing/2014/main" val="3412042718"/>
                    </a:ext>
                  </a:extLst>
                </a:gridCol>
                <a:gridCol w="4447802">
                  <a:extLst>
                    <a:ext uri="{9D8B030D-6E8A-4147-A177-3AD203B41FA5}">
                      <a16:colId xmlns:a16="http://schemas.microsoft.com/office/drawing/2014/main" val="4178651069"/>
                    </a:ext>
                  </a:extLst>
                </a:gridCol>
                <a:gridCol w="5644178">
                  <a:extLst>
                    <a:ext uri="{9D8B030D-6E8A-4147-A177-3AD203B41FA5}">
                      <a16:colId xmlns:a16="http://schemas.microsoft.com/office/drawing/2014/main" val="1163537350"/>
                    </a:ext>
                  </a:extLst>
                </a:gridCol>
              </a:tblGrid>
              <a:tr h="61326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CARGO/MUNICÍPIO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244651"/>
                  </a:ext>
                </a:extLst>
              </a:tr>
              <a:tr h="59031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Alessandra </a:t>
                      </a:r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Tadeia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Tenório Noé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Secretária/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185978"/>
                  </a:ext>
                </a:extLst>
              </a:tr>
              <a:tr h="58207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Artur Belarmino de Amorim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Secretário/ Afogados da Ingazeira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125381"/>
                  </a:ext>
                </a:extLst>
              </a:tr>
              <a:tr h="56787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Matheus Almeida Nascimento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Planejamento/ </a:t>
                      </a:r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Iguaraci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563488"/>
                  </a:ext>
                </a:extLst>
              </a:tr>
              <a:tr h="5678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 ´Mônica Galdino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Assistência Especializada/ Solidão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649914"/>
                  </a:ext>
                </a:extLst>
              </a:tr>
              <a:tr h="61046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Aline Alves Rodrigues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Vigilância em Saúde/ Afogados da Ingazeira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28926"/>
                  </a:ext>
                </a:extLst>
              </a:tr>
              <a:tr h="55368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Alyne Leite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Atenção à Saúde/ Ingazeira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328472"/>
                  </a:ext>
                </a:extLst>
              </a:tr>
              <a:tr h="55368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Janaína Tenório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Apoiadora COSEMS-PE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305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2864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DC5E3D94-BFD1-5276-E546-29E618383A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09924"/>
              </p:ext>
            </p:extLst>
          </p:nvPr>
        </p:nvGraphicFramePr>
        <p:xfrm>
          <a:off x="497541" y="1169894"/>
          <a:ext cx="10919011" cy="4911180"/>
        </p:xfrm>
        <a:graphic>
          <a:graphicData uri="http://schemas.openxmlformats.org/drawingml/2006/table">
            <a:tbl>
              <a:tblPr/>
              <a:tblGrid>
                <a:gridCol w="491626">
                  <a:extLst>
                    <a:ext uri="{9D8B030D-6E8A-4147-A177-3AD203B41FA5}">
                      <a16:colId xmlns:a16="http://schemas.microsoft.com/office/drawing/2014/main" val="379320142"/>
                    </a:ext>
                  </a:extLst>
                </a:gridCol>
                <a:gridCol w="4927539">
                  <a:extLst>
                    <a:ext uri="{9D8B030D-6E8A-4147-A177-3AD203B41FA5}">
                      <a16:colId xmlns:a16="http://schemas.microsoft.com/office/drawing/2014/main" val="273662051"/>
                    </a:ext>
                  </a:extLst>
                </a:gridCol>
                <a:gridCol w="5499846">
                  <a:extLst>
                    <a:ext uri="{9D8B030D-6E8A-4147-A177-3AD203B41FA5}">
                      <a16:colId xmlns:a16="http://schemas.microsoft.com/office/drawing/2014/main" val="3051954743"/>
                    </a:ext>
                  </a:extLst>
                </a:gridCol>
              </a:tblGrid>
              <a:tr h="6051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CARGO/MUNICÍPIO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579871"/>
                  </a:ext>
                </a:extLst>
              </a:tr>
              <a:tr h="60246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 Madalena de Brito Lopes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Secretária/Flores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86587"/>
                  </a:ext>
                </a:extLst>
              </a:tr>
              <a:tr h="67405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Lisbeth Rosa de Souza Lima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Secretária/Serra Talhada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697890"/>
                  </a:ext>
                </a:extLst>
              </a:tr>
              <a:tr h="64083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Janaína Mendes Diniz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Apoiadora COSEMS-PE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424583"/>
                  </a:ext>
                </a:extLst>
              </a:tr>
              <a:tr h="65765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Flávia Cecília Nunes de Oliveira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AB/ Betânia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731992"/>
                  </a:ext>
                </a:extLst>
              </a:tr>
              <a:tr h="5659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 Luíza de Alcântara Santos Leme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Vigilância em Saúde/ Floresta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1726"/>
                  </a:ext>
                </a:extLst>
              </a:tr>
              <a:tr h="59916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Rosângela Tatiany Pereira dos Santos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Regulação/ Itacuruba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443337"/>
                  </a:ext>
                </a:extLst>
              </a:tr>
              <a:tr h="5659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Jeanne Patrícia Teles Pereira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Planejamento/ Flores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921791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11C835E7-EDA9-4E7A-4BA7-A0FD878392F3}"/>
              </a:ext>
            </a:extLst>
          </p:cNvPr>
          <p:cNvSpPr txBox="1"/>
          <p:nvPr/>
        </p:nvSpPr>
        <p:spPr>
          <a:xfrm>
            <a:off x="645967" y="589338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GRUPO CONDUTOR PRI – XI REGIÃO</a:t>
            </a:r>
          </a:p>
        </p:txBody>
      </p:sp>
    </p:spTree>
    <p:extLst>
      <p:ext uri="{BB962C8B-B14F-4D97-AF65-F5344CB8AC3E}">
        <p14:creationId xmlns:p14="http://schemas.microsoft.com/office/powerpoint/2010/main" val="8644206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F92BD010-E9C0-3ED6-3A92-087EEC0D5A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621572"/>
              </p:ext>
            </p:extLst>
          </p:nvPr>
        </p:nvGraphicFramePr>
        <p:xfrm>
          <a:off x="430305" y="1275654"/>
          <a:ext cx="11134165" cy="4721734"/>
        </p:xfrm>
        <a:graphic>
          <a:graphicData uri="http://schemas.openxmlformats.org/drawingml/2006/table">
            <a:tbl>
              <a:tblPr/>
              <a:tblGrid>
                <a:gridCol w="503353">
                  <a:extLst>
                    <a:ext uri="{9D8B030D-6E8A-4147-A177-3AD203B41FA5}">
                      <a16:colId xmlns:a16="http://schemas.microsoft.com/office/drawing/2014/main" val="2545300734"/>
                    </a:ext>
                  </a:extLst>
                </a:gridCol>
                <a:gridCol w="5023389">
                  <a:extLst>
                    <a:ext uri="{9D8B030D-6E8A-4147-A177-3AD203B41FA5}">
                      <a16:colId xmlns:a16="http://schemas.microsoft.com/office/drawing/2014/main" val="642867762"/>
                    </a:ext>
                  </a:extLst>
                </a:gridCol>
                <a:gridCol w="5607423">
                  <a:extLst>
                    <a:ext uri="{9D8B030D-6E8A-4147-A177-3AD203B41FA5}">
                      <a16:colId xmlns:a16="http://schemas.microsoft.com/office/drawing/2014/main" val="192598165"/>
                    </a:ext>
                  </a:extLst>
                </a:gridCol>
              </a:tblGrid>
              <a:tr h="56862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CARGO/MUNICÍPIO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610397"/>
                  </a:ext>
                </a:extLst>
              </a:tr>
              <a:tr h="55475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Gleisy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Tavares de Araújo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Secretária/ Aliança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214023"/>
                  </a:ext>
                </a:extLst>
              </a:tr>
              <a:tr h="55475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André Mandarine Duarte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Secretário/ Goiana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228934"/>
                  </a:ext>
                </a:extLst>
              </a:tr>
              <a:tr h="55475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 de Fátima Lopes de Moura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Apoiadora COSEMS-PE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203088"/>
                  </a:ext>
                </a:extLst>
              </a:tr>
              <a:tr h="55475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Thaís Monara Bezerra Ramos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AB/Macaparana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234025"/>
                  </a:ext>
                </a:extLst>
              </a:tr>
              <a:tr h="67220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José Carlos Honorato da Silva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At. Especializada/ Ferreiros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651730"/>
                  </a:ext>
                </a:extLst>
              </a:tr>
              <a:tr h="63165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Karlla Daniele Silva Guedes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Vigilância em Saúde/ Aliança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00726"/>
                  </a:ext>
                </a:extLst>
              </a:tr>
              <a:tr h="63020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Deise Maria da Conceição Silva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Planejamento/ São Vicente Ferrer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120248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EF029DE3-829A-1750-9445-6F3109940EC5}"/>
              </a:ext>
            </a:extLst>
          </p:cNvPr>
          <p:cNvSpPr txBox="1"/>
          <p:nvPr/>
        </p:nvSpPr>
        <p:spPr>
          <a:xfrm>
            <a:off x="645967" y="589338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GRUPO CONDUTOR PRI – XII REGIÃO</a:t>
            </a:r>
          </a:p>
        </p:txBody>
      </p:sp>
    </p:spTree>
    <p:extLst>
      <p:ext uri="{BB962C8B-B14F-4D97-AF65-F5344CB8AC3E}">
        <p14:creationId xmlns:p14="http://schemas.microsoft.com/office/powerpoint/2010/main" val="4198717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D1FD4F4E-D347-175A-34DC-30E7569EC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2856" y="0"/>
            <a:ext cx="2499144" cy="789272"/>
          </a:xfrm>
          <a:prstGeom prst="rect">
            <a:avLst/>
          </a:prstGeo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43DBCFB-837F-B555-C4C6-4CC2B7C24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516" y="1845734"/>
            <a:ext cx="10578164" cy="4023360"/>
          </a:xfrm>
        </p:spPr>
        <p:txBody>
          <a:bodyPr>
            <a:normAutofit/>
          </a:bodyPr>
          <a:lstStyle/>
          <a:p>
            <a:pPr marL="6350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2800" b="1" dirty="0"/>
              <a:t>RESOLUÇÃO CIB/PE Nº. 6651 DE 16 DE MAIO DE 2024 - </a:t>
            </a:r>
            <a:r>
              <a:rPr lang="pt-BR" sz="2800" dirty="0"/>
              <a:t>Atualiza a Resolução CIB-PE nº 5613, de 08/11/2021, define diretrizes, atualiza a metodologia e cronograma do processo de Planejamento Regional Integrado (PRI) da Resolução CIB/PE 4086 de 11 de junho de 2018 e ratifica a deliberação CIB de 17 de setembro de 2011, que estabelece a conformação territorial de saúde no Estado de Pernambuco em 04 (quatro) macrorregiões</a:t>
            </a:r>
            <a:endParaRPr lang="pt-BR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Google Shape;52;g1f3d5aac7c8_0_36">
            <a:extLst>
              <a:ext uri="{FF2B5EF4-FFF2-40B4-BE49-F238E27FC236}">
                <a16:creationId xmlns:a16="http://schemas.microsoft.com/office/drawing/2014/main" id="{B036FFFB-BA2A-3E05-A957-4F0625254680}"/>
              </a:ext>
            </a:extLst>
          </p:cNvPr>
          <p:cNvSpPr txBox="1"/>
          <p:nvPr/>
        </p:nvSpPr>
        <p:spPr>
          <a:xfrm>
            <a:off x="768480" y="599024"/>
            <a:ext cx="10387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CONTEXTUALIZAÇÃO</a:t>
            </a:r>
            <a:endParaRPr sz="32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94687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A7C69E5-5AA9-806A-5F11-AEC943CA253C}"/>
              </a:ext>
            </a:extLst>
          </p:cNvPr>
          <p:cNvSpPr txBox="1"/>
          <p:nvPr/>
        </p:nvSpPr>
        <p:spPr>
          <a:xfrm>
            <a:off x="1775520" y="188640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GRUPO CONDUTOR PRI – I MACRORREGIÃO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7A3881B-33EF-418B-9F5E-622EAAE43D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064344"/>
              </p:ext>
            </p:extLst>
          </p:nvPr>
        </p:nvGraphicFramePr>
        <p:xfrm>
          <a:off x="443753" y="900953"/>
          <a:ext cx="11040035" cy="5264356"/>
        </p:xfrm>
        <a:graphic>
          <a:graphicData uri="http://schemas.openxmlformats.org/drawingml/2006/table">
            <a:tbl>
              <a:tblPr/>
              <a:tblGrid>
                <a:gridCol w="559458">
                  <a:extLst>
                    <a:ext uri="{9D8B030D-6E8A-4147-A177-3AD203B41FA5}">
                      <a16:colId xmlns:a16="http://schemas.microsoft.com/office/drawing/2014/main" val="3475311979"/>
                    </a:ext>
                  </a:extLst>
                </a:gridCol>
                <a:gridCol w="4939049">
                  <a:extLst>
                    <a:ext uri="{9D8B030D-6E8A-4147-A177-3AD203B41FA5}">
                      <a16:colId xmlns:a16="http://schemas.microsoft.com/office/drawing/2014/main" val="3551754353"/>
                    </a:ext>
                  </a:extLst>
                </a:gridCol>
                <a:gridCol w="5541528">
                  <a:extLst>
                    <a:ext uri="{9D8B030D-6E8A-4147-A177-3AD203B41FA5}">
                      <a16:colId xmlns:a16="http://schemas.microsoft.com/office/drawing/2014/main" val="464229531"/>
                    </a:ext>
                  </a:extLst>
                </a:gridCol>
              </a:tblGrid>
              <a:tr h="3591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 marL="7531" marR="7531" marT="7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NOME</a:t>
                      </a:r>
                    </a:p>
                  </a:txBody>
                  <a:tcPr marL="7531" marR="7531" marT="7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CARGO/MUNICÍPIO</a:t>
                      </a:r>
                    </a:p>
                  </a:txBody>
                  <a:tcPr marL="7531" marR="7531" marT="7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126588"/>
                  </a:ext>
                </a:extLst>
              </a:tr>
              <a:tr h="35037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531" marR="7531" marT="7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Claúdia </a:t>
                      </a:r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Callou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Matos </a:t>
                      </a:r>
                    </a:p>
                  </a:txBody>
                  <a:tcPr marL="7531" marR="7531" marT="7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Secretária/ Olinda</a:t>
                      </a:r>
                    </a:p>
                  </a:txBody>
                  <a:tcPr marL="7531" marR="7531" marT="75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003755"/>
                  </a:ext>
                </a:extLst>
              </a:tr>
              <a:tr h="35037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531" marR="7531" marT="7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 Lúcia Matias Ferreira</a:t>
                      </a:r>
                    </a:p>
                  </a:txBody>
                  <a:tcPr marL="7531" marR="7531" marT="7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Secretária/ Paudalho</a:t>
                      </a:r>
                    </a:p>
                  </a:txBody>
                  <a:tcPr marL="7531" marR="7531" marT="75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760463"/>
                  </a:ext>
                </a:extLst>
              </a:tr>
              <a:tr h="35037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531" marR="7531" marT="7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 Cristina Gonçalves Casale</a:t>
                      </a:r>
                    </a:p>
                  </a:txBody>
                  <a:tcPr marL="7531" marR="7531" marT="7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Secretária/ Belém de Maria</a:t>
                      </a:r>
                    </a:p>
                  </a:txBody>
                  <a:tcPr marL="7531" marR="7531" marT="75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397869"/>
                  </a:ext>
                </a:extLst>
              </a:tr>
              <a:tr h="35037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531" marR="7531" marT="7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Gleisy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Tavares de Araújo</a:t>
                      </a:r>
                    </a:p>
                  </a:txBody>
                  <a:tcPr marL="7531" marR="7531" marT="7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Secretária/ Aliança</a:t>
                      </a:r>
                    </a:p>
                  </a:txBody>
                  <a:tcPr marL="7531" marR="7531" marT="75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498728"/>
                  </a:ext>
                </a:extLst>
              </a:tr>
              <a:tr h="35037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531" marR="7531" marT="7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Luciana Caroline A.  D’Angelo</a:t>
                      </a:r>
                    </a:p>
                  </a:txBody>
                  <a:tcPr marL="7531" marR="7531" marT="7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Secretária/ Recife</a:t>
                      </a:r>
                    </a:p>
                  </a:txBody>
                  <a:tcPr marL="7531" marR="7531" marT="75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692248"/>
                  </a:ext>
                </a:extLst>
              </a:tr>
              <a:tr h="35037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531" marR="7531" marT="7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Paloma Sonally da Cunha Pedrosa</a:t>
                      </a:r>
                    </a:p>
                  </a:txBody>
                  <a:tcPr marL="7531" marR="7531" marT="7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Secretária/ Limoeiro</a:t>
                      </a:r>
                    </a:p>
                  </a:txBody>
                  <a:tcPr marL="7531" marR="7531" marT="75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910002"/>
                  </a:ext>
                </a:extLst>
              </a:tr>
              <a:tr h="35037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531" marR="7531" marT="7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Bruno César Camilo da Silva</a:t>
                      </a:r>
                    </a:p>
                  </a:txBody>
                  <a:tcPr marL="7531" marR="7531" marT="7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Secretário/ Palmares</a:t>
                      </a:r>
                    </a:p>
                  </a:txBody>
                  <a:tcPr marL="7531" marR="7531" marT="75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480181"/>
                  </a:ext>
                </a:extLst>
              </a:tr>
              <a:tr h="35037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531" marR="7531" marT="7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Lícia da Silva Maciel</a:t>
                      </a:r>
                    </a:p>
                  </a:txBody>
                  <a:tcPr marL="7531" marR="7531" marT="7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Apoiadora COSEMS-PE</a:t>
                      </a:r>
                    </a:p>
                  </a:txBody>
                  <a:tcPr marL="7531" marR="7531" marT="7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310004"/>
                  </a:ext>
                </a:extLst>
              </a:tr>
              <a:tr h="35037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531" marR="7531" marT="7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 de Fátima Lopes de Moura</a:t>
                      </a:r>
                    </a:p>
                  </a:txBody>
                  <a:tcPr marL="7531" marR="7531" marT="7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Apoiadora COSEMS-PE</a:t>
                      </a:r>
                    </a:p>
                  </a:txBody>
                  <a:tcPr marL="7531" marR="7531" marT="7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673131"/>
                  </a:ext>
                </a:extLst>
              </a:tr>
              <a:tr h="35037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531" marR="7531" marT="7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Michelly Lima Vieira</a:t>
                      </a:r>
                    </a:p>
                  </a:txBody>
                  <a:tcPr marL="7531" marR="7531" marT="7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Apoiadora COSEMS-PE</a:t>
                      </a:r>
                    </a:p>
                  </a:txBody>
                  <a:tcPr marL="7531" marR="7531" marT="7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439936"/>
                  </a:ext>
                </a:extLst>
              </a:tr>
              <a:tr h="35037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531" marR="7531" marT="7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Nadjane Arcanjo Neves de Lima</a:t>
                      </a:r>
                    </a:p>
                  </a:txBody>
                  <a:tcPr marL="7531" marR="7531" marT="7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At. à Saúde/ Jaboatão dos Guararapes</a:t>
                      </a:r>
                    </a:p>
                  </a:txBody>
                  <a:tcPr marL="7531" marR="7531" marT="7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202200"/>
                  </a:ext>
                </a:extLst>
              </a:tr>
              <a:tr h="35037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531" marR="7531" marT="7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Emmanuela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Kethully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 Mota</a:t>
                      </a:r>
                    </a:p>
                  </a:txBody>
                  <a:tcPr marL="7531" marR="7531" marT="7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AB/ Limoeiro</a:t>
                      </a:r>
                    </a:p>
                  </a:txBody>
                  <a:tcPr marL="7531" marR="7531" marT="7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186539"/>
                  </a:ext>
                </a:extLst>
              </a:tr>
              <a:tr h="35037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7531" marR="7531" marT="7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Ataly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Lima Durval Borba</a:t>
                      </a:r>
                    </a:p>
                  </a:txBody>
                  <a:tcPr marL="7531" marR="7531" marT="7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Planejamento/ Tamandaré</a:t>
                      </a:r>
                    </a:p>
                  </a:txBody>
                  <a:tcPr marL="7531" marR="7531" marT="7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830208"/>
                  </a:ext>
                </a:extLst>
              </a:tr>
              <a:tr h="35037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7531" marR="7531" marT="7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Karlla Dannielle da Silva Guedes</a:t>
                      </a:r>
                    </a:p>
                  </a:txBody>
                  <a:tcPr marL="7531" marR="7531" marT="7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Vigilância em Saúde/ Aliança</a:t>
                      </a:r>
                    </a:p>
                  </a:txBody>
                  <a:tcPr marL="7531" marR="7531" marT="7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64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857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A7C69E5-5AA9-806A-5F11-AEC943CA253C}"/>
              </a:ext>
            </a:extLst>
          </p:cNvPr>
          <p:cNvSpPr txBox="1"/>
          <p:nvPr/>
        </p:nvSpPr>
        <p:spPr>
          <a:xfrm>
            <a:off x="1775520" y="188640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GRUPO CONDUTOR PRI – II MACRORREGIÃO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35B598BF-B1CF-B2FE-93F9-1A339EAACC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121478"/>
              </p:ext>
            </p:extLst>
          </p:nvPr>
        </p:nvGraphicFramePr>
        <p:xfrm>
          <a:off x="618565" y="793377"/>
          <a:ext cx="11053483" cy="5138553"/>
        </p:xfrm>
        <a:graphic>
          <a:graphicData uri="http://schemas.openxmlformats.org/drawingml/2006/table">
            <a:tbl>
              <a:tblPr/>
              <a:tblGrid>
                <a:gridCol w="607335">
                  <a:extLst>
                    <a:ext uri="{9D8B030D-6E8A-4147-A177-3AD203B41FA5}">
                      <a16:colId xmlns:a16="http://schemas.microsoft.com/office/drawing/2014/main" val="2282211654"/>
                    </a:ext>
                  </a:extLst>
                </a:gridCol>
                <a:gridCol w="4965849">
                  <a:extLst>
                    <a:ext uri="{9D8B030D-6E8A-4147-A177-3AD203B41FA5}">
                      <a16:colId xmlns:a16="http://schemas.microsoft.com/office/drawing/2014/main" val="525230736"/>
                    </a:ext>
                  </a:extLst>
                </a:gridCol>
                <a:gridCol w="5480299">
                  <a:extLst>
                    <a:ext uri="{9D8B030D-6E8A-4147-A177-3AD203B41FA5}">
                      <a16:colId xmlns:a16="http://schemas.microsoft.com/office/drawing/2014/main" val="1345045856"/>
                    </a:ext>
                  </a:extLst>
                </a:gridCol>
              </a:tblGrid>
              <a:tr h="4777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CARGO/MUNICÍPIO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054261"/>
                  </a:ext>
                </a:extLst>
              </a:tr>
              <a:tr h="46608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Giancarla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Couto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Secretária/ Camocim de São Félix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980065"/>
                  </a:ext>
                </a:extLst>
              </a:tr>
              <a:tr h="46608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Elias Flávio Quintino de Araújo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Secretário/ </a:t>
                      </a:r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Jupi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578653"/>
                  </a:ext>
                </a:extLst>
              </a:tr>
              <a:tr h="46608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George Veloso de Melo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Secretário/ Caruaru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568039"/>
                  </a:ext>
                </a:extLst>
              </a:tr>
              <a:tr h="46608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Catarina Fábia Tenório Ferro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Secretária/ Garanhuns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335098"/>
                  </a:ext>
                </a:extLst>
              </a:tr>
              <a:tr h="46608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 Aparecida de Souza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Apoiadora/ COSEMS-PE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058205"/>
                  </a:ext>
                </a:extLst>
              </a:tr>
              <a:tr h="46608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Antônio Amato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Apoiador/ COSEMS-PE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506362"/>
                  </a:ext>
                </a:extLst>
              </a:tr>
              <a:tr h="46608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Wedneide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Cristiane de Almeida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AB/ Sanharó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712633"/>
                  </a:ext>
                </a:extLst>
              </a:tr>
              <a:tr h="46608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Cristiana </a:t>
                      </a:r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Acevedo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Zarzar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Atenção Especializada/ Tacaimbó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917703"/>
                  </a:ext>
                </a:extLst>
              </a:tr>
              <a:tr h="46608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Isadora Raquel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Planejamento/ Bom Conselho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78560"/>
                  </a:ext>
                </a:extLst>
              </a:tr>
              <a:tr h="46608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Edilson de Lima Paranhos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Planejamento/ Teresinha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784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05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A7C69E5-5AA9-806A-5F11-AEC943CA253C}"/>
              </a:ext>
            </a:extLst>
          </p:cNvPr>
          <p:cNvSpPr txBox="1"/>
          <p:nvPr/>
        </p:nvSpPr>
        <p:spPr>
          <a:xfrm>
            <a:off x="1775520" y="188640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GRUPO CONDUTOR PRI – III MACRORREGIÃO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D2F2A142-E2A4-0E1F-9C21-FF44E2C7A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054610"/>
              </p:ext>
            </p:extLst>
          </p:nvPr>
        </p:nvGraphicFramePr>
        <p:xfrm>
          <a:off x="524435" y="685801"/>
          <a:ext cx="11093824" cy="5741152"/>
        </p:xfrm>
        <a:graphic>
          <a:graphicData uri="http://schemas.openxmlformats.org/drawingml/2006/table">
            <a:tbl>
              <a:tblPr/>
              <a:tblGrid>
                <a:gridCol w="501530">
                  <a:extLst>
                    <a:ext uri="{9D8B030D-6E8A-4147-A177-3AD203B41FA5}">
                      <a16:colId xmlns:a16="http://schemas.microsoft.com/office/drawing/2014/main" val="3395325637"/>
                    </a:ext>
                  </a:extLst>
                </a:gridCol>
                <a:gridCol w="5119341">
                  <a:extLst>
                    <a:ext uri="{9D8B030D-6E8A-4147-A177-3AD203B41FA5}">
                      <a16:colId xmlns:a16="http://schemas.microsoft.com/office/drawing/2014/main" val="4280903813"/>
                    </a:ext>
                  </a:extLst>
                </a:gridCol>
                <a:gridCol w="5472953">
                  <a:extLst>
                    <a:ext uri="{9D8B030D-6E8A-4147-A177-3AD203B41FA5}">
                      <a16:colId xmlns:a16="http://schemas.microsoft.com/office/drawing/2014/main" val="3155305564"/>
                    </a:ext>
                  </a:extLst>
                </a:gridCol>
              </a:tblGrid>
              <a:tr h="43503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NOME</a:t>
                      </a: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CARGO/MUNICÍPIO</a:t>
                      </a: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437131"/>
                  </a:ext>
                </a:extLst>
              </a:tr>
              <a:tr h="4244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Ademar </a:t>
                      </a:r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Beserra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dos Santos </a:t>
                      </a:r>
                    </a:p>
                  </a:txBody>
                  <a:tcPr marL="8687" marR="8687" marT="8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Secretário/ Venturosa</a:t>
                      </a: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885911"/>
                  </a:ext>
                </a:extLst>
              </a:tr>
              <a:tr h="4244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Alessandera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Tadéia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Tenório Noé</a:t>
                      </a:r>
                    </a:p>
                  </a:txBody>
                  <a:tcPr marL="8687" marR="8687" marT="8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Secretária/ </a:t>
                      </a: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920717"/>
                  </a:ext>
                </a:extLst>
              </a:tr>
              <a:tr h="4244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 Madalena de Brito Lopes</a:t>
                      </a:r>
                    </a:p>
                  </a:txBody>
                  <a:tcPr marL="8687" marR="8687" marT="8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Secretária/ Flores</a:t>
                      </a: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801152"/>
                  </a:ext>
                </a:extLst>
              </a:tr>
              <a:tr h="4244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André Fellipe Padilha Alves</a:t>
                      </a:r>
                    </a:p>
                  </a:txBody>
                  <a:tcPr marL="8687" marR="8687" marT="8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Secretário/ Arcoverde</a:t>
                      </a: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899838"/>
                  </a:ext>
                </a:extLst>
              </a:tr>
              <a:tr h="63750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Artur Belarmino de Amorim</a:t>
                      </a:r>
                    </a:p>
                  </a:txBody>
                  <a:tcPr marL="8687" marR="8687" marT="8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Secretário/ Afogados da Ingazeira</a:t>
                      </a: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694509"/>
                  </a:ext>
                </a:extLst>
              </a:tr>
              <a:tr h="4244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Lisbeth Rosa de Souza Lima</a:t>
                      </a:r>
                    </a:p>
                  </a:txBody>
                  <a:tcPr marL="8687" marR="8687" marT="8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Secretária/ Serra Talhada</a:t>
                      </a: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128934"/>
                  </a:ext>
                </a:extLst>
              </a:tr>
              <a:tr h="4244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Antonio Fernando Amato B. dos Santos </a:t>
                      </a:r>
                    </a:p>
                  </a:txBody>
                  <a:tcPr marL="8687" marR="8687" marT="8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Apoiador/ COSEMS-PE</a:t>
                      </a: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601627"/>
                  </a:ext>
                </a:extLst>
              </a:tr>
              <a:tr h="4244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Janaína Mendes Diniz</a:t>
                      </a:r>
                    </a:p>
                  </a:txBody>
                  <a:tcPr marL="8687" marR="8687" marT="8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Apoiadora/ COSEMS-PE</a:t>
                      </a: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673412"/>
                  </a:ext>
                </a:extLst>
              </a:tr>
              <a:tr h="4244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Matheus Almeida Nascimento</a:t>
                      </a:r>
                    </a:p>
                  </a:txBody>
                  <a:tcPr marL="8687" marR="8687" marT="8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Planejamento/ </a:t>
                      </a:r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Iguaraci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13588"/>
                  </a:ext>
                </a:extLst>
              </a:tr>
              <a:tr h="4244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Michelle dos Santos Novaes</a:t>
                      </a:r>
                    </a:p>
                  </a:txBody>
                  <a:tcPr marL="8687" marR="8687" marT="8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Vigilância em Saúde/ Buíque</a:t>
                      </a: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57064"/>
                  </a:ext>
                </a:extLst>
              </a:tr>
              <a:tr h="4244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Flaviana Cecílica Nunes de Oliveira</a:t>
                      </a:r>
                    </a:p>
                  </a:txBody>
                  <a:tcPr marL="8687" marR="8687" marT="8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AB/ Betânia</a:t>
                      </a: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545397"/>
                  </a:ext>
                </a:extLst>
              </a:tr>
              <a:tr h="4244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 Luiza de Alcântara Santos Leme</a:t>
                      </a:r>
                    </a:p>
                  </a:txBody>
                  <a:tcPr marL="8687" marR="8687" marT="8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Vigilância em Saúde/ Floresta</a:t>
                      </a:r>
                    </a:p>
                  </a:txBody>
                  <a:tcPr marL="8687" marR="8687" marT="8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600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7855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BD4872CB-F03B-5591-2590-D8D0ADEF87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636781"/>
              </p:ext>
            </p:extLst>
          </p:nvPr>
        </p:nvGraphicFramePr>
        <p:xfrm>
          <a:off x="672354" y="803902"/>
          <a:ext cx="10986246" cy="5537416"/>
        </p:xfrm>
        <a:graphic>
          <a:graphicData uri="http://schemas.openxmlformats.org/drawingml/2006/table">
            <a:tbl>
              <a:tblPr/>
              <a:tblGrid>
                <a:gridCol w="496666">
                  <a:extLst>
                    <a:ext uri="{9D8B030D-6E8A-4147-A177-3AD203B41FA5}">
                      <a16:colId xmlns:a16="http://schemas.microsoft.com/office/drawing/2014/main" val="3145968499"/>
                    </a:ext>
                  </a:extLst>
                </a:gridCol>
                <a:gridCol w="5728873">
                  <a:extLst>
                    <a:ext uri="{9D8B030D-6E8A-4147-A177-3AD203B41FA5}">
                      <a16:colId xmlns:a16="http://schemas.microsoft.com/office/drawing/2014/main" val="3597180944"/>
                    </a:ext>
                  </a:extLst>
                </a:gridCol>
                <a:gridCol w="4760707">
                  <a:extLst>
                    <a:ext uri="{9D8B030D-6E8A-4147-A177-3AD203B41FA5}">
                      <a16:colId xmlns:a16="http://schemas.microsoft.com/office/drawing/2014/main" val="1011822264"/>
                    </a:ext>
                  </a:extLst>
                </a:gridCol>
              </a:tblGrid>
              <a:tr h="47200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NOME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CARGO/MUNICÍPIO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015020"/>
                  </a:ext>
                </a:extLst>
              </a:tr>
              <a:tr h="4604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Julia Natercia Alves de Oliveira</a:t>
                      </a:r>
                    </a:p>
                  </a:txBody>
                  <a:tcPr marL="9409" marR="9409" marT="9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Secretária/ Cedro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095211"/>
                  </a:ext>
                </a:extLst>
              </a:tr>
              <a:tr h="4604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Talita </a:t>
                      </a:r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Mirele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Rodrigues</a:t>
                      </a:r>
                    </a:p>
                  </a:txBody>
                  <a:tcPr marL="9409" marR="9409" marT="9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Secretária/ Dormentes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644834"/>
                  </a:ext>
                </a:extLst>
              </a:tr>
              <a:tr h="4604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Lidiane Leite Nobre</a:t>
                      </a:r>
                    </a:p>
                  </a:txBody>
                  <a:tcPr marL="9409" marR="9409" marT="9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Secretária/ Bodocó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91817"/>
                  </a:ext>
                </a:extLst>
              </a:tr>
              <a:tr h="4604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George Arraes Sampaio</a:t>
                      </a:r>
                    </a:p>
                  </a:txBody>
                  <a:tcPr marL="9409" marR="9409" marT="9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Secretário/ Salgueiro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912898"/>
                  </a:ext>
                </a:extLst>
              </a:tr>
              <a:tr h="4604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Gardielle Dayane Bernardino Andrade</a:t>
                      </a:r>
                    </a:p>
                  </a:txBody>
                  <a:tcPr marL="9409" marR="9409" marT="9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Secretária/ Ouricuri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924798"/>
                  </a:ext>
                </a:extLst>
              </a:tr>
              <a:tr h="4604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João </a:t>
                      </a:r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Luis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Nogueira Barreto</a:t>
                      </a:r>
                    </a:p>
                  </a:txBody>
                  <a:tcPr marL="9409" marR="9409" marT="9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Secretário/ Petrolina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142618"/>
                  </a:ext>
                </a:extLst>
              </a:tr>
              <a:tr h="4604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Lucia Cristina Giesta Soares</a:t>
                      </a:r>
                    </a:p>
                  </a:txBody>
                  <a:tcPr marL="9409" marR="9409" marT="9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Apoiadora/ COSEMS-PE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571765"/>
                  </a:ext>
                </a:extLst>
              </a:tr>
              <a:tr h="4604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Cássia Maria Feitosa de L. Guimarães</a:t>
                      </a:r>
                    </a:p>
                  </a:txBody>
                  <a:tcPr marL="9409" marR="9409" marT="9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Planejamento/ Petrolina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337763"/>
                  </a:ext>
                </a:extLst>
              </a:tr>
              <a:tr h="4604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Taise Silva de Moraes</a:t>
                      </a:r>
                    </a:p>
                  </a:txBody>
                  <a:tcPr marL="9409" marR="9409" marT="9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AB/ Lagoa Grande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53815"/>
                  </a:ext>
                </a:extLst>
              </a:tr>
              <a:tr h="4604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Emanoel Felipe Leite Souza</a:t>
                      </a:r>
                    </a:p>
                  </a:txBody>
                  <a:tcPr marL="9409" marR="9409" marT="9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Vigilância em Saúde/ Salgueiro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852810"/>
                  </a:ext>
                </a:extLst>
              </a:tr>
              <a:tr h="4604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 Izabel Vieira Bezerra Cavalcante</a:t>
                      </a:r>
                    </a:p>
                  </a:txBody>
                  <a:tcPr marL="9409" marR="9409" marT="9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AB/ Bodocó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965776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22C817CD-F43A-2D31-68FD-4BDDE643CD60}"/>
              </a:ext>
            </a:extLst>
          </p:cNvPr>
          <p:cNvSpPr txBox="1"/>
          <p:nvPr/>
        </p:nvSpPr>
        <p:spPr>
          <a:xfrm>
            <a:off x="1775520" y="188640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GRUPO CONDUTOR PRI – IV MACRORREGIÃO</a:t>
            </a:r>
          </a:p>
        </p:txBody>
      </p:sp>
    </p:spTree>
    <p:extLst>
      <p:ext uri="{BB962C8B-B14F-4D97-AF65-F5344CB8AC3E}">
        <p14:creationId xmlns:p14="http://schemas.microsoft.com/office/powerpoint/2010/main" val="16483489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CFFC48-BEF7-73E3-58F8-68AEE4DF8D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E0AE9F68-16AC-33A7-CC28-2D10ED49CE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8851" y="96653"/>
            <a:ext cx="3869356" cy="1222008"/>
          </a:xfrm>
          <a:prstGeom prst="rect">
            <a:avLst/>
          </a:prstGeo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2AD7702-9780-4B25-5E8F-D1660C995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sz="3600" i="1" dirty="0"/>
              <a:t>OBRIGADO</a:t>
            </a:r>
          </a:p>
          <a:p>
            <a:pPr algn="ctr"/>
            <a:r>
              <a:rPr lang="pt-BR" sz="3600" dirty="0"/>
              <a:t>VIVA O SUS, </a:t>
            </a:r>
          </a:p>
          <a:p>
            <a:pPr algn="ctr"/>
            <a:r>
              <a:rPr lang="pt-BR" sz="3600" dirty="0"/>
              <a:t>VIVA OS GESTORES DA SAÚDE!!</a:t>
            </a:r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465C2749-7AC9-4633-53AE-67FD18172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40632"/>
            <a:ext cx="10058400" cy="1486248"/>
          </a:xfrm>
        </p:spPr>
        <p:txBody>
          <a:bodyPr>
            <a:normAutofit/>
          </a:bodyPr>
          <a:lstStyle/>
          <a:p>
            <a:br>
              <a:rPr lang="pt-BR" sz="3200" dirty="0"/>
            </a:br>
            <a:br>
              <a:rPr lang="pt-BR" sz="3200" dirty="0"/>
            </a:b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373077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D1FD4F4E-D347-175A-34DC-30E7569EC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2856" y="0"/>
            <a:ext cx="2499144" cy="789272"/>
          </a:xfrm>
          <a:prstGeom prst="rect">
            <a:avLst/>
          </a:prstGeo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43DBCFB-837F-B555-C4C6-4CC2B7C24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530" y="1828800"/>
            <a:ext cx="11229654" cy="4677878"/>
          </a:xfrm>
        </p:spPr>
        <p:txBody>
          <a:bodyPr>
            <a:normAutofit/>
          </a:bodyPr>
          <a:lstStyle/>
          <a:p>
            <a:pPr marL="520700" lvl="0" indent="-457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Wingdings" panose="05000000000000000000" pitchFamily="2" charset="2"/>
              <a:buChar char="ü"/>
            </a:pPr>
            <a:r>
              <a:rPr lang="pt-BR" sz="3600" dirty="0"/>
              <a:t>Processo do PRI terá a coordenação estadual em articulação com o COSEMS </a:t>
            </a:r>
          </a:p>
          <a:p>
            <a:pPr marL="520700" lvl="0" indent="-457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Wingdings" panose="05000000000000000000" pitchFamily="2" charset="2"/>
              <a:buChar char="ü"/>
            </a:pPr>
            <a:r>
              <a:rPr lang="pt-BR" sz="3600" dirty="0"/>
              <a:t> Para a efetividade da condução do PRI serão constituídos </a:t>
            </a:r>
          </a:p>
          <a:p>
            <a:pPr marL="6350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3600" dirty="0"/>
              <a:t>          Grupos Condutores Regionais - GCR</a:t>
            </a:r>
          </a:p>
          <a:p>
            <a:pPr marL="6350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3600" dirty="0"/>
              <a:t>          Grupos Condutores Macrorregionais - GCM </a:t>
            </a:r>
          </a:p>
          <a:p>
            <a:pPr marL="6350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3600" dirty="0"/>
              <a:t>          Grupo Condutor Central - GCC</a:t>
            </a:r>
          </a:p>
          <a:p>
            <a:pPr marL="635000" lvl="0" indent="-571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Wingdings" panose="05000000000000000000" pitchFamily="2" charset="2"/>
              <a:buChar char="ü"/>
            </a:pPr>
            <a:r>
              <a:rPr lang="pt-BR" sz="3600" dirty="0"/>
              <a:t> Vinculados respectivamente às Câmara Técnica da Comissão </a:t>
            </a:r>
            <a:r>
              <a:rPr lang="pt-BR" sz="3600" dirty="0" err="1"/>
              <a:t>Intergestores</a:t>
            </a:r>
            <a:r>
              <a:rPr lang="pt-BR" sz="3600" dirty="0"/>
              <a:t> Regional - CT/CIR e Câmara Técnica da Comissão </a:t>
            </a:r>
            <a:r>
              <a:rPr lang="pt-BR" sz="3600" dirty="0" err="1"/>
              <a:t>Intergestores</a:t>
            </a:r>
            <a:r>
              <a:rPr lang="pt-BR" sz="3600" dirty="0"/>
              <a:t> Bipartite - CT/CIB</a:t>
            </a:r>
          </a:p>
        </p:txBody>
      </p:sp>
      <p:sp>
        <p:nvSpPr>
          <p:cNvPr id="5" name="Google Shape;52;g1f3d5aac7c8_0_36">
            <a:extLst>
              <a:ext uri="{FF2B5EF4-FFF2-40B4-BE49-F238E27FC236}">
                <a16:creationId xmlns:a16="http://schemas.microsoft.com/office/drawing/2014/main" id="{C80BEC82-AFA4-D0EE-180F-DA57953C2C47}"/>
              </a:ext>
            </a:extLst>
          </p:cNvPr>
          <p:cNvSpPr txBox="1"/>
          <p:nvPr/>
        </p:nvSpPr>
        <p:spPr>
          <a:xfrm>
            <a:off x="768480" y="599024"/>
            <a:ext cx="103872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ATUALIZANDO O CONHECIMENTO – RESOLUÇÃO CIB</a:t>
            </a:r>
            <a:endParaRPr sz="32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5733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D1FD4F4E-D347-175A-34DC-30E7569EC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2856" y="0"/>
            <a:ext cx="2499144" cy="789272"/>
          </a:xfrm>
          <a:prstGeom prst="rect">
            <a:avLst/>
          </a:prstGeo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43DBCFB-837F-B555-C4C6-4CC2B7C24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530" y="1828800"/>
            <a:ext cx="11229654" cy="4677878"/>
          </a:xfrm>
        </p:spPr>
        <p:txBody>
          <a:bodyPr>
            <a:normAutofit/>
          </a:bodyPr>
          <a:lstStyle/>
          <a:p>
            <a:pPr marL="635000" lvl="0" indent="-571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Wingdings" panose="05000000000000000000" pitchFamily="2" charset="2"/>
              <a:buChar char="ü"/>
            </a:pPr>
            <a:r>
              <a:rPr lang="pt-BR" sz="3600" dirty="0"/>
              <a:t> O GCC será constituído por 26 membros sendo:</a:t>
            </a:r>
          </a:p>
          <a:p>
            <a:pPr marL="635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3600" dirty="0"/>
              <a:t>            12 representações da SES-PE (nível central) </a:t>
            </a:r>
          </a:p>
          <a:p>
            <a:pPr marL="635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3600" dirty="0"/>
              <a:t>            12 representações do COSEMS-PE (membros da Diretoria Executiva e 3 assessores técnicos) </a:t>
            </a:r>
          </a:p>
          <a:p>
            <a:pPr marL="635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3600" dirty="0"/>
              <a:t>             02 representações da PE/ SEINF/SE/MS </a:t>
            </a:r>
            <a:endParaRPr lang="pt-BR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Google Shape;52;g1f3d5aac7c8_0_36">
            <a:extLst>
              <a:ext uri="{FF2B5EF4-FFF2-40B4-BE49-F238E27FC236}">
                <a16:creationId xmlns:a16="http://schemas.microsoft.com/office/drawing/2014/main" id="{C80BEC82-AFA4-D0EE-180F-DA57953C2C47}"/>
              </a:ext>
            </a:extLst>
          </p:cNvPr>
          <p:cNvSpPr txBox="1"/>
          <p:nvPr/>
        </p:nvSpPr>
        <p:spPr>
          <a:xfrm>
            <a:off x="768480" y="599024"/>
            <a:ext cx="10387200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ATUALIZANDO O CONHECIMENTO – RESOLUÇÃO CIB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GRUPOS CONDUTORES DO PRI</a:t>
            </a:r>
            <a:endParaRPr sz="32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8824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D1FD4F4E-D347-175A-34DC-30E7569EC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2856" y="0"/>
            <a:ext cx="2499144" cy="789272"/>
          </a:xfrm>
          <a:prstGeom prst="rect">
            <a:avLst/>
          </a:prstGeo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43DBCFB-837F-B555-C4C6-4CC2B7C24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478" y="1561672"/>
            <a:ext cx="11231738" cy="4945006"/>
          </a:xfrm>
        </p:spPr>
        <p:txBody>
          <a:bodyPr>
            <a:normAutofit lnSpcReduction="10000"/>
          </a:bodyPr>
          <a:lstStyle/>
          <a:p>
            <a:pPr marL="457200" lvl="0" indent="-3937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-"/>
            </a:pPr>
            <a:endParaRPr lang="pt-BR" sz="2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0" indent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3600" dirty="0"/>
              <a:t>O GCM da I macrorregião será constituído por 29 membros:       </a:t>
            </a:r>
          </a:p>
          <a:p>
            <a:pPr marL="63500" indent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3600" dirty="0"/>
              <a:t>             14 representações da SES-PE, </a:t>
            </a:r>
          </a:p>
          <a:p>
            <a:pPr marL="63500" indent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3600" dirty="0"/>
              <a:t>             14 representações do COSEMS-PE </a:t>
            </a:r>
          </a:p>
          <a:p>
            <a:pPr marL="63500" indent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3600" dirty="0"/>
              <a:t>              01 representação da SEINF/SE/MS</a:t>
            </a:r>
          </a:p>
          <a:p>
            <a:pPr marL="63500" indent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3600" dirty="0"/>
              <a:t>    </a:t>
            </a:r>
          </a:p>
          <a:p>
            <a:pPr marL="63500" indent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3600" dirty="0"/>
              <a:t>O GCM da II macrorregião será constituído por 19 membros:</a:t>
            </a:r>
          </a:p>
          <a:p>
            <a:pPr marL="63500" indent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3600" dirty="0"/>
              <a:t>            09 representações da SES-PE </a:t>
            </a:r>
          </a:p>
          <a:p>
            <a:pPr marL="63500" indent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3600" dirty="0"/>
              <a:t>            09 representações do COSEMS-PE </a:t>
            </a:r>
          </a:p>
          <a:p>
            <a:pPr marL="63500" indent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3600" dirty="0"/>
              <a:t>             01 representação da SEINF/SE/MS</a:t>
            </a:r>
          </a:p>
          <a:p>
            <a:pPr marL="6350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 lang="pt-BR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Google Shape;52;g1f3d5aac7c8_0_36">
            <a:extLst>
              <a:ext uri="{FF2B5EF4-FFF2-40B4-BE49-F238E27FC236}">
                <a16:creationId xmlns:a16="http://schemas.microsoft.com/office/drawing/2014/main" id="{26B4C498-6796-F94F-6837-BD77DD65BF2B}"/>
              </a:ext>
            </a:extLst>
          </p:cNvPr>
          <p:cNvSpPr txBox="1"/>
          <p:nvPr/>
        </p:nvSpPr>
        <p:spPr>
          <a:xfrm>
            <a:off x="483308" y="474612"/>
            <a:ext cx="10387200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ATUALIZANDO O CONHECIMENTO – RESOLUÇÃO CIB</a:t>
            </a:r>
          </a:p>
          <a:p>
            <a:pPr>
              <a:buClr>
                <a:srgbClr val="000000"/>
              </a:buClr>
              <a:buSzPts val="3200"/>
            </a:pPr>
            <a:r>
              <a:rPr lang="pt-BR" sz="3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GRUPOS CONDUTORES DO PRI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1929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D1FD4F4E-D347-175A-34DC-30E7569EC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2856" y="0"/>
            <a:ext cx="2499144" cy="789272"/>
          </a:xfrm>
          <a:prstGeom prst="rect">
            <a:avLst/>
          </a:prstGeo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43DBCFB-837F-B555-C4C6-4CC2B7C24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478" y="1561672"/>
            <a:ext cx="11231738" cy="4945006"/>
          </a:xfrm>
        </p:spPr>
        <p:txBody>
          <a:bodyPr>
            <a:normAutofit lnSpcReduction="10000"/>
          </a:bodyPr>
          <a:lstStyle/>
          <a:p>
            <a:pPr marL="457200" lvl="0" indent="-3937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-"/>
            </a:pPr>
            <a:endParaRPr lang="pt-BR" sz="2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0" indent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3600" dirty="0"/>
              <a:t>O GCM da III macrorregião será constituído por 23 membros:</a:t>
            </a:r>
          </a:p>
          <a:p>
            <a:pPr marL="63500" indent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3600" dirty="0"/>
              <a:t>             11 representações da SES-PE </a:t>
            </a:r>
          </a:p>
          <a:p>
            <a:pPr marL="63500" indent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3600" dirty="0"/>
              <a:t>             11 representações do COSEMS-PE</a:t>
            </a:r>
          </a:p>
          <a:p>
            <a:pPr marL="63500" indent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3600" dirty="0"/>
              <a:t>             01 representação da SEINF/SE/MS</a:t>
            </a:r>
          </a:p>
          <a:p>
            <a:pPr marL="63500" indent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3600" dirty="0"/>
              <a:t>O GCM da IV macrorregião será constituído por 23 membros </a:t>
            </a:r>
          </a:p>
          <a:p>
            <a:pPr marL="63500" indent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3600" dirty="0"/>
              <a:t>            11 representações da SES-PE</a:t>
            </a:r>
          </a:p>
          <a:p>
            <a:pPr marL="63500" indent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3600" dirty="0"/>
              <a:t>            11 representações do COSEMS-PE </a:t>
            </a:r>
          </a:p>
          <a:p>
            <a:pPr marL="63500" indent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3600" dirty="0"/>
              <a:t>            01 representação da SEINF/SE/MS</a:t>
            </a:r>
            <a:endParaRPr lang="pt-BR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6350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 lang="pt-BR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Google Shape;52;g1f3d5aac7c8_0_36">
            <a:extLst>
              <a:ext uri="{FF2B5EF4-FFF2-40B4-BE49-F238E27FC236}">
                <a16:creationId xmlns:a16="http://schemas.microsoft.com/office/drawing/2014/main" id="{26B4C498-6796-F94F-6837-BD77DD65BF2B}"/>
              </a:ext>
            </a:extLst>
          </p:cNvPr>
          <p:cNvSpPr txBox="1"/>
          <p:nvPr/>
        </p:nvSpPr>
        <p:spPr>
          <a:xfrm>
            <a:off x="483308" y="474612"/>
            <a:ext cx="10387200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ATUALIZANDO O CONHECIMENTO – RESOLUÇÃO CIB</a:t>
            </a:r>
          </a:p>
          <a:p>
            <a:pPr>
              <a:buClr>
                <a:srgbClr val="000000"/>
              </a:buClr>
              <a:buSzPts val="3200"/>
            </a:pPr>
            <a:r>
              <a:rPr lang="pt-BR" sz="3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GRUPOS CONDUTORES DO PRI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3308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D1FD4F4E-D347-175A-34DC-30E7569EC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2856" y="0"/>
            <a:ext cx="2499144" cy="789272"/>
          </a:xfrm>
          <a:prstGeom prst="rect">
            <a:avLst/>
          </a:prstGeo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43DBCFB-837F-B555-C4C6-4CC2B7C24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530" y="1828800"/>
            <a:ext cx="11229654" cy="4677878"/>
          </a:xfrm>
        </p:spPr>
        <p:txBody>
          <a:bodyPr>
            <a:normAutofit/>
          </a:bodyPr>
          <a:lstStyle/>
          <a:p>
            <a:pPr marL="635000" indent="-5715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Wingdings" panose="05000000000000000000" pitchFamily="2" charset="2"/>
              <a:buChar char="ü"/>
            </a:pPr>
            <a:r>
              <a:rPr lang="pt-BR" sz="3600" dirty="0"/>
              <a:t> Os GCR serão constituídos por 14 membros, sendo: </a:t>
            </a:r>
          </a:p>
          <a:p>
            <a:pPr marL="6350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3600" dirty="0"/>
              <a:t>           7 representantes da SES </a:t>
            </a:r>
          </a:p>
          <a:p>
            <a:pPr marL="6350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3600" dirty="0"/>
              <a:t>           7 representantes do COSEMS</a:t>
            </a:r>
          </a:p>
        </p:txBody>
      </p:sp>
      <p:sp>
        <p:nvSpPr>
          <p:cNvPr id="5" name="Google Shape;52;g1f3d5aac7c8_0_36">
            <a:extLst>
              <a:ext uri="{FF2B5EF4-FFF2-40B4-BE49-F238E27FC236}">
                <a16:creationId xmlns:a16="http://schemas.microsoft.com/office/drawing/2014/main" id="{C80BEC82-AFA4-D0EE-180F-DA57953C2C47}"/>
              </a:ext>
            </a:extLst>
          </p:cNvPr>
          <p:cNvSpPr txBox="1"/>
          <p:nvPr/>
        </p:nvSpPr>
        <p:spPr>
          <a:xfrm>
            <a:off x="768480" y="599024"/>
            <a:ext cx="103872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ATUALIZANDO O CONHECIMENTO – RESOLUÇÃO CIB</a:t>
            </a:r>
            <a:endParaRPr sz="32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1622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D1FD4F4E-D347-175A-34DC-30E7569EC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2856" y="0"/>
            <a:ext cx="2499144" cy="789272"/>
          </a:xfrm>
          <a:prstGeom prst="rect">
            <a:avLst/>
          </a:prstGeo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43DBCFB-837F-B555-C4C6-4CC2B7C24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673" y="1483695"/>
            <a:ext cx="10592657" cy="4829803"/>
          </a:xfrm>
        </p:spPr>
        <p:txBody>
          <a:bodyPr>
            <a:normAutofit/>
          </a:bodyPr>
          <a:lstStyle/>
          <a:p>
            <a:pPr marL="457200" lvl="0" indent="-3937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-"/>
            </a:pPr>
            <a:endParaRPr lang="pt-BR" sz="2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20700" lvl="0" indent="-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Wingdings" panose="05000000000000000000" pitchFamily="2" charset="2"/>
              <a:buChar char="ü"/>
            </a:pPr>
            <a:r>
              <a:rPr lang="pt-BR" sz="2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pt-BR" sz="2800" dirty="0"/>
              <a:t>epresentação COSEMS no CGM  e CGR </a:t>
            </a:r>
          </a:p>
          <a:p>
            <a:pPr marL="6350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2800" dirty="0"/>
              <a:t>               Vice presidentes regionais </a:t>
            </a:r>
          </a:p>
          <a:p>
            <a:pPr marL="6350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2800" dirty="0"/>
              <a:t>               Secretários Municipais de Saúde das Sedes das Regiões</a:t>
            </a:r>
          </a:p>
          <a:p>
            <a:pPr marL="6350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2800" dirty="0"/>
              <a:t>               01 apoiador </a:t>
            </a:r>
          </a:p>
          <a:p>
            <a:pPr marL="6350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2800" dirty="0"/>
              <a:t>               04 técnicos das áreas de  planejamento/orçamento, atenção básica, atenção especializada e vigilância em saúde</a:t>
            </a:r>
          </a:p>
          <a:p>
            <a:pPr marL="6350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 lang="pt-BR" sz="2800" dirty="0"/>
          </a:p>
          <a:p>
            <a:pPr marL="520700" indent="-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Wingdings" panose="05000000000000000000" pitchFamily="2" charset="2"/>
              <a:buChar char="ü"/>
            </a:pPr>
            <a:r>
              <a:rPr lang="pt-BR" sz="2800" dirty="0"/>
              <a:t>Representação da SES no CGM e CGR  </a:t>
            </a:r>
          </a:p>
          <a:p>
            <a:pPr marL="6350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2800" dirty="0"/>
              <a:t>              Gerente  de Geres de cada Região</a:t>
            </a:r>
          </a:p>
          <a:p>
            <a:pPr marL="6350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pt-BR" sz="2800" dirty="0"/>
              <a:t>              6 representações das coordenações: Planejamento, assistência, vigilância em saúde e representantes das áreas técnicas do nível central </a:t>
            </a:r>
          </a:p>
          <a:p>
            <a:pPr marL="6350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 lang="pt-BR" sz="2800" dirty="0"/>
          </a:p>
        </p:txBody>
      </p:sp>
      <p:sp>
        <p:nvSpPr>
          <p:cNvPr id="3" name="Google Shape;52;g1f3d5aac7c8_0_36">
            <a:extLst>
              <a:ext uri="{FF2B5EF4-FFF2-40B4-BE49-F238E27FC236}">
                <a16:creationId xmlns:a16="http://schemas.microsoft.com/office/drawing/2014/main" id="{AF9C645B-B8DE-23DA-DEC8-87E9BEA0EF87}"/>
              </a:ext>
            </a:extLst>
          </p:cNvPr>
          <p:cNvSpPr txBox="1"/>
          <p:nvPr/>
        </p:nvSpPr>
        <p:spPr>
          <a:xfrm>
            <a:off x="555228" y="544502"/>
            <a:ext cx="10387200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ATUALIZANDO O CONHECIMENTO – RESOLUÇÃO CIB</a:t>
            </a:r>
          </a:p>
          <a:p>
            <a:pPr>
              <a:buClr>
                <a:srgbClr val="000000"/>
              </a:buClr>
              <a:buSzPts val="3200"/>
            </a:pPr>
            <a:r>
              <a:rPr lang="pt-BR" sz="3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GRUPOS CONDUTORES DO PRI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373576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2076</TotalTime>
  <Words>2800</Words>
  <Application>Microsoft Office PowerPoint</Application>
  <PresentationFormat>Widescreen</PresentationFormat>
  <Paragraphs>598</Paragraphs>
  <Slides>34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40" baseType="lpstr">
      <vt:lpstr>ADLaM Display</vt:lpstr>
      <vt:lpstr>Arial</vt:lpstr>
      <vt:lpstr>Calibri</vt:lpstr>
      <vt:lpstr>Calibri Light</vt:lpstr>
      <vt:lpstr>Wingdings</vt:lpstr>
      <vt:lpstr>Retrospectiva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gessyanne vale</dc:creator>
  <cp:lastModifiedBy>Camila Sihler</cp:lastModifiedBy>
  <cp:revision>39</cp:revision>
  <dcterms:created xsi:type="dcterms:W3CDTF">2023-04-25T13:30:18Z</dcterms:created>
  <dcterms:modified xsi:type="dcterms:W3CDTF">2024-07-08T12:43:38Z</dcterms:modified>
</cp:coreProperties>
</file>