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g" ContentType="image/jpg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91" r:id="rId3"/>
    <p:sldId id="282" r:id="rId4"/>
    <p:sldId id="283" r:id="rId5"/>
    <p:sldId id="284" r:id="rId6"/>
    <p:sldId id="307" r:id="rId7"/>
    <p:sldId id="314" r:id="rId8"/>
    <p:sldId id="285" r:id="rId9"/>
    <p:sldId id="286" r:id="rId10"/>
    <p:sldId id="287" r:id="rId11"/>
    <p:sldId id="306" r:id="rId12"/>
    <p:sldId id="304" r:id="rId13"/>
    <p:sldId id="305" r:id="rId14"/>
    <p:sldId id="302" r:id="rId15"/>
    <p:sldId id="288" r:id="rId16"/>
    <p:sldId id="289" r:id="rId17"/>
    <p:sldId id="313" r:id="rId18"/>
    <p:sldId id="290" r:id="rId19"/>
    <p:sldId id="293" r:id="rId20"/>
    <p:sldId id="294" r:id="rId21"/>
    <p:sldId id="295" r:id="rId22"/>
    <p:sldId id="296" r:id="rId23"/>
    <p:sldId id="298" r:id="rId24"/>
    <p:sldId id="315" r:id="rId25"/>
    <p:sldId id="299" r:id="rId26"/>
    <p:sldId id="267" r:id="rId27"/>
    <p:sldId id="300" r:id="rId28"/>
    <p:sldId id="301" r:id="rId29"/>
    <p:sldId id="308" r:id="rId30"/>
    <p:sldId id="309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6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4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3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49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62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8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0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72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7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4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5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0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DEF3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AE422B-F623-4EB5-A734-921023B47328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A003CC-E413-4FBC-B1F6-5D1772FDBC8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464" y="510139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845734"/>
            <a:ext cx="10578164" cy="4023360"/>
          </a:xfrm>
        </p:spPr>
        <p:txBody>
          <a:bodyPr>
            <a:normAutofit/>
          </a:bodyPr>
          <a:lstStyle/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Nacional de Atenção Especializada em Saúde (PNAES)</a:t>
            </a:r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PMAE – Programa de Mais Acesso a Especialistas</a:t>
            </a: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OLinda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</a:p>
          <a:p>
            <a:pPr marL="0" indent="0" algn="ctr">
              <a:buNone/>
            </a:pPr>
            <a:endParaRPr lang="pt-B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2" y="683394"/>
            <a:ext cx="10308657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Plano de Ação Regional – PAR</a:t>
            </a: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– definição de metas de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redução do tamanho e tempo de espera das filas na vigência do PAR;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– cronograma de implementação 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 – declaração de compromisso com a implementação progressiva de mudanças estruturantes conforme a PNAES; e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VIII – definição de responsabilidades de cada um dos entes federados na implementação, monitoramento e avaliação do PAR.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8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654818"/>
            <a:ext cx="11189207" cy="6203181"/>
          </a:xfrm>
        </p:spPr>
        <p:txBody>
          <a:bodyPr>
            <a:norm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Portaria SAES, Nº1640 DE 08/05/2024 </a:t>
            </a: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2400" dirty="0"/>
              <a:t>       </a:t>
            </a:r>
            <a:r>
              <a:rPr lang="pt-BR" sz="2400" b="0" i="0" dirty="0">
                <a:solidFill>
                  <a:srgbClr val="3F3F3F"/>
                </a:solidFill>
                <a:effectLst/>
              </a:rPr>
              <a:t> Sobre o Plano de Ação Regional (PAR):</a:t>
            </a:r>
          </a:p>
          <a:p>
            <a:pPr algn="just"/>
            <a:r>
              <a:rPr lang="pt-BR" sz="2400" b="0" i="0" dirty="0">
                <a:solidFill>
                  <a:srgbClr val="3F3F3F"/>
                </a:solidFill>
                <a:effectLst/>
              </a:rPr>
              <a:t>          I – A participação de um determinado município, estado ou do Distrito Federal está condicionada a sua adesão individual ao PMAE no sistema eletrônico a ser disponibilizado pelo Ministério da Saúde</a:t>
            </a:r>
          </a:p>
          <a:p>
            <a:pPr algn="just"/>
            <a:r>
              <a:rPr lang="pt-BR" sz="2400" b="0" i="0" dirty="0">
                <a:solidFill>
                  <a:srgbClr val="3F3F3F"/>
                </a:solidFill>
                <a:effectLst/>
              </a:rPr>
              <a:t>II – Deve ter abrangência de, no mínimo, uma região de saúde, podendo ser macrorregional ou estadual/distrital, e estar em consonância com o Planejamento Regional Integrado</a:t>
            </a:r>
          </a:p>
          <a:p>
            <a:pPr algn="just"/>
            <a:r>
              <a:rPr lang="pt-BR" sz="2400" b="0" i="0" dirty="0">
                <a:solidFill>
                  <a:srgbClr val="3F3F3F"/>
                </a:solidFill>
                <a:effectLst/>
              </a:rPr>
              <a:t>III – Deverá ser enviado, no máximo, em até 60 dias após a adesão do primeiro município de uma Região de Saúde do PAR, podendo este prazo ser prorrogado conforme decisão do Grupo </a:t>
            </a:r>
            <a:r>
              <a:rPr lang="pt-BR" sz="2400" b="0" i="0">
                <a:solidFill>
                  <a:srgbClr val="3F3F3F"/>
                </a:solidFill>
                <a:effectLst/>
              </a:rPr>
              <a:t>Condutor Tripartite</a:t>
            </a:r>
            <a:endParaRPr lang="pt-BR" sz="2400" b="0" i="0" dirty="0">
              <a:solidFill>
                <a:srgbClr val="3F3F3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2" y="517358"/>
            <a:ext cx="9663764" cy="5823284"/>
          </a:xfrm>
        </p:spPr>
        <p:txBody>
          <a:bodyPr>
            <a:norm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Portaria GM/MS nº3492, 08/04/2024 </a:t>
            </a: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Implantação de 02 Núcleos:</a:t>
            </a:r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r>
              <a:rPr lang="pt-BR" sz="2400" dirty="0"/>
              <a:t>Núcleo de Gestão do Cuidado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400" dirty="0"/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Núcleo de Gestão e Regulação para operacionalização, execução e monitoramento</a:t>
            </a:r>
            <a:endParaRPr lang="pt-BR" sz="2400" dirty="0"/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b="1" dirty="0"/>
              <a:t>Ao gestor  incumbe definir o arranjo específico a ser adotado para o NGC, podendo ser  centralizado em uma pessoa ou equipes de referência em cada serviço até uma estratégia descentralizada (Art.10, paragrafo quinto)</a:t>
            </a:r>
          </a:p>
          <a:p>
            <a:pPr marL="63500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ü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36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654818"/>
            <a:ext cx="11189207" cy="6203181"/>
          </a:xfrm>
        </p:spPr>
        <p:txBody>
          <a:bodyPr>
            <a:norm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Portaria GM/MS nº3492, 08/04/2024 </a:t>
            </a: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Os recursos: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 I - R$1.200.000,00 (um milhão e duzentos mil reais) para os PAR com abrangência de mais de 1.000.000 (um milhão) de habitantes;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 II - R$ 600.000,00 (seiscentos mil reais) para os PAR com abrangência de mais de 500.000 (quinhentos mil) a 1.000.000 (um milhão) habitantes; </a:t>
            </a: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 III - R$ 360.000,00 (trezentos e sessenta mil reais) para os PAR com abrangência de mais de 100.000,00 (cem mil) a 499.999 (quatrocentos e noventa e nove mil novecentos e noventa e nove) habitantes</a:t>
            </a: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 O repasse se dará em duas etapas: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  I - 50% do valor  após a aprovação do PAR pela Secretaria de Atenção Especializada à Saúde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  II - 50% do valor após a execução de 50% da produção financeira prevista no PAR</a:t>
            </a: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04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2" y="683394"/>
            <a:ext cx="10308657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5A225A-9AA6-D786-5321-46E1E5B1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729" y="354786"/>
            <a:ext cx="4906570" cy="61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4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683394"/>
            <a:ext cx="10346055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Plano de Ação Regional – PAR</a:t>
            </a: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A elaboração do PAR no </a:t>
            </a:r>
            <a:r>
              <a:rPr lang="pt-BR" sz="2400" dirty="0" err="1"/>
              <a:t>InvestSUS</a:t>
            </a:r>
            <a:r>
              <a:rPr lang="pt-BR" sz="2400" dirty="0"/>
              <a:t> poderá ser realizada: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 gestor (municipal ou estadual)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 técnico responsável indicado por este.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Fica sob responsabilidade do gestor a liberação e gerenciamento do técnico responsável – pessoa física apta a realizar o preenchimento do PAR no sistema.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Para acessar o </a:t>
            </a:r>
            <a:r>
              <a:rPr lang="pt-BR" sz="2400" dirty="0" err="1"/>
              <a:t>InvestSUS</a:t>
            </a:r>
            <a:r>
              <a:rPr lang="pt-BR" sz="2400" dirty="0"/>
              <a:t>, é necessário possuir cadastro no Sistema de Cadastro e Permissão de Acesso (SCPA)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Perfil de usuário devidamente autorizado, conforme “Passo a passo para acessar o </a:t>
            </a:r>
            <a:r>
              <a:rPr lang="pt-BR" sz="2400" dirty="0" err="1"/>
              <a:t>InvestSUS</a:t>
            </a:r>
            <a:r>
              <a:rPr lang="pt-BR" sz="2400" dirty="0"/>
              <a:t>” (https://investsus.saude.gov.br)</a:t>
            </a: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61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683394"/>
            <a:ext cx="10578164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dirty="0">
                <a:solidFill>
                  <a:srgbClr val="FF0000"/>
                </a:solidFill>
              </a:rPr>
              <a:t>IDENTIFICAÇÃO DO PROPONENTE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2C7B9C-E6C0-5372-6055-5D69C2A2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919887"/>
            <a:ext cx="10119359" cy="42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683394"/>
            <a:ext cx="10578164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dirty="0">
                <a:solidFill>
                  <a:srgbClr val="FF0000"/>
                </a:solidFill>
              </a:rPr>
              <a:t>ABRANGÊNCIA DO PAR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79F57E-A2DE-743E-6ABD-6843BC143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07" y="1769722"/>
            <a:ext cx="9364382" cy="40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7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683394"/>
            <a:ext cx="6699183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dirty="0">
                <a:solidFill>
                  <a:srgbClr val="FF0000"/>
                </a:solidFill>
              </a:rPr>
              <a:t>SISTEMA DE REGULAÇAO</a:t>
            </a:r>
            <a:r>
              <a:rPr lang="pt-BR" sz="2400" dirty="0"/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D2893B-33B7-3637-6134-0434496F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7" y="1809751"/>
            <a:ext cx="5526828" cy="3767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96620BE-795A-AF4F-9265-4A21AC1C1F25}"/>
              </a:ext>
            </a:extLst>
          </p:cNvPr>
          <p:cNvSpPr txBox="1"/>
          <p:nvPr/>
        </p:nvSpPr>
        <p:spPr>
          <a:xfrm>
            <a:off x="6104344" y="1886992"/>
            <a:ext cx="58028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O gestor deverá informar o(s) sistema(s) de regulação utilizados pelos municípios, considerando as opções (poderá selecionar mais de uma opção de resposta):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Sistema de Regulação (SISREG)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Sistema Próprio (descrever o nome)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se não utiliza sistema (descrever instrumento ou ferramenta que realiza o registro)</a:t>
            </a:r>
          </a:p>
        </p:txBody>
      </p:sp>
    </p:spTree>
    <p:extLst>
      <p:ext uri="{BB962C8B-B14F-4D97-AF65-F5344CB8AC3E}">
        <p14:creationId xmlns:p14="http://schemas.microsoft.com/office/powerpoint/2010/main" val="310092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683394"/>
            <a:ext cx="6699183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200" dirty="0">
                <a:solidFill>
                  <a:srgbClr val="FF0000"/>
                </a:solidFill>
              </a:rPr>
              <a:t>Sistema de Regulação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5A4E0C-53D3-762D-E7C2-C0136B325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5" y="2117558"/>
            <a:ext cx="5700469" cy="33784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A857985-5768-694A-A1EC-BAD3D8DBF743}"/>
              </a:ext>
            </a:extLst>
          </p:cNvPr>
          <p:cNvSpPr txBox="1"/>
          <p:nvPr/>
        </p:nvSpPr>
        <p:spPr>
          <a:xfrm>
            <a:off x="7276698" y="2223436"/>
            <a:ext cx="42104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Será perguntado sobre a intenção de utilizar o e-SUS Regulação (Sistema que substituirá o SISREG), quando for disponibilizado pelo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339235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845734"/>
            <a:ext cx="10578164" cy="4023360"/>
          </a:xfrm>
        </p:spPr>
        <p:txBody>
          <a:bodyPr>
            <a:normAutofit fontScale="77500" lnSpcReduction="20000"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PRT GM/MS Nª 1.604, 18/10/2023: </a:t>
            </a: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 a Política Nacional de Atenção Especializada em Saúde (PNAES), no âmbito do SUS.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PRT. GM/MS nº3492, 08/04/2024: </a:t>
            </a: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 o Programa Nacional de Expansão e Qualificação da Atenção Ambulatorial Especializada, no âmbito do SUS;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PRT. SAES/MS nº1640, 07/05/2024: </a:t>
            </a: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Dispõe sobre a operacionalização do Programa Nacional de Expansão e Qualificação da Atenção Ambulatorial Especializada no âmbito do SUS.</a:t>
            </a:r>
          </a:p>
          <a:p>
            <a:pPr marL="0" indent="0" algn="ctr">
              <a:buNone/>
            </a:pPr>
            <a:endParaRPr lang="pt-B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Google Shape;52;g1f3d5aac7c8_0_36">
            <a:extLst>
              <a:ext uri="{FF2B5EF4-FFF2-40B4-BE49-F238E27FC236}">
                <a16:creationId xmlns:a16="http://schemas.microsoft.com/office/drawing/2014/main" id="{B036FFFB-BA2A-3E05-A957-4F0625254680}"/>
              </a:ext>
            </a:extLst>
          </p:cNvPr>
          <p:cNvSpPr txBox="1"/>
          <p:nvPr/>
        </p:nvSpPr>
        <p:spPr>
          <a:xfrm>
            <a:off x="768480" y="599024"/>
            <a:ext cx="1038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CONTEXTUALIZAÇÃO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331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41" y="199664"/>
            <a:ext cx="9042734" cy="1116831"/>
          </a:xfrm>
        </p:spPr>
        <p:txBody>
          <a:bodyPr>
            <a:normAutofit fontScale="92500" lnSpcReduction="10000"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dirty="0">
                <a:solidFill>
                  <a:srgbClr val="FF0000"/>
                </a:solidFill>
              </a:rPr>
              <a:t>Diagnóstico da rede de atenção à saúde relacionado à Atenção Ambulatorial Especializada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567119-17D5-7E0F-C1AB-3793DD6E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91" y="1316495"/>
            <a:ext cx="8183117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66" y="177917"/>
            <a:ext cx="9042734" cy="1116831"/>
          </a:xfrm>
        </p:spPr>
        <p:txBody>
          <a:bodyPr>
            <a:normAutofit fontScale="92500" lnSpcReduction="10000"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dirty="0">
                <a:solidFill>
                  <a:srgbClr val="FF0000"/>
                </a:solidFill>
              </a:rPr>
              <a:t>Diagnóstico da rede de atenção à saúde relacionado à Atenção Ambulatorial Especializada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BD99DB-AEB4-D4B6-FCBC-2DAE90BA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57" y="1409700"/>
            <a:ext cx="8135485" cy="49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91" y="607194"/>
            <a:ext cx="9042734" cy="1116831"/>
          </a:xfrm>
        </p:spPr>
        <p:txBody>
          <a:bodyPr>
            <a:norm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dirty="0">
                <a:solidFill>
                  <a:srgbClr val="FF0000"/>
                </a:solidFill>
              </a:rPr>
              <a:t>Programação física e financeira por Oferta de Cuidado Integrais</a:t>
            </a:r>
            <a:r>
              <a:rPr lang="pt-B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- OCI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82A859-3352-9832-0564-A684235B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6" y="1941463"/>
            <a:ext cx="6613859" cy="374496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4633691-12D1-FC19-0109-D6463C14EE26}"/>
              </a:ext>
            </a:extLst>
          </p:cNvPr>
          <p:cNvSpPr txBox="1"/>
          <p:nvPr/>
        </p:nvSpPr>
        <p:spPr>
          <a:xfrm>
            <a:off x="7677150" y="1941463"/>
            <a:ext cx="41849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quantidade de </a:t>
            </a:r>
            <a:r>
              <a:rPr lang="pt-BR" sz="2800" dirty="0" err="1"/>
              <a:t>OCIs</a:t>
            </a:r>
            <a:r>
              <a:rPr lang="pt-BR" sz="2800" dirty="0"/>
              <a:t>  deverá considerar: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 as filas existentes (demanda reprimida)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a capacidade instalada dos prestadores que, potencialmente, irão fazer parte do PMAE</a:t>
            </a:r>
          </a:p>
        </p:txBody>
      </p:sp>
    </p:spTree>
    <p:extLst>
      <p:ext uri="{BB962C8B-B14F-4D97-AF65-F5344CB8AC3E}">
        <p14:creationId xmlns:p14="http://schemas.microsoft.com/office/powerpoint/2010/main" val="355493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91" y="607194"/>
            <a:ext cx="9042734" cy="1116831"/>
          </a:xfrm>
        </p:spPr>
        <p:txBody>
          <a:bodyPr>
            <a:norm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200" dirty="0">
                <a:solidFill>
                  <a:srgbClr val="FF0000"/>
                </a:solidFill>
              </a:rPr>
              <a:t>Resolução CIB ou CIR </a:t>
            </a:r>
            <a:endParaRPr lang="pt-BR"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4981BD-63C5-AD7C-9ACB-EA8EF88C6368}"/>
              </a:ext>
            </a:extLst>
          </p:cNvPr>
          <p:cNvSpPr txBox="1"/>
          <p:nvPr/>
        </p:nvSpPr>
        <p:spPr>
          <a:xfrm>
            <a:off x="814387" y="2071211"/>
            <a:ext cx="105632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O gestor deverá enviar, via sistema do </a:t>
            </a:r>
            <a:r>
              <a:rPr lang="pt-BR" sz="3200" dirty="0" err="1"/>
              <a:t>InvestSUS</a:t>
            </a:r>
            <a:r>
              <a:rPr lang="pt-BR" sz="3200" dirty="0"/>
              <a:t>, a Resolução da CIB ou Resolução da CIR, de acordo com o tipo de PAR.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  PAR de abrangência macrorregional ou estadual deverá enviar a Resolução da CIB </a:t>
            </a:r>
          </a:p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PAR de abrangência regional deverá enviar a Resolução da CIR e da ciência da CIB</a:t>
            </a:r>
          </a:p>
        </p:txBody>
      </p:sp>
    </p:spTree>
    <p:extLst>
      <p:ext uri="{BB962C8B-B14F-4D97-AF65-F5344CB8AC3E}">
        <p14:creationId xmlns:p14="http://schemas.microsoft.com/office/powerpoint/2010/main" val="392057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91" y="607194"/>
            <a:ext cx="9042734" cy="1116831"/>
          </a:xfrm>
        </p:spPr>
        <p:txBody>
          <a:bodyPr>
            <a:norm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200" dirty="0">
                <a:solidFill>
                  <a:srgbClr val="FF0000"/>
                </a:solidFill>
              </a:rPr>
              <a:t>Resolução CIB ou CIR </a:t>
            </a:r>
            <a:endParaRPr lang="pt-BR"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04C62A-6640-5F0F-A0C5-E340E679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86" y="2085906"/>
            <a:ext cx="9808142" cy="38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394636"/>
            <a:ext cx="9488103" cy="1116831"/>
          </a:xfrm>
        </p:spPr>
        <p:txBody>
          <a:bodyPr>
            <a:normAutofit fontScale="92500" lnSpcReduction="20000"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500" dirty="0">
                <a:solidFill>
                  <a:srgbClr val="FF0000"/>
                </a:solidFill>
              </a:rPr>
              <a:t>Identificação de serviços de referência em atenção especializada para continuidade do cuidado após a realização da OCI</a:t>
            </a:r>
            <a:endParaRPr lang="pt-BR" sz="3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8F58C7-1363-7433-635C-F96624DE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98" y="1958256"/>
            <a:ext cx="10059804" cy="41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6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17" y="1160980"/>
            <a:ext cx="11459423" cy="522071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55313"/>
            <a:ext cx="376767" cy="485563"/>
          </a:xfrm>
          <a:custGeom>
            <a:avLst/>
            <a:gdLst/>
            <a:ahLst/>
            <a:cxnLst/>
            <a:rect l="l" t="t" r="r" b="b"/>
            <a:pathLst>
              <a:path w="565150" h="728344">
                <a:moveTo>
                  <a:pt x="564943" y="727803"/>
                </a:moveTo>
                <a:lnTo>
                  <a:pt x="0" y="727803"/>
                </a:lnTo>
                <a:lnTo>
                  <a:pt x="0" y="0"/>
                </a:lnTo>
                <a:lnTo>
                  <a:pt x="564943" y="0"/>
                </a:lnTo>
                <a:lnTo>
                  <a:pt x="564943" y="727803"/>
                </a:lnTo>
                <a:close/>
              </a:path>
            </a:pathLst>
          </a:custGeom>
          <a:solidFill>
            <a:srgbClr val="E331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3437" y="6381694"/>
            <a:ext cx="2088562" cy="476305"/>
          </a:xfrm>
          <a:prstGeom prst="rect">
            <a:avLst/>
          </a:prstGeom>
        </p:spPr>
      </p:pic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5AFC11B1-3DFC-06FF-E88E-CB7926170FBA}"/>
              </a:ext>
            </a:extLst>
          </p:cNvPr>
          <p:cNvSpPr txBox="1">
            <a:spLocks/>
          </p:cNvSpPr>
          <p:nvPr/>
        </p:nvSpPr>
        <p:spPr>
          <a:xfrm>
            <a:off x="685800" y="355572"/>
            <a:ext cx="9042734" cy="11168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 panose="020F0502020204030204" pitchFamily="34" charset="0"/>
              <a:buNone/>
            </a:pPr>
            <a:r>
              <a:rPr lang="pt-BR" sz="3600" dirty="0">
                <a:solidFill>
                  <a:srgbClr val="FF0000"/>
                </a:solidFill>
              </a:rPr>
              <a:t>OPERACIONALIZAÇÃO 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endParaRPr lang="pt-BR"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 panose="020F0502020204030204" pitchFamily="34" charset="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 panose="020F0502020204030204" pitchFamily="34" charset="0"/>
              <a:buNone/>
            </a:pPr>
            <a:endParaRPr lang="pt-B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 panose="020F0502020204030204" pitchFamily="34" charset="0"/>
              <a:buNone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60827E4-6BDA-EEE0-86B0-54CFF2CE51CC}"/>
              </a:ext>
            </a:extLst>
          </p:cNvPr>
          <p:cNvSpPr txBox="1"/>
          <p:nvPr/>
        </p:nvSpPr>
        <p:spPr>
          <a:xfrm>
            <a:off x="66676" y="1859340"/>
            <a:ext cx="11315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400" dirty="0"/>
              <a:t>       </a:t>
            </a:r>
            <a:r>
              <a:rPr lang="pt-BR" sz="2400" dirty="0">
                <a:solidFill>
                  <a:srgbClr val="FF0000"/>
                </a:solidFill>
              </a:rPr>
              <a:t>Anexo 1 </a:t>
            </a:r>
            <a:r>
              <a:rPr lang="pt-BR" sz="2400" dirty="0"/>
              <a:t>– Compromissos dos Gestores e Prazos</a:t>
            </a:r>
            <a:endParaRPr lang="pt-BR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400" dirty="0"/>
              <a:t>                           Compromissos Gerais dos Gestores</a:t>
            </a:r>
          </a:p>
          <a:p>
            <a:r>
              <a:rPr lang="pt-BR" sz="2400" dirty="0"/>
              <a:t>                           Compromissos Específicos dos Gestores e Respectivos Prazos</a:t>
            </a:r>
          </a:p>
          <a:p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98F3A-7ED5-B26D-14DD-B2B1CEDF1590}"/>
              </a:ext>
            </a:extLst>
          </p:cNvPr>
          <p:cNvSpPr txBox="1"/>
          <p:nvPr/>
        </p:nvSpPr>
        <p:spPr>
          <a:xfrm>
            <a:off x="523875" y="3067050"/>
            <a:ext cx="116681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Anexo 2</a:t>
            </a:r>
            <a:r>
              <a:rPr lang="pt-BR" sz="2400" dirty="0"/>
              <a:t> – Compromissos dos Gestores e Respectivos Prazos nos Instrumentos Contratuais com os Prestadores – PMAE</a:t>
            </a:r>
          </a:p>
          <a:p>
            <a:r>
              <a:rPr lang="pt-BR" sz="2400" dirty="0"/>
              <a:t>                    Compromissos para Cumprimento em Prazo Imediato – até 30 Dias da Assinatura do Instrumento Contratual</a:t>
            </a:r>
          </a:p>
          <a:p>
            <a:r>
              <a:rPr lang="pt-BR" sz="2400" dirty="0"/>
              <a:t>                   Compromissos para Cumprimento em Prazo até 6 Meses da Assinatura do Instrumento Contratual</a:t>
            </a:r>
          </a:p>
          <a:p>
            <a:r>
              <a:rPr lang="pt-BR" sz="2400" dirty="0"/>
              <a:t>                   Compromissos para Cumprimento em Prazo até 12 Meses da Assinatura do Instrumento Contratual </a:t>
            </a: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55E4D8-B3B8-1C5D-2951-B967F3C32A79}"/>
              </a:ext>
            </a:extLst>
          </p:cNvPr>
          <p:cNvSpPr txBox="1"/>
          <p:nvPr/>
        </p:nvSpPr>
        <p:spPr>
          <a:xfrm>
            <a:off x="1076325" y="78927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57922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98F3A-7ED5-B26D-14DD-B2B1CEDF1590}"/>
              </a:ext>
            </a:extLst>
          </p:cNvPr>
          <p:cNvSpPr txBox="1"/>
          <p:nvPr/>
        </p:nvSpPr>
        <p:spPr>
          <a:xfrm>
            <a:off x="523875" y="1943100"/>
            <a:ext cx="1166812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Anexo 3 </a:t>
            </a:r>
            <a:r>
              <a:rPr lang="pt-BR" sz="2400" dirty="0"/>
              <a:t>– Compromissos dos Prestadores nos Instrumentos Contratuais – PMAE</a:t>
            </a:r>
          </a:p>
          <a:p>
            <a:r>
              <a:rPr lang="pt-BR" sz="2400" dirty="0"/>
              <a:t>                   Compromissos para Cumprimento em Prazo Imediato – Até 30 Dias da Assinatura do Instrumento Contratual</a:t>
            </a:r>
          </a:p>
          <a:p>
            <a:r>
              <a:rPr lang="pt-BR" sz="2400" dirty="0"/>
              <a:t>                     Compromissos para Cumprimento em Prazo de Até 3 Meses da Assinatura do Instrumento Contratual </a:t>
            </a:r>
          </a:p>
          <a:p>
            <a:r>
              <a:rPr lang="pt-BR" sz="2400" dirty="0"/>
              <a:t>                      Compromissos para Cumprimento em Prazo de Até 6 Meses da Assinatura do Instrumento Contratual</a:t>
            </a:r>
          </a:p>
          <a:p>
            <a:r>
              <a:rPr lang="pt-BR" sz="2400" dirty="0"/>
              <a:t>                       Compromisso para Cumprimento em Prazo de Até 12 Meses da Assinatura do Instrumento Contratual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150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54" y="1214028"/>
            <a:ext cx="54826" cy="548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1444298"/>
            <a:ext cx="54826" cy="54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54" y="1674567"/>
            <a:ext cx="54826" cy="54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1904836"/>
            <a:ext cx="54826" cy="54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54" y="2135106"/>
            <a:ext cx="54826" cy="548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2825914"/>
            <a:ext cx="54826" cy="548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54" y="3056183"/>
            <a:ext cx="54826" cy="548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3286452"/>
            <a:ext cx="54826" cy="548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3516722"/>
            <a:ext cx="54826" cy="548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4207530"/>
            <a:ext cx="54826" cy="548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4437799"/>
            <a:ext cx="54826" cy="548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4668068"/>
            <a:ext cx="54826" cy="548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4898337"/>
            <a:ext cx="54826" cy="548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5128606"/>
            <a:ext cx="54826" cy="548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5358876"/>
            <a:ext cx="54826" cy="548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54" y="5589145"/>
            <a:ext cx="54826" cy="548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354" y="5819414"/>
            <a:ext cx="54826" cy="5482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81375" y="862747"/>
            <a:ext cx="11586574" cy="550259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467">
              <a:spcBef>
                <a:spcPts val="200"/>
              </a:spcBef>
            </a:pPr>
            <a:r>
              <a:rPr sz="1600" b="1" spc="117" dirty="0">
                <a:latin typeface="Trebuchet MS"/>
                <a:cs typeface="Trebuchet MS"/>
              </a:rPr>
              <a:t>Cardiologia</a:t>
            </a:r>
            <a:endParaRPr sz="1600" dirty="0">
              <a:latin typeface="Trebuchet MS"/>
              <a:cs typeface="Trebuchet MS"/>
            </a:endParaRPr>
          </a:p>
          <a:p>
            <a:pPr marL="309895" marR="6918036">
              <a:lnSpc>
                <a:spcPct val="107900"/>
              </a:lnSpc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13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17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13" dirty="0">
                <a:latin typeface="Trebuchet MS"/>
                <a:cs typeface="Trebuchet MS"/>
              </a:rPr>
              <a:t> </a:t>
            </a:r>
            <a:r>
              <a:rPr sz="1600" spc="130" dirty="0">
                <a:latin typeface="Trebuchet MS"/>
                <a:cs typeface="Trebuchet MS"/>
              </a:rPr>
              <a:t>RISCO</a:t>
            </a:r>
            <a:r>
              <a:rPr sz="1600" spc="117" dirty="0">
                <a:latin typeface="Trebuchet MS"/>
                <a:cs typeface="Trebuchet MS"/>
              </a:rPr>
              <a:t> </a:t>
            </a:r>
            <a:r>
              <a:rPr sz="1600" spc="113" dirty="0">
                <a:latin typeface="Trebuchet MS"/>
                <a:cs typeface="Trebuchet MS"/>
              </a:rPr>
              <a:t>CIRÚRGICO </a:t>
            </a:r>
            <a:r>
              <a:rPr sz="1600" spc="-413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17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17" dirty="0">
                <a:latin typeface="Trebuchet MS"/>
                <a:cs typeface="Trebuchet MS"/>
              </a:rPr>
              <a:t> </a:t>
            </a:r>
            <a:r>
              <a:rPr sz="1600" spc="123" dirty="0">
                <a:latin typeface="Trebuchet MS"/>
                <a:cs typeface="Trebuchet MS"/>
              </a:rPr>
              <a:t>CARDIOLÓGICA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37" dirty="0">
                <a:latin typeface="Trebuchet MS"/>
                <a:cs typeface="Trebuchet MS"/>
              </a:rPr>
              <a:t>INICIAL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57" dirty="0">
                <a:latin typeface="Trebuchet MS"/>
                <a:cs typeface="Trebuchet MS"/>
              </a:rPr>
              <a:t>-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SÍNDROME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CORANIANA</a:t>
            </a:r>
            <a:r>
              <a:rPr sz="1600" spc="123" dirty="0">
                <a:latin typeface="Trebuchet MS"/>
                <a:cs typeface="Trebuchet MS"/>
              </a:rPr>
              <a:t> CRÔNICA</a:t>
            </a:r>
            <a:endParaRPr sz="1600" dirty="0">
              <a:latin typeface="Trebuchet MS"/>
              <a:cs typeface="Trebuchet MS"/>
            </a:endParaRPr>
          </a:p>
          <a:p>
            <a:pPr marL="309895" marR="2818271">
              <a:lnSpc>
                <a:spcPct val="107900"/>
              </a:lnSpc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36" dirty="0">
                <a:latin typeface="Trebuchet MS"/>
                <a:cs typeface="Trebuchet MS"/>
              </a:rPr>
              <a:t>PROGRESSÃO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DA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-83" dirty="0">
                <a:latin typeface="Trebuchet MS"/>
                <a:cs typeface="Trebuchet MS"/>
              </a:rPr>
              <a:t>I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57" dirty="0">
                <a:latin typeface="Trebuchet MS"/>
                <a:cs typeface="Trebuchet MS"/>
              </a:rPr>
              <a:t>-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SÍNDROME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CORANIANA</a:t>
            </a:r>
            <a:r>
              <a:rPr sz="1600" spc="123" dirty="0">
                <a:latin typeface="Trebuchet MS"/>
                <a:cs typeface="Trebuchet MS"/>
              </a:rPr>
              <a:t> CRÔNICA </a:t>
            </a:r>
            <a:r>
              <a:rPr sz="1600" spc="-413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17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57" dirty="0">
                <a:latin typeface="Trebuchet MS"/>
                <a:cs typeface="Trebuchet MS"/>
              </a:rPr>
              <a:t>-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INSUFICIÊNCIA</a:t>
            </a:r>
            <a:r>
              <a:rPr sz="1600" spc="120" dirty="0">
                <a:latin typeface="Trebuchet MS"/>
                <a:cs typeface="Trebuchet MS"/>
              </a:rPr>
              <a:t> CARDÍACA</a:t>
            </a:r>
            <a:endParaRPr sz="1600" dirty="0">
              <a:latin typeface="Trebuchet MS"/>
              <a:cs typeface="Trebuchet MS"/>
            </a:endParaRPr>
          </a:p>
          <a:p>
            <a:pPr marL="8467"/>
            <a:r>
              <a:rPr sz="1600" b="1" spc="87" dirty="0" err="1">
                <a:latin typeface="Trebuchet MS"/>
                <a:cs typeface="Trebuchet MS"/>
              </a:rPr>
              <a:t>Ortopedia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EM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ORTOPEDIA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200" dirty="0">
                <a:latin typeface="Trebuchet MS"/>
                <a:cs typeface="Trebuchet MS"/>
              </a:rPr>
              <a:t>COM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30" dirty="0">
                <a:latin typeface="Trebuchet MS"/>
                <a:cs typeface="Trebuchet MS"/>
              </a:rPr>
              <a:t>RECURSOS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RADIOLOGIA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EM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ORTOPEDIA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200" dirty="0">
                <a:latin typeface="Trebuchet MS"/>
                <a:cs typeface="Trebuchet MS"/>
              </a:rPr>
              <a:t>COM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130" dirty="0">
                <a:latin typeface="Trebuchet MS"/>
                <a:cs typeface="Trebuchet MS"/>
              </a:rPr>
              <a:t>RECURSOS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RADIOLOGIA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23" dirty="0">
                <a:latin typeface="Trebuchet MS"/>
                <a:cs typeface="Trebuchet MS"/>
              </a:rPr>
              <a:t>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90" dirty="0">
                <a:latin typeface="Trebuchet MS"/>
                <a:cs typeface="Trebuchet MS"/>
              </a:rPr>
              <a:t>ULTRASSONOGRAFIA</a:t>
            </a:r>
            <a:endParaRPr sz="1600" dirty="0">
              <a:latin typeface="Trebuchet MS"/>
              <a:cs typeface="Trebuchet MS"/>
            </a:endParaRPr>
          </a:p>
          <a:p>
            <a:pPr marL="309895" marR="3387">
              <a:lnSpc>
                <a:spcPct val="107900"/>
              </a:lnSpc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EM</a:t>
            </a:r>
            <a:r>
              <a:rPr sz="1600" spc="13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ORTOPEDIA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200" dirty="0">
                <a:latin typeface="Trebuchet MS"/>
                <a:cs typeface="Trebuchet MS"/>
              </a:rPr>
              <a:t>COM</a:t>
            </a:r>
            <a:r>
              <a:rPr sz="1600" spc="130" dirty="0">
                <a:latin typeface="Trebuchet MS"/>
                <a:cs typeface="Trebuchet MS"/>
              </a:rPr>
              <a:t> RECURSOS</a:t>
            </a:r>
            <a:r>
              <a:rPr sz="1600" spc="13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RADIOLOGIA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23" dirty="0">
                <a:latin typeface="Trebuchet MS"/>
                <a:cs typeface="Trebuchet MS"/>
              </a:rPr>
              <a:t>E</a:t>
            </a:r>
            <a:r>
              <a:rPr sz="1600" spc="133" dirty="0">
                <a:latin typeface="Trebuchet MS"/>
                <a:cs typeface="Trebuchet MS"/>
              </a:rPr>
              <a:t> </a:t>
            </a:r>
            <a:r>
              <a:rPr sz="1600" spc="100" dirty="0">
                <a:latin typeface="Trebuchet MS"/>
                <a:cs typeface="Trebuchet MS"/>
              </a:rPr>
              <a:t>TOMOGRAFIA</a:t>
            </a:r>
            <a:r>
              <a:rPr sz="1600" spc="13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COMPUTADORIZADA </a:t>
            </a:r>
            <a:r>
              <a:rPr sz="1600" spc="-413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EM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ORTOPEDIA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200" dirty="0">
                <a:latin typeface="Trebuchet MS"/>
                <a:cs typeface="Trebuchet MS"/>
              </a:rPr>
              <a:t>COM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30" dirty="0">
                <a:latin typeface="Trebuchet MS"/>
                <a:cs typeface="Trebuchet MS"/>
              </a:rPr>
              <a:t>RECURSOS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RADIOLOGIA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23" dirty="0">
                <a:latin typeface="Trebuchet MS"/>
                <a:cs typeface="Trebuchet MS"/>
              </a:rPr>
              <a:t>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17" dirty="0">
                <a:latin typeface="Trebuchet MS"/>
                <a:cs typeface="Trebuchet MS"/>
              </a:rPr>
              <a:t>RESSONÂNCIA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97" dirty="0">
                <a:latin typeface="Trebuchet MS"/>
                <a:cs typeface="Trebuchet MS"/>
              </a:rPr>
              <a:t>MAGNÉTICA</a:t>
            </a:r>
            <a:endParaRPr sz="1600" dirty="0">
              <a:latin typeface="Trebuchet MS"/>
              <a:cs typeface="Trebuchet MS"/>
            </a:endParaRPr>
          </a:p>
          <a:p>
            <a:pPr marL="8467">
              <a:spcBef>
                <a:spcPts val="3"/>
              </a:spcBef>
            </a:pPr>
            <a:r>
              <a:rPr sz="1600" b="1" spc="107" dirty="0" err="1">
                <a:latin typeface="Trebuchet MS"/>
                <a:cs typeface="Trebuchet MS"/>
              </a:rPr>
              <a:t>Oncologia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37" dirty="0">
                <a:latin typeface="Trebuchet MS"/>
                <a:cs typeface="Trebuchet MS"/>
              </a:rPr>
              <a:t>INICIAL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CÂNCER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30" dirty="0">
                <a:latin typeface="Trebuchet MS"/>
                <a:cs typeface="Trebuchet MS"/>
              </a:rPr>
              <a:t>MAMA</a:t>
            </a:r>
            <a:endParaRPr sz="1600" dirty="0">
              <a:latin typeface="Trebuchet MS"/>
              <a:cs typeface="Trebuchet MS"/>
            </a:endParaRPr>
          </a:p>
          <a:p>
            <a:pPr marL="309895" marR="4057006">
              <a:lnSpc>
                <a:spcPct val="107900"/>
              </a:lnSpc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36" dirty="0">
                <a:latin typeface="Trebuchet MS"/>
                <a:cs typeface="Trebuchet MS"/>
              </a:rPr>
              <a:t>PROGRESSÃO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DA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CÂNCER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30" dirty="0">
                <a:latin typeface="Trebuchet MS"/>
                <a:cs typeface="Trebuchet MS"/>
              </a:rPr>
              <a:t>MAMA </a:t>
            </a:r>
            <a:r>
              <a:rPr sz="1600" spc="-410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37" dirty="0">
                <a:latin typeface="Trebuchet MS"/>
                <a:cs typeface="Trebuchet MS"/>
              </a:rPr>
              <a:t>INICIAL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CÂNCER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53" dirty="0">
                <a:latin typeface="Trebuchet MS"/>
                <a:cs typeface="Trebuchet MS"/>
              </a:rPr>
              <a:t>PRÓSTATA</a:t>
            </a:r>
            <a:endParaRPr sz="1600" dirty="0">
              <a:latin typeface="Trebuchet MS"/>
              <a:cs typeface="Trebuchet MS"/>
            </a:endParaRPr>
          </a:p>
          <a:p>
            <a:pPr marL="309895" marR="3703929">
              <a:lnSpc>
                <a:spcPct val="107900"/>
              </a:lnSpc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36" dirty="0">
                <a:latin typeface="Trebuchet MS"/>
                <a:cs typeface="Trebuchet MS"/>
              </a:rPr>
              <a:t>PROGRESSÃO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DA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CÂNCER</a:t>
            </a:r>
            <a:r>
              <a:rPr sz="1600" spc="127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53" dirty="0">
                <a:latin typeface="Trebuchet MS"/>
                <a:cs typeface="Trebuchet MS"/>
              </a:rPr>
              <a:t>PRÓSTATA </a:t>
            </a:r>
            <a:r>
              <a:rPr sz="1600" spc="-410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17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0" dirty="0">
                <a:latin typeface="Trebuchet MS"/>
                <a:cs typeface="Trebuchet MS"/>
              </a:rPr>
              <a:t> CÂNCER </a:t>
            </a:r>
            <a:r>
              <a:rPr sz="1600" spc="113" dirty="0">
                <a:latin typeface="Trebuchet MS"/>
                <a:cs typeface="Trebuchet MS"/>
              </a:rPr>
              <a:t>GÁSTRICO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0" dirty="0">
                <a:latin typeface="Trebuchet MS"/>
                <a:cs typeface="Trebuchet MS"/>
              </a:rPr>
              <a:t> CÂNCER </a:t>
            </a:r>
            <a:r>
              <a:rPr sz="1600" spc="70" dirty="0">
                <a:latin typeface="Trebuchet MS"/>
                <a:cs typeface="Trebuchet MS"/>
              </a:rPr>
              <a:t>COLORRETAL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07" dirty="0">
                <a:latin typeface="Trebuchet MS"/>
                <a:cs typeface="Trebuchet MS"/>
              </a:rPr>
              <a:t>INVESTIGAÇÃO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DIAGNÓSTICA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CÂNCER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50" dirty="0">
                <a:latin typeface="Trebuchet MS"/>
                <a:cs typeface="Trebuchet MS"/>
              </a:rPr>
              <a:t>COLO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43" dirty="0">
                <a:latin typeface="Trebuchet MS"/>
                <a:cs typeface="Trebuchet MS"/>
              </a:rPr>
              <a:t>DO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43" dirty="0">
                <a:latin typeface="Trebuchet MS"/>
                <a:cs typeface="Trebuchet MS"/>
              </a:rPr>
              <a:t>ÚTERO</a:t>
            </a:r>
            <a:endParaRPr sz="1600" dirty="0">
              <a:latin typeface="Trebuchet MS"/>
              <a:cs typeface="Trebuchet MS"/>
            </a:endParaRPr>
          </a:p>
          <a:p>
            <a:pPr marL="309895">
              <a:spcBef>
                <a:spcPts val="133"/>
              </a:spcBef>
            </a:pPr>
            <a:r>
              <a:rPr sz="1600" spc="140" dirty="0">
                <a:latin typeface="Trebuchet MS"/>
                <a:cs typeface="Trebuchet MS"/>
              </a:rPr>
              <a:t>OCI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AVALIAÇÃO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03" dirty="0">
                <a:latin typeface="Trebuchet MS"/>
                <a:cs typeface="Trebuchet MS"/>
              </a:rPr>
              <a:t>DIAGNOSTICA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23" dirty="0">
                <a:latin typeface="Trebuchet MS"/>
                <a:cs typeface="Trebuchet MS"/>
              </a:rPr>
              <a:t>E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47" dirty="0">
                <a:latin typeface="Trebuchet MS"/>
                <a:cs typeface="Trebuchet MS"/>
              </a:rPr>
              <a:t>TERAPÊUTICA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CÂNCER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DE</a:t>
            </a:r>
            <a:r>
              <a:rPr sz="1600" spc="120" dirty="0">
                <a:latin typeface="Trebuchet MS"/>
                <a:cs typeface="Trebuchet MS"/>
              </a:rPr>
              <a:t> </a:t>
            </a:r>
            <a:r>
              <a:rPr sz="1600" spc="150" dirty="0">
                <a:latin typeface="Trebuchet MS"/>
                <a:cs typeface="Trebuchet MS"/>
              </a:rPr>
              <a:t>COLO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143" dirty="0">
                <a:latin typeface="Trebuchet MS"/>
                <a:cs typeface="Trebuchet MS"/>
              </a:rPr>
              <a:t>DO</a:t>
            </a:r>
            <a:r>
              <a:rPr sz="1600" spc="123" dirty="0">
                <a:latin typeface="Trebuchet MS"/>
                <a:cs typeface="Trebuchet MS"/>
              </a:rPr>
              <a:t> </a:t>
            </a:r>
            <a:r>
              <a:rPr sz="1600" spc="43" dirty="0">
                <a:latin typeface="Trebuchet MS"/>
                <a:cs typeface="Trebuchet MS"/>
              </a:rPr>
              <a:t>ÚTERO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55313"/>
            <a:ext cx="376767" cy="485563"/>
          </a:xfrm>
          <a:custGeom>
            <a:avLst/>
            <a:gdLst/>
            <a:ahLst/>
            <a:cxnLst/>
            <a:rect l="l" t="t" r="r" b="b"/>
            <a:pathLst>
              <a:path w="565150" h="728344">
                <a:moveTo>
                  <a:pt x="0" y="0"/>
                </a:moveTo>
                <a:lnTo>
                  <a:pt x="564943" y="0"/>
                </a:lnTo>
                <a:lnTo>
                  <a:pt x="564943" y="727803"/>
                </a:lnTo>
                <a:lnTo>
                  <a:pt x="0" y="727803"/>
                </a:lnTo>
                <a:lnTo>
                  <a:pt x="0" y="0"/>
                </a:lnTo>
                <a:close/>
              </a:path>
            </a:pathLst>
          </a:custGeom>
          <a:solidFill>
            <a:srgbClr val="1F40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11822" y="-700994"/>
            <a:ext cx="563457" cy="1486731"/>
          </a:xfrm>
          <a:prstGeom prst="rect">
            <a:avLst/>
          </a:prstGeom>
        </p:spPr>
        <p:txBody>
          <a:bodyPr vert="horz" wrap="square" lIns="0" tIns="9313" rIns="0" bIns="0" rtlCol="0" anchor="b">
            <a:spAutoFit/>
          </a:bodyPr>
          <a:lstStyle/>
          <a:p>
            <a:pPr marL="8467">
              <a:lnSpc>
                <a:spcPct val="100000"/>
              </a:lnSpc>
              <a:spcBef>
                <a:spcPts val="73"/>
              </a:spcBef>
            </a:pPr>
            <a:r>
              <a:rPr spc="-1140" dirty="0"/>
              <a:t>O</a:t>
            </a:r>
            <a:r>
              <a:rPr spc="-970" dirty="0"/>
              <a:t>C</a:t>
            </a:r>
            <a:r>
              <a:rPr spc="-313" dirty="0"/>
              <a:t>I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03317AA-A98E-8D75-DC4A-55331CAD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606" y="28875"/>
            <a:ext cx="2499144" cy="789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683394"/>
            <a:ext cx="10578164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Portaria GM/MS nº3492, 08/04/2024 </a:t>
            </a: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Diretrizes e objetivos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de Cuidados Integrados (OCI);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de Planejamento: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Adesão ao Programa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 Regional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dos 04 Eixos da PNAES</a:t>
            </a:r>
          </a:p>
          <a:p>
            <a:pPr marL="1828800" lvl="3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Núcleo Gestor de Cuidado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Execução e Monitoramento do Programa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Núcleo Gestor de Regulação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Trabalho Tripartite - indicador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Repasses de Recursos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Disposições Gerais</a:t>
            </a:r>
          </a:p>
          <a:p>
            <a:pPr marL="0" indent="0" algn="ctr">
              <a:buNone/>
            </a:pPr>
            <a:endParaRPr lang="pt-B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33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1213538"/>
            <a:ext cx="57150" cy="57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1442138"/>
            <a:ext cx="57150" cy="57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1670738"/>
            <a:ext cx="57150" cy="571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2356538"/>
            <a:ext cx="57150" cy="571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2585138"/>
            <a:ext cx="57150" cy="571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2813738"/>
            <a:ext cx="57150" cy="571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3042338"/>
            <a:ext cx="57150" cy="571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3270938"/>
            <a:ext cx="57150" cy="571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3499538"/>
            <a:ext cx="57150" cy="571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92" y="3728138"/>
            <a:ext cx="57150" cy="571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1375" y="872255"/>
            <a:ext cx="9959905" cy="4223037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8467">
              <a:spcBef>
                <a:spcPts val="187"/>
              </a:spcBef>
            </a:pPr>
            <a:r>
              <a:rPr sz="2000" b="1" spc="80" dirty="0">
                <a:latin typeface="Trebuchet MS"/>
                <a:cs typeface="Trebuchet MS"/>
              </a:rPr>
              <a:t>Otorrinolaringologia.</a:t>
            </a:r>
            <a:endParaRPr sz="2000" dirty="0">
              <a:latin typeface="Trebuchet MS"/>
              <a:cs typeface="Trebuchet MS"/>
            </a:endParaRPr>
          </a:p>
          <a:p>
            <a:pPr marL="309895">
              <a:spcBef>
                <a:spcPts val="120"/>
              </a:spcBef>
            </a:pP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37" dirty="0">
                <a:latin typeface="Trebuchet MS"/>
                <a:cs typeface="Trebuchet MS"/>
              </a:rPr>
              <a:t>INICIAL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DIAGNÓSTICA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DÉFICIT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AUDITIVO</a:t>
            </a:r>
            <a:endParaRPr sz="2000" dirty="0">
              <a:latin typeface="Trebuchet MS"/>
              <a:cs typeface="Trebuchet MS"/>
            </a:endParaRPr>
          </a:p>
          <a:p>
            <a:pPr marL="309895" marR="3387">
              <a:lnSpc>
                <a:spcPct val="107100"/>
              </a:lnSpc>
            </a:pP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136" dirty="0">
                <a:latin typeface="Trebuchet MS"/>
                <a:cs typeface="Trebuchet MS"/>
              </a:rPr>
              <a:t>PROGRESSÃO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DA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DIAGNÓSTICA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DÉFICIT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AUDITIVO </a:t>
            </a:r>
            <a:r>
              <a:rPr sz="2000" spc="-410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DIAGNÓSTICA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97" dirty="0">
                <a:latin typeface="Trebuchet MS"/>
                <a:cs typeface="Trebuchet MS"/>
              </a:rPr>
              <a:t>NASOFARINGE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23" dirty="0">
                <a:latin typeface="Trebuchet MS"/>
                <a:cs typeface="Trebuchet MS"/>
              </a:rPr>
              <a:t>E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2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OROFARINGE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23"/>
              </a:spcBef>
            </a:pPr>
            <a:endParaRPr sz="2000" dirty="0">
              <a:latin typeface="Trebuchet MS"/>
              <a:cs typeface="Trebuchet MS"/>
            </a:endParaRPr>
          </a:p>
          <a:p>
            <a:pPr marL="8467"/>
            <a:r>
              <a:rPr sz="2000" b="1" spc="100" dirty="0">
                <a:latin typeface="Trebuchet MS"/>
                <a:cs typeface="Trebuchet MS"/>
              </a:rPr>
              <a:t>Oftalmologia</a:t>
            </a:r>
            <a:endParaRPr sz="2000" dirty="0">
              <a:latin typeface="Trebuchet MS"/>
              <a:cs typeface="Trebuchet MS"/>
            </a:endParaRPr>
          </a:p>
          <a:p>
            <a:pPr marL="309895" marR="1359815">
              <a:lnSpc>
                <a:spcPct val="107100"/>
              </a:lnSpc>
            </a:pP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7" dirty="0">
                <a:latin typeface="Trebuchet MS"/>
                <a:cs typeface="Trebuchet MS"/>
              </a:rPr>
              <a:t>INICIAL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EM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93" dirty="0">
                <a:latin typeface="Trebuchet MS"/>
                <a:cs typeface="Trebuchet MS"/>
              </a:rPr>
              <a:t>OFTALMOGIA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57" dirty="0">
                <a:latin typeface="Trebuchet MS"/>
                <a:cs typeface="Trebuchet MS"/>
              </a:rPr>
              <a:t>-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47" dirty="0">
                <a:latin typeface="Trebuchet MS"/>
                <a:cs typeface="Trebuchet MS"/>
              </a:rPr>
              <a:t>0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33" dirty="0">
                <a:latin typeface="Trebuchet MS"/>
                <a:cs typeface="Trebuchet MS"/>
              </a:rPr>
              <a:t>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8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30" dirty="0">
                <a:latin typeface="Trebuchet MS"/>
                <a:cs typeface="Trebuchet MS"/>
              </a:rPr>
              <a:t>ANOS </a:t>
            </a:r>
            <a:r>
              <a:rPr sz="2000" spc="-410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17" dirty="0">
                <a:latin typeface="Trebuchet MS"/>
                <a:cs typeface="Trebuchet MS"/>
              </a:rPr>
              <a:t> ES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57" dirty="0">
                <a:latin typeface="Trebuchet MS"/>
                <a:cs typeface="Trebuchet MS"/>
              </a:rPr>
              <a:t>R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3" dirty="0">
                <a:latin typeface="Trebuchet MS"/>
                <a:cs typeface="Trebuchet MS"/>
              </a:rPr>
              <a:t>A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B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-83" dirty="0">
                <a:latin typeface="Trebuchet MS"/>
                <a:cs typeface="Trebuchet MS"/>
              </a:rPr>
              <a:t>I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27" dirty="0">
                <a:latin typeface="Trebuchet MS"/>
                <a:cs typeface="Trebuchet MS"/>
              </a:rPr>
              <a:t>S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M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57" dirty="0">
                <a:latin typeface="Trebuchet MS"/>
                <a:cs typeface="Trebuchet MS"/>
              </a:rPr>
              <a:t>O</a:t>
            </a:r>
            <a:endParaRPr sz="2000" dirty="0">
              <a:latin typeface="Trebuchet MS"/>
              <a:cs typeface="Trebuchet MS"/>
            </a:endParaRPr>
          </a:p>
          <a:p>
            <a:pPr marL="309895" marR="368318">
              <a:lnSpc>
                <a:spcPct val="107100"/>
              </a:lnSpc>
              <a:spcBef>
                <a:spcPts val="3"/>
              </a:spcBef>
            </a:pP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7" dirty="0">
                <a:latin typeface="Trebuchet MS"/>
                <a:cs typeface="Trebuchet MS"/>
              </a:rPr>
              <a:t>INICIAL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EM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93" dirty="0">
                <a:latin typeface="Trebuchet MS"/>
                <a:cs typeface="Trebuchet MS"/>
              </a:rPr>
              <a:t>OFTALMOLOGIA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57" dirty="0">
                <a:latin typeface="Trebuchet MS"/>
                <a:cs typeface="Trebuchet MS"/>
              </a:rPr>
              <a:t>-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3" dirty="0">
                <a:latin typeface="Trebuchet MS"/>
                <a:cs typeface="Trebuchet MS"/>
              </a:rPr>
              <a:t>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" dirty="0">
                <a:latin typeface="Trebuchet MS"/>
                <a:cs typeface="Trebuchet MS"/>
              </a:rPr>
              <a:t>PARTIR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9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30" dirty="0">
                <a:latin typeface="Trebuchet MS"/>
                <a:cs typeface="Trebuchet MS"/>
              </a:rPr>
              <a:t>ANOS </a:t>
            </a:r>
            <a:r>
              <a:rPr sz="2000" spc="-410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76" dirty="0">
                <a:latin typeface="Trebuchet MS"/>
                <a:cs typeface="Trebuchet MS"/>
              </a:rPr>
              <a:t>DE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3" dirty="0">
                <a:latin typeface="Trebuchet MS"/>
                <a:cs typeface="Trebuchet MS"/>
              </a:rPr>
              <a:t>RETINOPATIA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63" dirty="0">
                <a:latin typeface="Trebuchet MS"/>
                <a:cs typeface="Trebuchet MS"/>
              </a:rPr>
              <a:t>DIABÉTICA</a:t>
            </a:r>
            <a:endParaRPr sz="2000" dirty="0">
              <a:latin typeface="Trebuchet MS"/>
              <a:cs typeface="Trebuchet MS"/>
            </a:endParaRPr>
          </a:p>
          <a:p>
            <a:pPr marL="309895" marR="831892">
              <a:lnSpc>
                <a:spcPct val="107100"/>
              </a:lnSpc>
            </a:pP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37" dirty="0">
                <a:latin typeface="Trebuchet MS"/>
                <a:cs typeface="Trebuchet MS"/>
              </a:rPr>
              <a:t>INICIAL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53" dirty="0">
                <a:latin typeface="Trebuchet MS"/>
                <a:cs typeface="Trebuchet MS"/>
              </a:rPr>
              <a:t>PARA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36" dirty="0">
                <a:latin typeface="Trebuchet MS"/>
                <a:cs typeface="Trebuchet MS"/>
              </a:rPr>
              <a:t>ONCOLOGIA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07" dirty="0">
                <a:latin typeface="Trebuchet MS"/>
                <a:cs typeface="Trebuchet MS"/>
              </a:rPr>
              <a:t>OFTALMOLÓGICA </a:t>
            </a:r>
            <a:r>
              <a:rPr sz="2000" spc="-413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AVALIAÇÃO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DIAGNÓSTICA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03" dirty="0">
                <a:latin typeface="Trebuchet MS"/>
                <a:cs typeface="Trebuchet MS"/>
              </a:rPr>
              <a:t>EM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73" dirty="0">
                <a:latin typeface="Trebuchet MS"/>
                <a:cs typeface="Trebuchet MS"/>
              </a:rPr>
              <a:t>NEURO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93" dirty="0">
                <a:latin typeface="Trebuchet MS"/>
                <a:cs typeface="Trebuchet MS"/>
              </a:rPr>
              <a:t>OFTALMOLOGIA</a:t>
            </a:r>
            <a:endParaRPr sz="2000" dirty="0">
              <a:latin typeface="Trebuchet MS"/>
              <a:cs typeface="Trebuchet MS"/>
            </a:endParaRPr>
          </a:p>
          <a:p>
            <a:pPr marL="309895">
              <a:spcBef>
                <a:spcPts val="120"/>
              </a:spcBef>
            </a:pPr>
            <a:r>
              <a:rPr sz="2000" spc="140" dirty="0">
                <a:latin typeface="Trebuchet MS"/>
                <a:cs typeface="Trebuchet MS"/>
              </a:rPr>
              <a:t>OCI</a:t>
            </a:r>
            <a:r>
              <a:rPr sz="2000" spc="113" dirty="0">
                <a:latin typeface="Trebuchet MS"/>
                <a:cs typeface="Trebuchet MS"/>
              </a:rPr>
              <a:t> </a:t>
            </a:r>
            <a:r>
              <a:rPr sz="2000" spc="130" dirty="0">
                <a:latin typeface="Trebuchet MS"/>
                <a:cs typeface="Trebuchet MS"/>
              </a:rPr>
              <a:t>EXAMES</a:t>
            </a:r>
            <a:r>
              <a:rPr sz="2000" spc="113" dirty="0">
                <a:latin typeface="Trebuchet MS"/>
                <a:cs typeface="Trebuchet MS"/>
              </a:rPr>
              <a:t> </a:t>
            </a:r>
            <a:r>
              <a:rPr sz="2000" spc="123" dirty="0">
                <a:latin typeface="Trebuchet MS"/>
                <a:cs typeface="Trebuchet MS"/>
              </a:rPr>
              <a:t>OFTALMOLÓGICOS</a:t>
            </a:r>
            <a:r>
              <a:rPr sz="2000" spc="117" dirty="0">
                <a:latin typeface="Trebuchet MS"/>
                <a:cs typeface="Trebuchet MS"/>
              </a:rPr>
              <a:t> </a:t>
            </a:r>
            <a:r>
              <a:rPr sz="2000" spc="136" dirty="0">
                <a:latin typeface="Trebuchet MS"/>
                <a:cs typeface="Trebuchet MS"/>
              </a:rPr>
              <a:t>SOB</a:t>
            </a:r>
            <a:r>
              <a:rPr sz="2000" spc="113" dirty="0">
                <a:latin typeface="Trebuchet MS"/>
                <a:cs typeface="Trebuchet MS"/>
              </a:rPr>
              <a:t> </a:t>
            </a:r>
            <a:r>
              <a:rPr sz="2000" spc="157" dirty="0">
                <a:latin typeface="Trebuchet MS"/>
                <a:cs typeface="Trebuchet MS"/>
              </a:rPr>
              <a:t>SEDAÇÃO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55313"/>
            <a:ext cx="376767" cy="485563"/>
          </a:xfrm>
          <a:custGeom>
            <a:avLst/>
            <a:gdLst/>
            <a:ahLst/>
            <a:cxnLst/>
            <a:rect l="l" t="t" r="r" b="b"/>
            <a:pathLst>
              <a:path w="565150" h="728344">
                <a:moveTo>
                  <a:pt x="0" y="0"/>
                </a:moveTo>
                <a:lnTo>
                  <a:pt x="564943" y="0"/>
                </a:lnTo>
                <a:lnTo>
                  <a:pt x="564943" y="727803"/>
                </a:lnTo>
                <a:lnTo>
                  <a:pt x="0" y="727803"/>
                </a:lnTo>
                <a:lnTo>
                  <a:pt x="0" y="0"/>
                </a:lnTo>
                <a:close/>
              </a:path>
            </a:pathLst>
          </a:custGeom>
          <a:solidFill>
            <a:srgbClr val="1F40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1822" y="-700994"/>
            <a:ext cx="563457" cy="1486731"/>
          </a:xfrm>
          <a:prstGeom prst="rect">
            <a:avLst/>
          </a:prstGeom>
        </p:spPr>
        <p:txBody>
          <a:bodyPr vert="horz" wrap="square" lIns="0" tIns="9313" rIns="0" bIns="0" rtlCol="0" anchor="b">
            <a:spAutoFit/>
          </a:bodyPr>
          <a:lstStyle/>
          <a:p>
            <a:pPr marL="8467">
              <a:lnSpc>
                <a:spcPct val="100000"/>
              </a:lnSpc>
              <a:spcBef>
                <a:spcPts val="73"/>
              </a:spcBef>
            </a:pPr>
            <a:r>
              <a:rPr spc="-1140" dirty="0"/>
              <a:t>O</a:t>
            </a:r>
            <a:r>
              <a:rPr spc="-970" dirty="0"/>
              <a:t>C</a:t>
            </a:r>
            <a:r>
              <a:rPr spc="-313" dirty="0"/>
              <a:t>I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2B94D0F-87CD-78F2-0B33-889EC849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FFC48-BEF7-73E3-58F8-68AEE4DF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AE9F68-16AC-33A7-CC28-2D10ED49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851" y="96653"/>
            <a:ext cx="3869356" cy="1222008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AD7702-9780-4B25-5E8F-D1660C99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3600" i="1" dirty="0"/>
              <a:t>OBRIGADA</a:t>
            </a:r>
          </a:p>
          <a:p>
            <a:pPr algn="ctr"/>
            <a:r>
              <a:rPr lang="pt-BR" sz="3600" dirty="0"/>
              <a:t>VIVA O SUS, </a:t>
            </a:r>
          </a:p>
          <a:p>
            <a:pPr algn="ctr"/>
            <a:r>
              <a:rPr lang="pt-BR" sz="3600" dirty="0"/>
              <a:t>VIVA OS GESTORES DA SAÚDE!!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65C2749-7AC9-4633-53AE-67FD1817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0632"/>
            <a:ext cx="10058400" cy="1486248"/>
          </a:xfrm>
        </p:spPr>
        <p:txBody>
          <a:bodyPr>
            <a:normAutofit/>
          </a:bodyPr>
          <a:lstStyle/>
          <a:p>
            <a:br>
              <a:rPr lang="pt-BR" sz="3200" dirty="0"/>
            </a:br>
            <a:br>
              <a:rPr lang="pt-BR" sz="3200" dirty="0"/>
            </a:b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7307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683394"/>
            <a:ext cx="10578164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Portaria SAES/MS nº1640, 07/05/2024</a:t>
            </a: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Disposições Gerais e Adesão ao Programa;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 Regional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Registros da Produção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marcação no CNES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criação dos Procedimentos para registros das </a:t>
            </a:r>
            <a:r>
              <a:rPr lang="pt-BR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OCIs</a:t>
            </a: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Tabela de Procedimento do SUS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registro da produção nos sistemas de informação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Regulação e Informações sobre Filas de espera.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Disposições gerais e Regulação do Acesso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 e Controle</a:t>
            </a:r>
          </a:p>
          <a:p>
            <a:pPr marL="137160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Atuação dos Gestores Locais e federais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Disposições Finais e Transitórias.</a:t>
            </a: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2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64" y="154003"/>
            <a:ext cx="10578164" cy="6333423"/>
          </a:xfrm>
        </p:spPr>
        <p:txBody>
          <a:bodyPr>
            <a:normAutofit fontScale="92500" lnSpcReduction="20000"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organização das ações e serviços de saúde acontecerão </a:t>
            </a:r>
          </a:p>
          <a:p>
            <a:pPr marL="63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partir da  Oferta de Cuidados Integrados (OCI)</a:t>
            </a:r>
            <a:endParaRPr lang="pt-BR"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de procedimentos, tais como consultas e exames, e tecnologias de cuidado necessários a uma atenção oportuna e com qualidade, integrados, para concluir uma etapa na linha de cuidado.</a:t>
            </a: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 referências e contra referências</a:t>
            </a: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OCI pautado em parâmetros assistenciais</a:t>
            </a: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</a:rPr>
              <a:t>O valor das OCI, para fins de dimensionamento, planejamento, financiamento e avaliação da prestação de serviços de saúde, será calculado a partir da estimativa de valor dos procedimentos que a integram, acrescidos dos custos com tecnologias, como gestão clínica e saúde digital</a:t>
            </a: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tx1"/>
              </a:solidFill>
            </a:endParaRP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</a:rPr>
              <a:t>As OCI poderão incluir modalidades de atenção remota, tais como </a:t>
            </a:r>
            <a:r>
              <a:rPr lang="pt-BR" sz="2600" dirty="0" err="1">
                <a:solidFill>
                  <a:schemeClr val="tx1"/>
                </a:solidFill>
              </a:rPr>
              <a:t>teleconsultas</a:t>
            </a:r>
            <a:r>
              <a:rPr lang="pt-BR" sz="2600" dirty="0">
                <a:solidFill>
                  <a:schemeClr val="tx1"/>
                </a:solidFill>
              </a:rPr>
              <a:t>, teleinterconsultas, </a:t>
            </a:r>
            <a:r>
              <a:rPr lang="pt-BR" sz="2600" dirty="0" err="1">
                <a:solidFill>
                  <a:schemeClr val="tx1"/>
                </a:solidFill>
              </a:rPr>
              <a:t>teleconsultorias</a:t>
            </a:r>
            <a:r>
              <a:rPr lang="pt-BR" sz="2600" dirty="0">
                <a:solidFill>
                  <a:schemeClr val="tx1"/>
                </a:solidFill>
              </a:rPr>
              <a:t> e </a:t>
            </a:r>
            <a:r>
              <a:rPr lang="pt-BR" sz="2600" dirty="0" err="1">
                <a:solidFill>
                  <a:schemeClr val="tx1"/>
                </a:solidFill>
              </a:rPr>
              <a:t>matriciamento</a:t>
            </a:r>
            <a:r>
              <a:rPr lang="pt-BR" sz="2600" dirty="0">
                <a:solidFill>
                  <a:schemeClr val="tx1"/>
                </a:solidFill>
              </a:rPr>
              <a:t>.</a:t>
            </a:r>
          </a:p>
          <a:p>
            <a:pPr marL="5207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anose="05000000000000000000" pitchFamily="2" charset="2"/>
              <a:buChar char="Ø"/>
            </a:pPr>
            <a:endParaRPr lang="pt-BR" sz="2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73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99" y="552450"/>
            <a:ext cx="7847440" cy="5753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28255" y="2208306"/>
            <a:ext cx="2233507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43" dirty="0">
                <a:latin typeface="Verdana"/>
                <a:cs typeface="Verdana"/>
              </a:rPr>
              <a:t>A</a:t>
            </a:r>
            <a:r>
              <a:rPr sz="1500" b="1" spc="-100" dirty="0">
                <a:latin typeface="Verdana"/>
                <a:cs typeface="Verdana"/>
              </a:rPr>
              <a:t>R</a:t>
            </a:r>
            <a:r>
              <a:rPr sz="1500" b="1" spc="-33" dirty="0">
                <a:latin typeface="Verdana"/>
                <a:cs typeface="Verdana"/>
              </a:rPr>
              <a:t>D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83" dirty="0">
                <a:latin typeface="Verdana"/>
                <a:cs typeface="Verdana"/>
              </a:rPr>
              <a:t>L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90" dirty="0">
                <a:latin typeface="Verdana"/>
                <a:cs typeface="Verdana"/>
              </a:rPr>
              <a:t>G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17" dirty="0">
                <a:latin typeface="Verdana"/>
                <a:cs typeface="Verdana"/>
              </a:rPr>
              <a:t>(</a:t>
            </a:r>
            <a:r>
              <a:rPr sz="1500" b="1" spc="-76" dirty="0">
                <a:latin typeface="Verdana"/>
                <a:cs typeface="Verdana"/>
              </a:rPr>
              <a:t>0</a:t>
            </a:r>
            <a:r>
              <a:rPr sz="1500" b="1" spc="-163" dirty="0">
                <a:latin typeface="Verdana"/>
                <a:cs typeface="Verdana"/>
              </a:rPr>
              <a:t>5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273" dirty="0"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7871" y="3178025"/>
            <a:ext cx="2156883" cy="100125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00" dirty="0">
                <a:latin typeface="Verdana"/>
                <a:cs typeface="Verdana"/>
              </a:rPr>
              <a:t>R</a:t>
            </a:r>
            <a:r>
              <a:rPr sz="1500" b="1" spc="-127" dirty="0">
                <a:latin typeface="Verdana"/>
                <a:cs typeface="Verdana"/>
              </a:rPr>
              <a:t>T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30" dirty="0">
                <a:latin typeface="Verdana"/>
                <a:cs typeface="Verdana"/>
              </a:rPr>
              <a:t>P</a:t>
            </a:r>
            <a:r>
              <a:rPr sz="1500" b="1" spc="-50" dirty="0">
                <a:latin typeface="Verdana"/>
                <a:cs typeface="Verdana"/>
              </a:rPr>
              <a:t>E</a:t>
            </a:r>
            <a:r>
              <a:rPr sz="1500" b="1" spc="-33" dirty="0">
                <a:latin typeface="Verdana"/>
                <a:cs typeface="Verdana"/>
              </a:rPr>
              <a:t>D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17" dirty="0">
                <a:latin typeface="Verdana"/>
                <a:cs typeface="Verdana"/>
              </a:rPr>
              <a:t>(</a:t>
            </a:r>
            <a:r>
              <a:rPr sz="1500" b="1" spc="-76" dirty="0">
                <a:latin typeface="Verdana"/>
                <a:cs typeface="Verdana"/>
              </a:rPr>
              <a:t>0</a:t>
            </a:r>
            <a:r>
              <a:rPr sz="1500" b="1" spc="-20" dirty="0">
                <a:latin typeface="Verdana"/>
                <a:cs typeface="Verdana"/>
              </a:rPr>
              <a:t>4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273" dirty="0"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67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567">
              <a:latin typeface="Verdana"/>
              <a:cs typeface="Verdana"/>
            </a:endParaRPr>
          </a:p>
          <a:p>
            <a:pPr marL="102028">
              <a:spcBef>
                <a:spcPts val="3"/>
              </a:spcBef>
            </a:pP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87" dirty="0">
                <a:latin typeface="Verdana"/>
                <a:cs typeface="Verdana"/>
              </a:rPr>
              <a:t>N</a:t>
            </a: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83" dirty="0">
                <a:latin typeface="Verdana"/>
                <a:cs typeface="Verdana"/>
              </a:rPr>
              <a:t>L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90" dirty="0">
                <a:latin typeface="Verdana"/>
                <a:cs typeface="Verdana"/>
              </a:rPr>
              <a:t>G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17" dirty="0">
                <a:latin typeface="Verdana"/>
                <a:cs typeface="Verdana"/>
              </a:rPr>
              <a:t>(</a:t>
            </a:r>
            <a:r>
              <a:rPr sz="1500" b="1" spc="-76" dirty="0">
                <a:latin typeface="Verdana"/>
                <a:cs typeface="Verdana"/>
              </a:rPr>
              <a:t>0</a:t>
            </a:r>
            <a:r>
              <a:rPr sz="1500" b="1" spc="-63" dirty="0">
                <a:latin typeface="Verdana"/>
                <a:cs typeface="Verdana"/>
              </a:rPr>
              <a:t>8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273" dirty="0"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7539" y="4930459"/>
            <a:ext cx="3416723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27" dirty="0">
                <a:latin typeface="Verdana"/>
                <a:cs typeface="Verdana"/>
              </a:rPr>
              <a:t>T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00" dirty="0">
                <a:latin typeface="Verdana"/>
                <a:cs typeface="Verdana"/>
              </a:rPr>
              <a:t>RR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87" dirty="0">
                <a:latin typeface="Verdana"/>
                <a:cs typeface="Verdana"/>
              </a:rPr>
              <a:t>N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83" dirty="0">
                <a:latin typeface="Verdana"/>
                <a:cs typeface="Verdana"/>
              </a:rPr>
              <a:t>L</a:t>
            </a:r>
            <a:r>
              <a:rPr sz="1500" b="1" spc="-43" dirty="0">
                <a:latin typeface="Verdana"/>
                <a:cs typeface="Verdana"/>
              </a:rPr>
              <a:t>A</a:t>
            </a:r>
            <a:r>
              <a:rPr sz="1500" b="1" spc="-100" dirty="0">
                <a:latin typeface="Verdana"/>
                <a:cs typeface="Verdana"/>
              </a:rPr>
              <a:t>R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87" dirty="0">
                <a:latin typeface="Verdana"/>
                <a:cs typeface="Verdana"/>
              </a:rPr>
              <a:t>N</a:t>
            </a:r>
            <a:r>
              <a:rPr sz="1500" b="1" spc="-90" dirty="0">
                <a:latin typeface="Verdana"/>
                <a:cs typeface="Verdana"/>
              </a:rPr>
              <a:t>G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83" dirty="0">
                <a:latin typeface="Verdana"/>
                <a:cs typeface="Verdana"/>
              </a:rPr>
              <a:t>L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90" dirty="0">
                <a:latin typeface="Verdana"/>
                <a:cs typeface="Verdana"/>
              </a:rPr>
              <a:t>G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17" dirty="0">
                <a:latin typeface="Verdana"/>
                <a:cs typeface="Verdana"/>
              </a:rPr>
              <a:t>(</a:t>
            </a:r>
            <a:r>
              <a:rPr sz="1500" b="1" spc="-76" dirty="0">
                <a:latin typeface="Verdana"/>
                <a:cs typeface="Verdana"/>
              </a:rPr>
              <a:t>0</a:t>
            </a:r>
            <a:r>
              <a:rPr sz="1500" b="1" spc="-167" dirty="0">
                <a:latin typeface="Verdana"/>
                <a:cs typeface="Verdana"/>
              </a:rPr>
              <a:t>3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273" dirty="0"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1961" y="5921225"/>
            <a:ext cx="2433319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47" dirty="0">
                <a:latin typeface="Verdana"/>
                <a:cs typeface="Verdana"/>
              </a:rPr>
              <a:t>F</a:t>
            </a:r>
            <a:r>
              <a:rPr sz="1500" b="1" spc="-127" dirty="0">
                <a:latin typeface="Verdana"/>
                <a:cs typeface="Verdana"/>
              </a:rPr>
              <a:t>T</a:t>
            </a:r>
            <a:r>
              <a:rPr sz="1500" b="1" spc="-43" dirty="0">
                <a:latin typeface="Verdana"/>
                <a:cs typeface="Verdana"/>
              </a:rPr>
              <a:t>A</a:t>
            </a:r>
            <a:r>
              <a:rPr sz="1500" b="1" spc="-83" dirty="0">
                <a:latin typeface="Verdana"/>
                <a:cs typeface="Verdana"/>
              </a:rPr>
              <a:t>L</a:t>
            </a:r>
            <a:r>
              <a:rPr sz="1500" b="1" spc="-13" dirty="0">
                <a:latin typeface="Verdana"/>
                <a:cs typeface="Verdana"/>
              </a:rPr>
              <a:t>M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83" dirty="0">
                <a:latin typeface="Verdana"/>
                <a:cs typeface="Verdana"/>
              </a:rPr>
              <a:t>L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90" dirty="0">
                <a:latin typeface="Verdana"/>
                <a:cs typeface="Verdana"/>
              </a:rPr>
              <a:t>G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17" dirty="0">
                <a:latin typeface="Verdana"/>
                <a:cs typeface="Verdana"/>
              </a:rPr>
              <a:t>(</a:t>
            </a:r>
            <a:r>
              <a:rPr sz="1500" b="1" spc="-76" dirty="0">
                <a:latin typeface="Verdana"/>
                <a:cs typeface="Verdana"/>
              </a:rPr>
              <a:t>0</a:t>
            </a:r>
            <a:r>
              <a:rPr sz="1500" b="1" spc="-123" dirty="0">
                <a:latin typeface="Verdana"/>
                <a:cs typeface="Verdana"/>
              </a:rPr>
              <a:t>7</a:t>
            </a:r>
            <a:r>
              <a:rPr sz="1500" b="1" spc="-169" dirty="0">
                <a:latin typeface="Verdana"/>
                <a:cs typeface="Verdana"/>
              </a:rPr>
              <a:t> </a:t>
            </a:r>
            <a:r>
              <a:rPr sz="1500" b="1" spc="-37" dirty="0">
                <a:latin typeface="Verdana"/>
                <a:cs typeface="Verdana"/>
              </a:rPr>
              <a:t>O</a:t>
            </a:r>
            <a:r>
              <a:rPr sz="1500" b="1" spc="-17" dirty="0">
                <a:latin typeface="Verdana"/>
                <a:cs typeface="Verdana"/>
              </a:rPr>
              <a:t>C</a:t>
            </a:r>
            <a:r>
              <a:rPr sz="1500" b="1" spc="-363" dirty="0">
                <a:latin typeface="Verdana"/>
                <a:cs typeface="Verdana"/>
              </a:rPr>
              <a:t>I</a:t>
            </a:r>
            <a:r>
              <a:rPr sz="1500" b="1" spc="-273" dirty="0"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55313"/>
            <a:ext cx="376767" cy="485563"/>
          </a:xfrm>
          <a:custGeom>
            <a:avLst/>
            <a:gdLst/>
            <a:ahLst/>
            <a:cxnLst/>
            <a:rect l="l" t="t" r="r" b="b"/>
            <a:pathLst>
              <a:path w="565150" h="728344">
                <a:moveTo>
                  <a:pt x="0" y="0"/>
                </a:moveTo>
                <a:lnTo>
                  <a:pt x="564943" y="0"/>
                </a:lnTo>
                <a:lnTo>
                  <a:pt x="564943" y="727803"/>
                </a:lnTo>
                <a:lnTo>
                  <a:pt x="0" y="727803"/>
                </a:lnTo>
                <a:lnTo>
                  <a:pt x="0" y="0"/>
                </a:lnTo>
                <a:close/>
              </a:path>
            </a:pathLst>
          </a:custGeom>
          <a:solidFill>
            <a:srgbClr val="1F40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822" y="-700994"/>
            <a:ext cx="563457" cy="1486731"/>
          </a:xfrm>
          <a:prstGeom prst="rect">
            <a:avLst/>
          </a:prstGeom>
        </p:spPr>
        <p:txBody>
          <a:bodyPr vert="horz" wrap="square" lIns="0" tIns="9313" rIns="0" bIns="0" rtlCol="0" anchor="b">
            <a:spAutoFit/>
          </a:bodyPr>
          <a:lstStyle/>
          <a:p>
            <a:pPr marL="8467">
              <a:lnSpc>
                <a:spcPct val="100000"/>
              </a:lnSpc>
              <a:spcBef>
                <a:spcPts val="73"/>
              </a:spcBef>
            </a:pPr>
            <a:r>
              <a:rPr spc="-1140" dirty="0"/>
              <a:t>O</a:t>
            </a:r>
            <a:r>
              <a:rPr spc="-970" dirty="0"/>
              <a:t>C</a:t>
            </a:r>
            <a:r>
              <a:rPr spc="-313" dirty="0"/>
              <a:t>I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E487F8A-6BC5-F937-BAFD-60FDC6AA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3" name="Google Shape;52;g1f3d5aac7c8_0_36">
            <a:extLst>
              <a:ext uri="{FF2B5EF4-FFF2-40B4-BE49-F238E27FC236}">
                <a16:creationId xmlns:a16="http://schemas.microsoft.com/office/drawing/2014/main" id="{B036FFFB-BA2A-3E05-A957-4F0625254680}"/>
              </a:ext>
            </a:extLst>
          </p:cNvPr>
          <p:cNvSpPr txBox="1"/>
          <p:nvPr/>
        </p:nvSpPr>
        <p:spPr>
          <a:xfrm>
            <a:off x="921754" y="638264"/>
            <a:ext cx="1073444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pt-BR" sz="3200" b="1" dirty="0">
                <a:solidFill>
                  <a:srgbClr val="FF0000"/>
                </a:solidFill>
              </a:rPr>
              <a:t>EXEMPLOS DE OFERTAS DE CUIDADOS INTEGRAIS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2EE0C80-4EFC-ED91-7E8D-D13099137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81936"/>
              </p:ext>
            </p:extLst>
          </p:nvPr>
        </p:nvGraphicFramePr>
        <p:xfrm>
          <a:off x="1193862" y="1846263"/>
          <a:ext cx="9769641" cy="1471732"/>
        </p:xfrm>
        <a:graphic>
          <a:graphicData uri="http://schemas.openxmlformats.org/drawingml/2006/table">
            <a:tbl>
              <a:tblPr/>
              <a:tblGrid>
                <a:gridCol w="2433464">
                  <a:extLst>
                    <a:ext uri="{9D8B030D-6E8A-4147-A177-3AD203B41FA5}">
                      <a16:colId xmlns:a16="http://schemas.microsoft.com/office/drawing/2014/main" val="569750746"/>
                    </a:ext>
                  </a:extLst>
                </a:gridCol>
                <a:gridCol w="7336177">
                  <a:extLst>
                    <a:ext uri="{9D8B030D-6E8A-4147-A177-3AD203B41FA5}">
                      <a16:colId xmlns:a16="http://schemas.microsoft.com/office/drawing/2014/main" val="3120307677"/>
                    </a:ext>
                  </a:extLst>
                </a:gridCol>
              </a:tblGrid>
              <a:tr h="2518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OCI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1F1F1F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 INVESTIGAÇÃO DIAGNÓSTICA DE CÂNCER DE COLO DO ÚTERO -100,00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0321"/>
                  </a:ext>
                </a:extLst>
              </a:tr>
              <a:tr h="24397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Procedimentos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CONSULTA MÉDICA NA ATENÇÃO ESPECIALIZADA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41803"/>
                  </a:ext>
                </a:extLst>
              </a:tr>
              <a:tr h="243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COLPOSCOPIA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38332"/>
                  </a:ext>
                </a:extLst>
              </a:tr>
              <a:tr h="243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BIOPSIA DO COLO UTERINO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008"/>
                  </a:ext>
                </a:extLst>
              </a:tr>
              <a:tr h="243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EXAME ANATOMO-PATOLOGICO DO COLO UTERINO - BIOPSIA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630"/>
                  </a:ext>
                </a:extLst>
              </a:tr>
              <a:tr h="243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Times New Roman" panose="02020603050405020304" pitchFamily="18" charset="0"/>
                        </a:rPr>
                        <a:t>TELECONSULTA MÉDICA NA ATENÇÃO ESPECIALIZADA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067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DFEBE9E-7EE4-3E25-5456-8D4E2CD10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38804"/>
              </p:ext>
            </p:extLst>
          </p:nvPr>
        </p:nvGraphicFramePr>
        <p:xfrm>
          <a:off x="1193534" y="3499297"/>
          <a:ext cx="9769641" cy="1471734"/>
        </p:xfrm>
        <a:graphic>
          <a:graphicData uri="http://schemas.openxmlformats.org/drawingml/2006/table">
            <a:tbl>
              <a:tblPr/>
              <a:tblGrid>
                <a:gridCol w="2433463">
                  <a:extLst>
                    <a:ext uri="{9D8B030D-6E8A-4147-A177-3AD203B41FA5}">
                      <a16:colId xmlns:a16="http://schemas.microsoft.com/office/drawing/2014/main" val="2769319367"/>
                    </a:ext>
                  </a:extLst>
                </a:gridCol>
                <a:gridCol w="7336178">
                  <a:extLst>
                    <a:ext uri="{9D8B030D-6E8A-4147-A177-3AD203B41FA5}">
                      <a16:colId xmlns:a16="http://schemas.microsoft.com/office/drawing/2014/main" val="4266231264"/>
                    </a:ext>
                  </a:extLst>
                </a:gridCol>
              </a:tblGrid>
              <a:tr h="3018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OCI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1F1F1F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PROGRESSÃO DA AVALIAÇÃO DIAGNÓSTICA DE DÉFICIT AUDITIVO -150,00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59751"/>
                  </a:ext>
                </a:extLst>
              </a:tr>
              <a:tr h="2924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Procedimentos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CONSULTA MÉDICA NA ATENÇÃO ESPECIALIZADA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53255"/>
                  </a:ext>
                </a:extLst>
              </a:tr>
              <a:tr h="2924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AUDIOMETRIA TONAL LIMIAR (VIA AEREA / OSSEA)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63854"/>
                  </a:ext>
                </a:extLst>
              </a:tr>
              <a:tr h="2924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IMITANCIOMETRIA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8974"/>
                  </a:ext>
                </a:extLst>
              </a:tr>
              <a:tr h="2924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2C4C9"/>
                          </a:highlight>
                          <a:latin typeface="Times New Roman" panose="02020603050405020304" pitchFamily="18" charset="0"/>
                        </a:rPr>
                        <a:t>POTENCIAL EVOCADO AUDITIVO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719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F9A4AB7-FB16-D6EB-E3CD-8D432A878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36964"/>
              </p:ext>
            </p:extLst>
          </p:nvPr>
        </p:nvGraphicFramePr>
        <p:xfrm>
          <a:off x="1222406" y="5142558"/>
          <a:ext cx="9769641" cy="990600"/>
        </p:xfrm>
        <a:graphic>
          <a:graphicData uri="http://schemas.openxmlformats.org/drawingml/2006/table">
            <a:tbl>
              <a:tblPr/>
              <a:tblGrid>
                <a:gridCol w="2433463">
                  <a:extLst>
                    <a:ext uri="{9D8B030D-6E8A-4147-A177-3AD203B41FA5}">
                      <a16:colId xmlns:a16="http://schemas.microsoft.com/office/drawing/2014/main" val="2792624136"/>
                    </a:ext>
                  </a:extLst>
                </a:gridCol>
                <a:gridCol w="7336178">
                  <a:extLst>
                    <a:ext uri="{9D8B030D-6E8A-4147-A177-3AD203B41FA5}">
                      <a16:colId xmlns:a16="http://schemas.microsoft.com/office/drawing/2014/main" val="9515993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D1DC"/>
                          </a:highlight>
                          <a:latin typeface="Times New Roman" panose="02020603050405020304" pitchFamily="18" charset="0"/>
                        </a:rPr>
                        <a:t>OCI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1F1F1F"/>
                          </a:solidFill>
                          <a:effectLst/>
                          <a:highlight>
                            <a:srgbClr val="D5A6BD"/>
                          </a:highlight>
                          <a:latin typeface="Times New Roman" panose="02020603050405020304" pitchFamily="18" charset="0"/>
                        </a:rPr>
                        <a:t>AVALIAÇÃO INICIAL EM OFTALMOGIA - 0 A 8 ANOS- 200,00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56474"/>
                  </a:ext>
                </a:extLst>
              </a:tr>
              <a:tr h="1968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D1DC"/>
                          </a:highlight>
                          <a:latin typeface="Times New Roman" panose="02020603050405020304" pitchFamily="18" charset="0"/>
                        </a:rPr>
                        <a:t>Procedimentos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D1DC"/>
                          </a:highlight>
                          <a:latin typeface="Times New Roman" panose="02020603050405020304" pitchFamily="18" charset="0"/>
                        </a:rPr>
                        <a:t>CONSULTA MÉDICA NA ATENÇÃO ESPECIALIZADA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25919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D1DC"/>
                          </a:highlight>
                          <a:latin typeface="Times New Roman" panose="02020603050405020304" pitchFamily="18" charset="0"/>
                        </a:rPr>
                        <a:t>TESTE ORTÓPTICO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8137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D1DC"/>
                          </a:highlight>
                          <a:latin typeface="Times New Roman" panose="02020603050405020304" pitchFamily="18" charset="0"/>
                        </a:rPr>
                        <a:t>MAPEAMENTO DE RETINA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20336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D1DC"/>
                          </a:highlight>
                          <a:latin typeface="Times New Roman" panose="02020603050405020304" pitchFamily="18" charset="0"/>
                        </a:rPr>
                        <a:t>BIOMICROSCOPIA DE FUNDO DE OLHO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4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4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542" y="683394"/>
            <a:ext cx="9577137" cy="5823284"/>
          </a:xfrm>
        </p:spPr>
        <p:txBody>
          <a:bodyPr>
            <a:norm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-B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Planejamento – Mais Especialidade</a:t>
            </a: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Termo de Adesão assinado pelo gestor competente (individual)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Plano de Ação Regional (PAR)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– Discussão em  CIR aprovado em CIB os PAR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Registrar no SAIPS → Termo de Adesão + PAR.</a:t>
            </a:r>
          </a:p>
        </p:txBody>
      </p:sp>
    </p:spTree>
    <p:extLst>
      <p:ext uri="{BB962C8B-B14F-4D97-AF65-F5344CB8AC3E}">
        <p14:creationId xmlns:p14="http://schemas.microsoft.com/office/powerpoint/2010/main" val="385780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FD4F4E-D347-175A-34DC-30E7569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56" y="0"/>
            <a:ext cx="2499144" cy="7892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3DBCFB-837F-B555-C4C6-4CC2B7C2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6" y="683394"/>
            <a:ext cx="10173903" cy="5823284"/>
          </a:xfrm>
        </p:spPr>
        <p:txBody>
          <a:bodyPr>
            <a:normAutofit lnSpcReduction="10000"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t-B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Plano de Ação Regional – PAR</a:t>
            </a:r>
            <a:endParaRPr lang="pt-BR"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endParaRPr lang="pt-BR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PAR deve conter no mínimo: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de território de abrangência,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 geral das necessidades de saúde e da Rede de Atenção à Saúde;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–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descrição sumária da RAS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identificação dos principais problemas e prioridades que serão enfrentadas no Programa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–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elenco das OCI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acordo com os maiores problemas de acesso e f</a:t>
            </a:r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ilas prioritárias no estado e</a:t>
            </a:r>
            <a:r>
              <a:rPr lang="pt-BR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região;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–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das filas, por conjunto de procedimentos,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declarando sua abrangência e qual o sistema de informação utilizado, comprometendo-se com o compartilhamento das informações de sua base de dados, que será considerado no monitoramento e avaliação da execução do PAR;</a:t>
            </a:r>
          </a:p>
        </p:txBody>
      </p:sp>
    </p:spTree>
    <p:extLst>
      <p:ext uri="{BB962C8B-B14F-4D97-AF65-F5344CB8AC3E}">
        <p14:creationId xmlns:p14="http://schemas.microsoft.com/office/powerpoint/2010/main" val="34001486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1861</TotalTime>
  <Words>1836</Words>
  <Application>Microsoft Office PowerPoint</Application>
  <PresentationFormat>Widescreen</PresentationFormat>
  <Paragraphs>252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Trebuchet MS</vt:lpstr>
      <vt:lpstr>Verdana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OCI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OCI</vt:lpstr>
      <vt:lpstr>OCI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gessyanne vale</dc:creator>
  <cp:lastModifiedBy>gessyanne vale</cp:lastModifiedBy>
  <cp:revision>21</cp:revision>
  <dcterms:created xsi:type="dcterms:W3CDTF">2023-04-25T13:30:18Z</dcterms:created>
  <dcterms:modified xsi:type="dcterms:W3CDTF">2024-07-08T11:32:52Z</dcterms:modified>
</cp:coreProperties>
</file>