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88" r:id="rId6"/>
    <p:sldId id="284" r:id="rId7"/>
    <p:sldId id="336" r:id="rId8"/>
    <p:sldId id="258" r:id="rId9"/>
    <p:sldId id="314" r:id="rId10"/>
    <p:sldId id="315" r:id="rId11"/>
    <p:sldId id="316" r:id="rId12"/>
    <p:sldId id="259" r:id="rId13"/>
    <p:sldId id="313" r:id="rId14"/>
    <p:sldId id="261" r:id="rId15"/>
    <p:sldId id="260" r:id="rId16"/>
    <p:sldId id="319" r:id="rId17"/>
    <p:sldId id="320" r:id="rId18"/>
    <p:sldId id="321" r:id="rId19"/>
    <p:sldId id="322" r:id="rId20"/>
    <p:sldId id="335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3" r:id="rId31"/>
    <p:sldId id="272" r:id="rId32"/>
    <p:sldId id="273" r:id="rId33"/>
    <p:sldId id="334" r:id="rId34"/>
    <p:sldId id="274" r:id="rId35"/>
  </p:sldIdLst>
  <p:sldSz cx="12192000" cy="6858000"/>
  <p:notesSz cx="6858000" cy="9144000"/>
  <p:embeddedFontLs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ucida Bright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iMh1uT5e0I10sHZo915E2komo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249" autoAdjust="0"/>
  </p:normalViewPr>
  <p:slideViewPr>
    <p:cSldViewPr snapToGrid="0" showGuides="1">
      <p:cViewPr varScale="1">
        <p:scale>
          <a:sx n="68" d="100"/>
          <a:sy n="68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font" Target="fonts/font3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font" Target="fonts/font6.fntdata" /><Relationship Id="rId47" Type="http://schemas.openxmlformats.org/officeDocument/2006/relationships/font" Target="fonts/font11.fntdata" /><Relationship Id="rId76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font" Target="fonts/font2.fntdata" /><Relationship Id="rId46" Type="http://schemas.openxmlformats.org/officeDocument/2006/relationships/font" Target="fonts/font10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font" Target="fonts/font5.fntdata" /><Relationship Id="rId75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font" Target="fonts/font1.fntdata" /><Relationship Id="rId40" Type="http://schemas.openxmlformats.org/officeDocument/2006/relationships/font" Target="fonts/font4.fntdata" /><Relationship Id="rId45" Type="http://schemas.openxmlformats.org/officeDocument/2006/relationships/font" Target="fonts/font9.fntdata" /><Relationship Id="rId7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font" Target="fonts/font8.fntdata" /><Relationship Id="rId73" Type="http://customschemas.google.com/relationships/presentationmetadata" Target="meta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font" Target="fonts/font7.fntdata" /><Relationship Id="rId48" Type="http://schemas.openxmlformats.org/officeDocument/2006/relationships/font" Target="fonts/font12.fntdata" /><Relationship Id="rId77" Type="http://schemas.openxmlformats.org/officeDocument/2006/relationships/tableStyles" Target="tableStyles.xml" /><Relationship Id="rId8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436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56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76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236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16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600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813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477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903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14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9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677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242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2527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52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820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0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322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535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893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827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40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817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661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9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5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2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67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46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7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22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hyperlink" Target="mailto:apoiosemspe@saude.gov.br" TargetMode="Externa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image" Target="../media/image2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jpg" /><Relationship Id="rId5" Type="http://schemas.openxmlformats.org/officeDocument/2006/relationships/image" Target="../media/image9.png" /><Relationship Id="rId4" Type="http://schemas.openxmlformats.org/officeDocument/2006/relationships/image" Target="../media/image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2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2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2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2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2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2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image" Target="../media/image2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png" /><Relationship Id="rId4" Type="http://schemas.openxmlformats.org/officeDocument/2006/relationships/image" Target="../media/image2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2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.jp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png" /><Relationship Id="rId4" Type="http://schemas.openxmlformats.org/officeDocument/2006/relationships/image" Target="../media/image2.jp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png" /><Relationship Id="rId5" Type="http://schemas.openxmlformats.org/officeDocument/2006/relationships/image" Target="../media/image30.png" /><Relationship Id="rId4" Type="http://schemas.openxmlformats.org/officeDocument/2006/relationships/image" Target="../media/image2.jp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jp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png" /><Relationship Id="rId4" Type="http://schemas.openxmlformats.org/officeDocument/2006/relationships/image" Target="../media/image2.jp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Relationship Id="rId5" Type="http://schemas.openxmlformats.org/officeDocument/2006/relationships/hyperlink" Target="mailto:apoiosemspe@saude.gov.br" TargetMode="External" /><Relationship Id="rId4" Type="http://schemas.openxmlformats.org/officeDocument/2006/relationships/image" Target="../media/image2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jpg" /><Relationship Id="rId5" Type="http://schemas.openxmlformats.org/officeDocument/2006/relationships/image" Target="../media/image5.png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2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jpg" /><Relationship Id="rId5" Type="http://schemas.openxmlformats.org/officeDocument/2006/relationships/image" Target="../media/image5.png" /><Relationship Id="rId4" Type="http://schemas.openxmlformats.org/officeDocument/2006/relationships/image" Target="../media/image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432560" y="92849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pt-BR" dirty="0"/>
              <a:t>Análise Qualitativa Amostral dos Planos Municipais de Saúde em Pernambuco​</a:t>
            </a: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baseline="30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Reunião Colegiado de Planejamento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Pernambuco, 22 de abril de 2022</a:t>
            </a:r>
            <a:endParaRPr dirty="0"/>
          </a:p>
        </p:txBody>
      </p:sp>
      <p:pic>
        <p:nvPicPr>
          <p:cNvPr id="87" name="Google Shape;87;p1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0054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2716794" y="5658407"/>
            <a:ext cx="6758412" cy="111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Seção de Apoio Institucional e Articulação Federativa da </a:t>
            </a:r>
            <a:endParaRPr sz="1200" dirty="0">
              <a:latin typeface="+mj-l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Superintendência Estadual do Ministério da Saúde em Pernambuco (SEINSF/SEMS-PE)</a:t>
            </a:r>
            <a:endParaRPr sz="1200" dirty="0">
              <a:latin typeface="+mj-l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i="0" u="sng" strike="noStrike" cap="none" dirty="0">
                <a:solidFill>
                  <a:schemeClr val="dk1"/>
                </a:solidFill>
                <a:latin typeface="+mj-lt"/>
                <a:ea typeface="Arial Narrow"/>
                <a:cs typeface="Arial Narrow"/>
                <a:sym typeface="Arial Narrow"/>
                <a:hlinkClick r:id="rId5"/>
              </a:rPr>
              <a:t>apoiosemspe@saude.gov.br</a:t>
            </a:r>
            <a:r>
              <a:rPr lang="pt-BR" b="0" i="0" u="none" strike="noStrike" cap="none" dirty="0">
                <a:solidFill>
                  <a:schemeClr val="dk1"/>
                </a:solidFill>
                <a:latin typeface="+mj-lt"/>
                <a:ea typeface="Arial Narrow"/>
                <a:cs typeface="Arial Narrow"/>
                <a:sym typeface="Arial Narrow"/>
              </a:rPr>
              <a:t> / (81) 3303-4663/4661</a:t>
            </a:r>
            <a:endParaRPr sz="1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267046" y="303725"/>
            <a:ext cx="10515600" cy="6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200" b="1" dirty="0"/>
              <a:t>PRC nº 1/2017</a:t>
            </a:r>
            <a:endParaRPr sz="3200" b="1"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393895" y="886264"/>
            <a:ext cx="10959905" cy="593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96.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 </a:t>
            </a:r>
            <a:r>
              <a:rPr lang="pt-BR" sz="105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Plano de Saúde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105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instrumento central 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planejamento para definição e implementação de todas as iniciativas no âmbito da saúde de cada esfera da gestão do SUS para o período de 4 (quatro) anos, explicita os compromissos do governo para o setor saúde e reflete, a partir da análise situacional, as necessidades de saúde da população e as peculiaridades próprias de cada esfera. (Origem: PRT MS/GM 2135/2013, Art. 3º)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Plano de Saúde configura-se como base para a execução, o acompanhamento, a avaliação da gestão do sistema de saúde e contempla todas as áreas da atenção à saúde, de modo a garantir a integralidade dessa atenção. (Origem: PRT MS/GM 2135/2013, Art. 3º, § 1º)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Plano de Saúde observará os prazos do PPA, conforme definido nas Leis Orgânicas dos entes federados. (Origem: PRT MS/GM 2135/2013, Art. 3º, § 2º)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elaboração do Plano de Saúde será orientada pelas necessidades de saúde da população, considerando: (Origem: PRT MS/GM 2135/2013, Art. 3º, § 3º)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 </a:t>
            </a:r>
            <a:r>
              <a:rPr lang="pt-BR" sz="105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análise situacional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orientada, dentre outros, pelos seguintes temas contidos no Mapa da Saúde: (Origem: PRT MS/GM 2135/2013, Art. 3º, § 3º, I)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estrutura do sistema de saúde; (Origem: PRT MS/GM 2135/2013, Art. 3º, § 3º, I, a)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redes de atenção à saúde; (Origem: PRT MS/GM 2135/2013, Art. 3º, § 3º, I, b)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condições </a:t>
            </a:r>
            <a:r>
              <a:rPr lang="pt-BR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sociossanitárias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(Origem: PRT MS/GM 2135/2013, Art. 3º, § 3º, I, c)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fluxos de acesso; (Origem: PRT MS/GM 2135/2013, Art. 3º, § 3º, I, d)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recursos financeiros; (Origem: PRT MS/GM 2135/2013, Art. 3º, § 3º, I, e)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gestão do trabalho e da educação na saúde; e (Origem: PRT MS/GM 2135/2013, Art. 3º, § 3º, I, f)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ciência, tecnologia, produção e inovação em saúde e gestão. (Origem: PRT MS/GM 2135/2013, Art. 3º, § 3º, I, g)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definição das </a:t>
            </a:r>
            <a:r>
              <a:rPr lang="pt-BR" sz="105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diretrizes, objetivos, metas e indicadores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e (Origem: PRT MS/GM 2135/2013, Art. 3º, § 3º, II)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processo de </a:t>
            </a:r>
            <a:r>
              <a:rPr lang="pt-BR" sz="105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monitoramento e avaliação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(Origem: PRT MS/GM 2135/2013, Art. 3º, § 3º, III)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Planos Estaduais de Saúde deverão ainda explicitar a metodologia de alocação dos recursos estaduais e a previsão anual de repasse recursos aos municípios, pactuada pelos gestores estaduais e municipais na CIB e aprovadas pelo Conselho Estadual de Saúde. (Origem: PRT MS/GM 2135/2013, Art. 3º, § 4º)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5º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Planos Estaduais de Saúde terão como base as metas regionais, resultantes das pactuações intermunicipais, com vistas à promoção da equidade </a:t>
            </a:r>
            <a:r>
              <a:rPr lang="pt-BR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interregional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(Origem: PRT MS/GM 2135/2013, Art. 3º, § 5º)</a:t>
            </a:r>
          </a:p>
          <a:p>
            <a:pPr marL="114300" indent="0" algn="just">
              <a:buNone/>
            </a:pPr>
            <a:r>
              <a:rPr lang="pt-BR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6º </a:t>
            </a:r>
            <a:r>
              <a:rPr lang="pt-BR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transparência e a visibilidade serão também asseguradas mediante incentivo à participação popular e à realização de audiências públicas, durante o processo de elaboração e discussão do Plano de Saúde. (Origem: PRT MS/GM 2135/2013, Art. 3º, § 6º)</a:t>
            </a:r>
          </a:p>
          <a:p>
            <a:pPr marL="6096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6741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rgbClr val="5A9BD5">
                  <a:alpha val="81960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pt-BR" sz="4000" dirty="0">
                <a:solidFill>
                  <a:srgbClr val="000000"/>
                </a:solidFill>
              </a:rPr>
              <a:t>Materiais e métodos:  descrição das variáveis </a:t>
            </a:r>
            <a:endParaRPr sz="4000" b="1" dirty="0">
              <a:solidFill>
                <a:srgbClr val="000000"/>
              </a:solidFill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6588720" y="0"/>
            <a:ext cx="3762182" cy="2258435"/>
          </a:xfrm>
          <a:custGeom>
            <a:avLst/>
            <a:gdLst/>
            <a:ahLst/>
            <a:cxnLst/>
            <a:rect l="l" t="t" r="r" b="b"/>
            <a:pathLst>
              <a:path w="3960192" h="2377300" extrusionOk="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3148" y="546059"/>
            <a:ext cx="2393326" cy="80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804672" y="2421682"/>
            <a:ext cx="5145024" cy="36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pt-BR" sz="1600" dirty="0">
                <a:solidFill>
                  <a:srgbClr val="000000"/>
                </a:solidFill>
              </a:rPr>
              <a:t>Para a análise dos Planos, inicialmente foi feita uma busca por </a:t>
            </a:r>
            <a:r>
              <a:rPr lang="pt-BR" sz="1600" b="1" dirty="0">
                <a:solidFill>
                  <a:srgbClr val="000000"/>
                </a:solidFill>
              </a:rPr>
              <a:t>palavras-chave</a:t>
            </a:r>
            <a:r>
              <a:rPr lang="pt-BR" sz="1600" dirty="0">
                <a:solidFill>
                  <a:srgbClr val="000000"/>
                </a:solidFill>
              </a:rPr>
              <a:t> relacionadas aos elementos que devem estar contidos do Plano de Saúde (“análise de situação de saúde”, “análise situacional”, “diagnóstico de saúde”, “diretrizes”, “objetivos”, “metas e “indicadores”, “monitoramento e avaliação”, “COVID”). A busca por palavras-chave foi o método de escolha apenas para facilitar a localização do texto. </a:t>
            </a:r>
            <a:r>
              <a:rPr lang="pt-BR" sz="1600" b="1" dirty="0">
                <a:solidFill>
                  <a:srgbClr val="000000"/>
                </a:solidFill>
              </a:rPr>
              <a:t>Quando não foram localizadas, foi realizada a busca dos itens no texto completo.  </a:t>
            </a:r>
            <a:endParaRPr b="1" dirty="0"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pt-BR" sz="1600" dirty="0">
                <a:solidFill>
                  <a:srgbClr val="000000"/>
                </a:solidFill>
              </a:rPr>
              <a:t>As observações e/ou recomendações para cada município foram registradas na coluna de “Observações adicionais”.</a:t>
            </a:r>
            <a:endParaRPr dirty="0"/>
          </a:p>
          <a:p>
            <a:pPr marL="95250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7457503" y="3006774"/>
            <a:ext cx="4734497" cy="3851226"/>
          </a:xfrm>
          <a:custGeom>
            <a:avLst/>
            <a:gdLst/>
            <a:ahLst/>
            <a:cxnLst/>
            <a:rect l="l" t="t" r="r" b="b"/>
            <a:pathLst>
              <a:path w="4647408" h="3780384" extrusionOk="0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2076" y="4153602"/>
            <a:ext cx="3428850" cy="222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rgbClr val="5A9BD5">
                  <a:alpha val="81960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pt-BR" sz="3600">
                <a:solidFill>
                  <a:srgbClr val="000000"/>
                </a:solidFill>
              </a:rPr>
              <a:t>Materiais e métodos:  descrição das variáveis </a:t>
            </a:r>
            <a:endParaRPr sz="3600" b="1">
              <a:solidFill>
                <a:srgbClr val="000000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803806" y="2091448"/>
            <a:ext cx="4748319" cy="396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⮚"/>
            </a:pPr>
            <a:r>
              <a:rPr lang="pt-BR" sz="1800" dirty="0">
                <a:solidFill>
                  <a:srgbClr val="000000"/>
                </a:solidFill>
              </a:rPr>
              <a:t>O registro da coleta de dados foi feito em planilha Excel elaborada para esta finalidade, com a descrição das variáveis selecionadas (componentes do PMS).  A codificação selecionada identifica a existência ou ausência dos elementos analisados</a:t>
            </a:r>
            <a:endParaRPr sz="1800" dirty="0">
              <a:solidFill>
                <a:srgbClr val="000000"/>
              </a:solidFill>
            </a:endParaRPr>
          </a:p>
          <a:p>
            <a:pPr marL="228600" lvl="0" indent="-122872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⮚"/>
            </a:pPr>
            <a:r>
              <a:rPr lang="pt-BR" sz="1800" dirty="0">
                <a:solidFill>
                  <a:srgbClr val="000000"/>
                </a:solidFill>
              </a:rPr>
              <a:t>Nos casos de documentos não anexados, utilizamos a sigla N/A  (não se aplica) para as variáveis “Documento anexado corresponde ao Plano” e “Documento anexado corresponde à Resolução.”  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⮚"/>
            </a:pPr>
            <a:endParaRPr lang="pt-BR" sz="1800" dirty="0">
              <a:solidFill>
                <a:srgbClr val="000000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⮚"/>
            </a:pPr>
            <a:r>
              <a:rPr lang="pt-BR" sz="1800" dirty="0">
                <a:solidFill>
                  <a:srgbClr val="000000"/>
                </a:solidFill>
              </a:rPr>
              <a:t>Nos casos da informação incompleta foi utilizada a categoria “parcialmente”</a:t>
            </a:r>
            <a:endParaRPr dirty="0"/>
          </a:p>
          <a:p>
            <a:pPr marL="228600" lvl="0" indent="-14636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60960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664"/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8157014" y="2"/>
            <a:ext cx="4034987" cy="3428147"/>
          </a:xfrm>
          <a:custGeom>
            <a:avLst/>
            <a:gdLst/>
            <a:ahLst/>
            <a:cxnLst/>
            <a:rect l="l" t="t" r="r" b="b"/>
            <a:pathLst>
              <a:path w="4034987" h="3428147" extrusionOk="0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9844" y="387718"/>
            <a:ext cx="3205839" cy="20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Área de transferência Mista estrutura de tópic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3910" y="3478741"/>
            <a:ext cx="1606964" cy="1606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9059131" y="4258570"/>
            <a:ext cx="3132869" cy="2599430"/>
          </a:xfrm>
          <a:custGeom>
            <a:avLst/>
            <a:gdLst/>
            <a:ahLst/>
            <a:cxnLst/>
            <a:rect l="l" t="t" r="r" b="b"/>
            <a:pathLst>
              <a:path w="3061881" h="2540529" extrusionOk="0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 descr="image0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3568" y="5430639"/>
            <a:ext cx="2432116" cy="82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38200" y="1827129"/>
            <a:ext cx="3557530" cy="1874537"/>
          </a:xfrm>
        </p:spPr>
        <p:txBody>
          <a:bodyPr>
            <a:noAutofit/>
          </a:bodyPr>
          <a:lstStyle/>
          <a:p>
            <a:r>
              <a:rPr lang="pt-BR" sz="2000" dirty="0"/>
              <a:t>“aprovado”</a:t>
            </a:r>
          </a:p>
          <a:p>
            <a:r>
              <a:rPr lang="pt-BR" sz="2000" dirty="0"/>
              <a:t>“em análise no Conselho”</a:t>
            </a:r>
          </a:p>
          <a:p>
            <a:r>
              <a:rPr lang="pt-BR" sz="2000" dirty="0"/>
              <a:t>“em elaboração” </a:t>
            </a:r>
          </a:p>
          <a:p>
            <a:r>
              <a:rPr lang="pt-BR" sz="2000" dirty="0"/>
              <a:t> “não iniciado”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Status do sistema DGMP em relação ao Plano de Saúde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415" y="1690688"/>
            <a:ext cx="6579385" cy="43768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54198" y="3249976"/>
            <a:ext cx="1244906" cy="179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4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17704" cy="4351338"/>
          </a:xfrm>
        </p:spPr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anexado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898" y="842864"/>
            <a:ext cx="7487798" cy="517227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683826" y="1112703"/>
            <a:ext cx="881350" cy="154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851094" y="3306436"/>
            <a:ext cx="3301388" cy="406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648" y="3347359"/>
            <a:ext cx="1250592" cy="1114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 rot="21358354">
            <a:off x="1895657" y="3546892"/>
            <a:ext cx="1169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Lucida Bright" panose="02040602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dos </a:t>
            </a:r>
            <a:r>
              <a:rPr lang="pt-BR" sz="1000" dirty="0" err="1">
                <a:latin typeface="Lucida Bright" panose="02040602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doc´s</a:t>
            </a:r>
            <a:r>
              <a:rPr lang="pt-BR" sz="1000" dirty="0">
                <a:latin typeface="Lucida Bright" panose="02040602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Histórico de Ações</a:t>
            </a:r>
          </a:p>
        </p:txBody>
      </p:sp>
      <p:grpSp>
        <p:nvGrpSpPr>
          <p:cNvPr id="12" name="Grupo 11"/>
          <p:cNvGrpSpPr/>
          <p:nvPr/>
        </p:nvGrpSpPr>
        <p:grpSpPr>
          <a:xfrm rot="20445799">
            <a:off x="1849101" y="3151846"/>
            <a:ext cx="172930" cy="413393"/>
            <a:chOff x="3431263" y="2335794"/>
            <a:chExt cx="371192" cy="889242"/>
          </a:xfrm>
        </p:grpSpPr>
        <p:sp>
          <p:nvSpPr>
            <p:cNvPr id="13" name="Cilindro 12"/>
            <p:cNvSpPr/>
            <p:nvPr/>
          </p:nvSpPr>
          <p:spPr>
            <a:xfrm flipH="1">
              <a:off x="3593998" y="2873429"/>
              <a:ext cx="45719" cy="351607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ilindro 13"/>
            <p:cNvSpPr/>
            <p:nvPr/>
          </p:nvSpPr>
          <p:spPr>
            <a:xfrm>
              <a:off x="3467476" y="2454896"/>
              <a:ext cx="298765" cy="370380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3431263" y="2708393"/>
              <a:ext cx="371192" cy="2359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/>
            <p:cNvSpPr/>
            <p:nvPr/>
          </p:nvSpPr>
          <p:spPr>
            <a:xfrm>
              <a:off x="3431263" y="2335794"/>
              <a:ext cx="371192" cy="2534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6190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39737" cy="4351338"/>
          </a:xfrm>
        </p:spPr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documento anexado corresponde ao Plano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t="803"/>
          <a:stretch/>
        </p:blipFill>
        <p:spPr>
          <a:xfrm>
            <a:off x="4218238" y="1397866"/>
            <a:ext cx="3671061" cy="4759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2573" t="642" r="49882" b="45221"/>
          <a:stretch/>
        </p:blipFill>
        <p:spPr>
          <a:xfrm>
            <a:off x="8229600" y="1361787"/>
            <a:ext cx="3828013" cy="483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1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055824" cy="763339"/>
          </a:xfrm>
        </p:spPr>
        <p:txBody>
          <a:bodyPr/>
          <a:lstStyle/>
          <a:p>
            <a:r>
              <a:rPr lang="pt-BR" dirty="0"/>
              <a:t>sim, não, parcialmente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Situação de Saúde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84B005-E383-4128-AB90-F90C2ACA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76" y="2648317"/>
            <a:ext cx="5055824" cy="365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03C554-9C72-4177-B4FB-D82487E9A0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09"/>
          <a:stretch/>
        </p:blipFill>
        <p:spPr>
          <a:xfrm>
            <a:off x="6381750" y="2648317"/>
            <a:ext cx="5290162" cy="361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00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83529" cy="47117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3800" b="1" dirty="0"/>
              <a:t>Diretrizes: </a:t>
            </a:r>
            <a:r>
              <a:rPr lang="pt-BR" sz="3800" dirty="0"/>
              <a:t>Expressam ideais de realização e orientam escolhas estratégicas e prioritárias. Devem ser definidas em função das características epidemiológicas, da organização dos serviços, do sistema de saúde e dos marcos da Política de Saúde. </a:t>
            </a:r>
          </a:p>
          <a:p>
            <a:pPr algn="just"/>
            <a:r>
              <a:rPr lang="pt-BR" sz="3800" b="1" dirty="0"/>
              <a:t>Objetivos: </a:t>
            </a:r>
            <a:r>
              <a:rPr lang="pt-BR" sz="3800" dirty="0"/>
              <a:t>Expressam resultados desejados, refletindo as situações a serem alteradas pela implementação de estratégias e ações. Declaram e comunicam os aspectos da realidade que serão submetidos a intervenções diretas, permitindo a agregação de um conjunto de iniciativas gestoras de formulação coordenada. Referem-se à declaração “do que se quer” ao final do período considerado. </a:t>
            </a:r>
          </a:p>
          <a:p>
            <a:pPr algn="just"/>
            <a:r>
              <a:rPr lang="pt-BR" sz="3800" b="1" dirty="0"/>
              <a:t>Metas: </a:t>
            </a:r>
            <a:r>
              <a:rPr lang="pt-BR" sz="3800" dirty="0"/>
              <a:t>Expressam a medida de alcance do objetivo. Um mesmo objetivo pode apresentar mais de uma meta em função da relevância destas para o seu alcance, ao mesmo tempo em que é recomendável estabelecer metas que expressem os desafios a serem enfrentados.</a:t>
            </a:r>
          </a:p>
          <a:p>
            <a:pPr algn="just"/>
            <a:r>
              <a:rPr lang="pt-BR" sz="3800" b="1" dirty="0"/>
              <a:t>Indicadores: </a:t>
            </a:r>
            <a:r>
              <a:rPr lang="pt-BR" sz="3800" dirty="0"/>
              <a:t>Conjunto de parâmetros que permite identificar, mensurar, acompanhar e comunicar, de forma simples, a evolução de determinado aspecto da intervenção proposta. Devem ser passíveis de apuração periódica, de forma a possibilitar a avaliação da intervenção. 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dirty="0"/>
              <a:t>Fonte: Manual de Planejamento no SUS, 2016.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Conceitos DOMI</a:t>
            </a:r>
          </a:p>
        </p:txBody>
      </p:sp>
    </p:spTree>
    <p:extLst>
      <p:ext uri="{BB962C8B-B14F-4D97-AF65-F5344CB8AC3E}">
        <p14:creationId xmlns:p14="http://schemas.microsoft.com/office/powerpoint/2010/main" val="81960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342FD9-9841-4288-82BA-D475CE88A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51" y="809625"/>
            <a:ext cx="3600450" cy="5238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F404E8-2EEC-474E-B2B2-5789AFEF71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13"/>
          <a:stretch/>
        </p:blipFill>
        <p:spPr>
          <a:xfrm>
            <a:off x="1088973" y="2505076"/>
            <a:ext cx="6337405" cy="4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6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B02BDA-7879-4390-9F64-9CC3D3CB6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02" y="1521619"/>
            <a:ext cx="5643944" cy="381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31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19"/>
          <p:cNvSpPr txBox="1">
            <a:spLocks/>
          </p:cNvSpPr>
          <p:nvPr/>
        </p:nvSpPr>
        <p:spPr>
          <a:xfrm>
            <a:off x="-112144" y="198408"/>
            <a:ext cx="11890075" cy="77826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8163"/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EQUIPE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SEINSF/PE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98439" y="2019705"/>
            <a:ext cx="5795121" cy="1963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  <a:sym typeface="Montserrat Light"/>
              </a:rPr>
              <a:t>Inajá Monteiro Pereira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Larissa Oliveira Sá </a:t>
            </a: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Figueirôa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t-BR" sz="2000" b="1" dirty="0" err="1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Keren-Hapuque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Costa Xavier Lins</a:t>
            </a:r>
          </a:p>
          <a:p>
            <a:pPr algn="ctr" fontAlgn="base">
              <a:lnSpc>
                <a:spcPct val="150000"/>
              </a:lnSpc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Calibri" panose="020F0502020204030204" pitchFamily="34" charset="0"/>
                <a:sym typeface="Montserrat Light"/>
              </a:rPr>
              <a:t>Roberta Corrêa de Araújo de Amorim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07783" y="5658928"/>
            <a:ext cx="386494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ea typeface="Montserrat Light"/>
                <a:cs typeface="Calibri" panose="020F0502020204030204" pitchFamily="34" charset="0"/>
              </a:rPr>
              <a:t>apoiosemspe@saude.gov.br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ea typeface="Montserrat Light"/>
                <a:cs typeface="Calibri" panose="020F0502020204030204" pitchFamily="34" charset="0"/>
                <a:sym typeface="Montserrat Light"/>
              </a:rPr>
              <a:t>(81) 3303-4663/4661</a:t>
            </a:r>
          </a:p>
        </p:txBody>
      </p:sp>
    </p:spTree>
    <p:extLst>
      <p:ext uri="{BB962C8B-B14F-4D97-AF65-F5344CB8AC3E}">
        <p14:creationId xmlns:p14="http://schemas.microsoft.com/office/powerpoint/2010/main" val="366303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27C2A1-D487-40A6-98B2-073862F78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707" y="857251"/>
            <a:ext cx="4287493" cy="53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não, parcialmente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A3784D-CA87-49C5-A63B-73C1A249F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2489990"/>
            <a:ext cx="6877050" cy="38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não, parcialmente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>
                <a:solidFill>
                  <a:srgbClr val="00B0F0"/>
                </a:solidFill>
              </a:rPr>
              <a:t>Processo </a:t>
            </a:r>
            <a:r>
              <a:rPr lang="pt-BR" u="sng" dirty="0"/>
              <a:t>de Monitoramento e Avaliação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B19920-CB41-4738-82D1-D0B412C1B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531" y="1690688"/>
            <a:ext cx="2714625" cy="41052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DD6B86E-7D7D-47C6-9750-B4BA711AD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3" y="2573337"/>
            <a:ext cx="72104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1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Informações sobre a COVID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15F175-2216-4CFA-8F2C-86AE8C05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25" y="1627010"/>
            <a:ext cx="30956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do Conselho anexada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B98792-5E33-4A5D-AC83-CC82E8EC5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25" y="1448594"/>
            <a:ext cx="2847975" cy="5105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5A57FA4-389F-4FEE-9037-3E9930C3C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187" y="1428750"/>
            <a:ext cx="3590925" cy="47434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F28176-D51D-42A7-B472-650B2800A831}"/>
              </a:ext>
            </a:extLst>
          </p:cNvPr>
          <p:cNvSpPr txBox="1"/>
          <p:nvPr/>
        </p:nvSpPr>
        <p:spPr>
          <a:xfrm>
            <a:off x="971550" y="2630924"/>
            <a:ext cx="335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 relação às Resoluções de aprovação do Conselho, foi verificada a correspondência do anexos, a coerência do texto, em relação aos período e ao instrumento aprovado e formatação do documento.  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4266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sim, não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documento anexado corresponde à Resolução do Conselho que aprova o Plano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FE65DF-CAC1-4664-B764-6DFAB7543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86"/>
          <a:stretch/>
        </p:blipFill>
        <p:spPr>
          <a:xfrm>
            <a:off x="7753351" y="1818577"/>
            <a:ext cx="3871912" cy="436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1B2287-229E-458C-8BB5-33092C324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426" y="1845373"/>
            <a:ext cx="335280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35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Completa, incompleta ou N/A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 resolução está anexada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71B527-D56E-445E-94B4-0C4735EDD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805" y="1456529"/>
            <a:ext cx="3395766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3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Erros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38200" y="1517155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Lista de erros enviados para CGFIP ainda em análise</a:t>
            </a:r>
          </a:p>
          <a:p>
            <a:r>
              <a:rPr lang="pt-BR" dirty="0"/>
              <a:t>Anexados números diferentes de 2 (1, 3 e 4)</a:t>
            </a:r>
          </a:p>
          <a:p>
            <a:r>
              <a:rPr lang="pt-BR" dirty="0"/>
              <a:t>Upload sem arquivo</a:t>
            </a:r>
          </a:p>
          <a:p>
            <a:r>
              <a:rPr lang="pt-BR" dirty="0"/>
              <a:t>Anexo não abre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051" y="2577047"/>
            <a:ext cx="5742930" cy="13595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/>
          <a:srcRect t="3461" b="8806"/>
          <a:stretch/>
        </p:blipFill>
        <p:spPr>
          <a:xfrm>
            <a:off x="694476" y="3936573"/>
            <a:ext cx="5401524" cy="26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t-BR" sz="4400" dirty="0">
                <a:solidFill>
                  <a:srgbClr val="000000"/>
                </a:solidFill>
              </a:rPr>
              <a:t>Análise e resultados</a:t>
            </a:r>
            <a:endParaRPr b="1" dirty="0"/>
          </a:p>
        </p:txBody>
      </p:sp>
      <p:grpSp>
        <p:nvGrpSpPr>
          <p:cNvPr id="276" name="Google Shape;276;p17"/>
          <p:cNvGrpSpPr/>
          <p:nvPr/>
        </p:nvGrpSpPr>
        <p:grpSpPr>
          <a:xfrm>
            <a:off x="1098185" y="1825625"/>
            <a:ext cx="9995629" cy="4347359"/>
            <a:chOff x="259985" y="0"/>
            <a:chExt cx="9995629" cy="4347359"/>
          </a:xfrm>
        </p:grpSpPr>
        <p:sp>
          <p:nvSpPr>
            <p:cNvPr id="277" name="Google Shape;277;p17"/>
            <p:cNvSpPr/>
            <p:nvPr/>
          </p:nvSpPr>
          <p:spPr>
            <a:xfrm>
              <a:off x="259985" y="1030493"/>
              <a:ext cx="4875916" cy="573637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59985" y="1245928"/>
              <a:ext cx="358202" cy="35820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59985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 txBox="1"/>
            <p:nvPr/>
          </p:nvSpPr>
          <p:spPr>
            <a:xfrm>
              <a:off x="259985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43175" rIns="64750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pt-BR" sz="3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Variáveis analisadas</a:t>
              </a:r>
              <a:endParaRPr dirty="0"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59985" y="20808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01299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 txBox="1"/>
            <p:nvPr/>
          </p:nvSpPr>
          <p:spPr>
            <a:xfrm>
              <a:off x="601299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Análise da </a:t>
              </a: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Situação de Saúde </a:t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59985" y="291583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601299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 txBox="1"/>
            <p:nvPr/>
          </p:nvSpPr>
          <p:spPr>
            <a:xfrm>
              <a:off x="601299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Diretrizes  </a:t>
              </a: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259985" y="37507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01299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 txBox="1"/>
            <p:nvPr/>
          </p:nvSpPr>
          <p:spPr>
            <a:xfrm>
              <a:off x="601299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Objetivos </a:t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5379697" y="1030493"/>
              <a:ext cx="4875916" cy="573637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379697" y="1245928"/>
              <a:ext cx="358202" cy="35820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5379697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 txBox="1"/>
            <p:nvPr/>
          </p:nvSpPr>
          <p:spPr>
            <a:xfrm>
              <a:off x="5379697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43175" rIns="64750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pt-BR" sz="3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Principais Recomendações</a:t>
              </a:r>
              <a:endParaRPr dirty="0"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5379697" y="20808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5721012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 txBox="1"/>
            <p:nvPr/>
          </p:nvSpPr>
          <p:spPr>
            <a:xfrm>
              <a:off x="5721012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Recomendação de inserir </a:t>
              </a: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Análise da Situação de Saúde;  </a:t>
              </a: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 Complementar informações apresentadas, a partir dos elementos definidos pelo Manual do Planejamento do SUS.   </a:t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5379697" y="291583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5721012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5721012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Recomendação de apresentar a </a:t>
              </a:r>
              <a:r>
                <a:rPr lang="pt-BR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pt-B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OMI em conformidade com a nomenclatura utilizada nos instrumentos de Planejamento do SUS. </a:t>
              </a:r>
              <a:endParaRPr dirty="0"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5379697" y="37507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5721012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 txBox="1"/>
            <p:nvPr/>
          </p:nvSpPr>
          <p:spPr>
            <a:xfrm>
              <a:off x="5721012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Recomendação de revisar os </a:t>
              </a: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Objetivos </a:t>
              </a: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(muitas vezes confundidos com ações)   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pt-BR" sz="4400">
                <a:solidFill>
                  <a:srgbClr val="000000"/>
                </a:solidFill>
              </a:rPr>
              <a:t>Análise e resultados</a:t>
            </a:r>
            <a:endParaRPr b="1"/>
          </a:p>
        </p:txBody>
      </p:sp>
      <p:grpSp>
        <p:nvGrpSpPr>
          <p:cNvPr id="309" name="Google Shape;309;p18"/>
          <p:cNvGrpSpPr/>
          <p:nvPr/>
        </p:nvGrpSpPr>
        <p:grpSpPr>
          <a:xfrm>
            <a:off x="1098185" y="1825625"/>
            <a:ext cx="9995629" cy="4347359"/>
            <a:chOff x="259985" y="0"/>
            <a:chExt cx="9995629" cy="4347359"/>
          </a:xfrm>
        </p:grpSpPr>
        <p:sp>
          <p:nvSpPr>
            <p:cNvPr id="310" name="Google Shape;310;p18"/>
            <p:cNvSpPr/>
            <p:nvPr/>
          </p:nvSpPr>
          <p:spPr>
            <a:xfrm>
              <a:off x="259985" y="1030493"/>
              <a:ext cx="4875916" cy="573637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259985" y="1245928"/>
              <a:ext cx="358202" cy="35820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259985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 txBox="1"/>
            <p:nvPr/>
          </p:nvSpPr>
          <p:spPr>
            <a:xfrm>
              <a:off x="259985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43175" rIns="64750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pt-BR" sz="3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Variáveis analisadas</a:t>
              </a:r>
              <a:endParaRPr dirty="0"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259985" y="20808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601299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 txBox="1"/>
            <p:nvPr/>
          </p:nvSpPr>
          <p:spPr>
            <a:xfrm>
              <a:off x="601299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Metas</a:t>
              </a: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59985" y="291583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601299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601299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Indicadores</a:t>
              </a: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59985" y="37507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601299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601299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Monitoramento e Avaliação </a:t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5379697" y="1030493"/>
              <a:ext cx="4875916" cy="573637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5379697" y="1245928"/>
              <a:ext cx="358202" cy="35820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5379697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 txBox="1"/>
            <p:nvPr/>
          </p:nvSpPr>
          <p:spPr>
            <a:xfrm>
              <a:off x="5379697" y="0"/>
              <a:ext cx="4875916" cy="1030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43175" rIns="64750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pt-BR" sz="3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Principais Recomendações</a:t>
              </a: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379697" y="20808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721012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 txBox="1"/>
            <p:nvPr/>
          </p:nvSpPr>
          <p:spPr>
            <a:xfrm>
              <a:off x="5721012" y="18425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Recomendação de revisar as M</a:t>
              </a: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etas</a:t>
              </a: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;  Utilizar nomenclatura em conformidade com os instrumentos de Planejamento do SUS. </a:t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379697" y="291583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5721012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 txBox="1"/>
            <p:nvPr/>
          </p:nvSpPr>
          <p:spPr>
            <a:xfrm>
              <a:off x="5721012" y="267745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Recomendação de inserir indicadores; Revisar indicadores; Definir indicadores relacionados às </a:t>
              </a:r>
              <a:r>
                <a:rPr lang="pt-BR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Metas</a:t>
              </a: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apresentadas.  </a:t>
              </a: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379697" y="3750787"/>
              <a:ext cx="358193" cy="35819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721012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 txBox="1"/>
            <p:nvPr/>
          </p:nvSpPr>
          <p:spPr>
            <a:xfrm>
              <a:off x="5721012" y="3512409"/>
              <a:ext cx="4534602" cy="834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Recomendação de mencionar metodologia de monitoramento e avaliação; Recomendação de identificar  a periodicidade do monitoramento e avaliação.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629507" y="339886"/>
            <a:ext cx="9144000" cy="146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 dirty="0"/>
              <a:t>Análise dos anexos do DGMP: Planos de Saúde</a:t>
            </a:r>
            <a:endParaRPr dirty="0"/>
          </a:p>
        </p:txBody>
      </p:sp>
      <p:pic>
        <p:nvPicPr>
          <p:cNvPr id="87" name="Google Shape;87;p1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0054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A4F5FF42-B0A0-4B8E-97C6-9B120DC1B8E9}"/>
              </a:ext>
            </a:extLst>
          </p:cNvPr>
          <p:cNvSpPr txBox="1">
            <a:spLocks/>
          </p:cNvSpPr>
          <p:nvPr/>
        </p:nvSpPr>
        <p:spPr>
          <a:xfrm>
            <a:off x="803807" y="2185705"/>
            <a:ext cx="6318649" cy="96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</a:rPr>
              <a:t>Objetivo </a:t>
            </a:r>
            <a:r>
              <a:rPr lang="pt-BR" sz="4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br>
              <a:rPr lang="pt-BR" sz="40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pt-BR" sz="4000" b="1" dirty="0">
              <a:solidFill>
                <a:srgbClr val="000000"/>
              </a:solidFill>
            </a:endParaRPr>
          </a:p>
        </p:txBody>
      </p:sp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F2B85CDA-CB09-4578-B099-6775F9F9D329}"/>
              </a:ext>
            </a:extLst>
          </p:cNvPr>
          <p:cNvSpPr txBox="1">
            <a:spLocks/>
          </p:cNvSpPr>
          <p:nvPr/>
        </p:nvSpPr>
        <p:spPr>
          <a:xfrm>
            <a:off x="803807" y="2761307"/>
            <a:ext cx="5625128" cy="295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pt-BR" dirty="0">
                <a:solidFill>
                  <a:srgbClr val="000000"/>
                </a:solidFill>
              </a:rPr>
              <a:t>Apresentar os resultados da análise dos anexos do DGMP: Planos de Saúde e  Resoluções de aprovação dos Conselhos, anexados no DGMP. 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2000"/>
            </a:pPr>
            <a:endParaRPr lang="pt-BR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pt-BR" dirty="0">
                <a:solidFill>
                  <a:srgbClr val="000000"/>
                </a:solidFill>
              </a:rPr>
              <a:t>Poucos PMS 2022-2025 inseridos resolveu-se fazer amostra do PMS anterior para ver como estava e contribuir nos planos novos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2000"/>
            </a:pP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054" y="2616289"/>
            <a:ext cx="23717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4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b="1309"/>
          <a:stretch/>
        </p:blipFill>
        <p:spPr>
          <a:xfrm>
            <a:off x="1388125" y="692067"/>
            <a:ext cx="9507557" cy="53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1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9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6294" y="5183391"/>
            <a:ext cx="2089784" cy="70519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9"/>
          <p:cNvSpPr txBox="1">
            <a:spLocks noGrp="1"/>
          </p:cNvSpPr>
          <p:nvPr>
            <p:ph type="title"/>
          </p:nvPr>
        </p:nvSpPr>
        <p:spPr>
          <a:xfrm>
            <a:off x="696883" y="11298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 dirty="0"/>
              <a:t>OBRIGADA!</a:t>
            </a:r>
            <a:endParaRPr dirty="0"/>
          </a:p>
        </p:txBody>
      </p:sp>
      <p:sp>
        <p:nvSpPr>
          <p:cNvPr id="343" name="Google Shape;343;p19"/>
          <p:cNvSpPr/>
          <p:nvPr/>
        </p:nvSpPr>
        <p:spPr>
          <a:xfrm>
            <a:off x="2973186" y="3269438"/>
            <a:ext cx="6096000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Seção de Apoio Institucional e Articulação Federativa da 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Superintendência Estadual do Ministério da Saúde em Pernambuco (SEINSF/SEMS-PE)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sng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apoiosemspe@saude.gov.br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/ (81) 3303-4663/4661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629507" y="339886"/>
            <a:ext cx="9144000" cy="96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 dirty="0"/>
              <a:t>Estudo Piloto</a:t>
            </a:r>
            <a:endParaRPr dirty="0"/>
          </a:p>
        </p:txBody>
      </p:sp>
      <p:pic>
        <p:nvPicPr>
          <p:cNvPr id="87" name="Google Shape;87;p1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0054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F2B85CDA-CB09-4578-B099-6775F9F9D329}"/>
              </a:ext>
            </a:extLst>
          </p:cNvPr>
          <p:cNvSpPr txBox="1">
            <a:spLocks/>
          </p:cNvSpPr>
          <p:nvPr/>
        </p:nvSpPr>
        <p:spPr>
          <a:xfrm>
            <a:off x="846009" y="2082019"/>
            <a:ext cx="10070519" cy="361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Realizado estudo piloto IX geres em janeiro para testar as variáveis e ajustar  as variáveis e padronizar as informações.</a:t>
            </a: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Apresentado para a Regional  e municípios em reunião específica</a:t>
            </a: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Apoio na qualificação dos instrumentos </a:t>
            </a: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</a:rPr>
              <a:t>Validação da planilha de coleta </a:t>
            </a:r>
            <a:r>
              <a:rPr lang="pt-BR">
                <a:solidFill>
                  <a:srgbClr val="000000"/>
                </a:solidFill>
              </a:rPr>
              <a:t>das  informações</a:t>
            </a:r>
            <a:endParaRPr lang="pt-BR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Ø"/>
            </a:pP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7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rgbClr val="5A9BD5">
                  <a:alpha val="81960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pt-BR" sz="3300" dirty="0">
                <a:solidFill>
                  <a:srgbClr val="000000"/>
                </a:solidFill>
              </a:rPr>
              <a:t>Instrumentos analisados e período da análise</a:t>
            </a:r>
            <a: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b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3300" b="1" dirty="0">
              <a:solidFill>
                <a:srgbClr val="000000"/>
              </a:solidFill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07364" y="2131971"/>
            <a:ext cx="4650524" cy="36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pt-BR" sz="2000" b="1" dirty="0">
                <a:solidFill>
                  <a:srgbClr val="FF0000"/>
                </a:solidFill>
              </a:rPr>
              <a:t>     Anexos do DGMP</a:t>
            </a:r>
            <a:endParaRPr lang="pt-BR"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pt-BR" sz="2000" dirty="0">
                <a:solidFill>
                  <a:srgbClr val="000000"/>
                </a:solidFill>
              </a:rPr>
              <a:t> Planos de Saúde (PMS 2018-2021 e 2022-2025) e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pt-BR" sz="2000" dirty="0">
                <a:solidFill>
                  <a:srgbClr val="000000"/>
                </a:solidFill>
              </a:rPr>
              <a:t>Resoluções de aprovação dos Conselhos de Saúde. 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pt-BR" sz="2000" dirty="0">
                <a:solidFill>
                  <a:srgbClr val="000000"/>
                </a:solidFill>
              </a:rPr>
              <a:t>Período da coleta e análise de dados: fevereiro e março de 2022. 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157014" y="2"/>
            <a:ext cx="4034987" cy="3428147"/>
          </a:xfrm>
          <a:custGeom>
            <a:avLst/>
            <a:gdLst/>
            <a:ahLst/>
            <a:cxnLst/>
            <a:rect l="l" t="t" r="r" b="b"/>
            <a:pathLst>
              <a:path w="4034987" h="3428147" extrusionOk="0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9844" y="387718"/>
            <a:ext cx="3205839" cy="20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Monitor estrutura de tópic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3910" y="3478741"/>
            <a:ext cx="1606964" cy="1606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9059131" y="4258570"/>
            <a:ext cx="3132869" cy="2599430"/>
          </a:xfrm>
          <a:custGeom>
            <a:avLst/>
            <a:gdLst/>
            <a:ahLst/>
            <a:cxnLst/>
            <a:rect l="l" t="t" r="r" b="b"/>
            <a:pathLst>
              <a:path w="3061881" h="2540529" extrusionOk="0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 descr="image0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3568" y="5430639"/>
            <a:ext cx="2432116" cy="82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0054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A4F5FF42-B0A0-4B8E-97C6-9B120DC1B8E9}"/>
              </a:ext>
            </a:extLst>
          </p:cNvPr>
          <p:cNvSpPr txBox="1">
            <a:spLocks/>
          </p:cNvSpPr>
          <p:nvPr/>
        </p:nvSpPr>
        <p:spPr>
          <a:xfrm>
            <a:off x="484742" y="876056"/>
            <a:ext cx="10658110" cy="573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Amostra arbitrária segmentando grupos de munícipios por porte populacional</a:t>
            </a:r>
            <a:r>
              <a:rPr lang="pt-BR" sz="4000" baseline="30000" dirty="0">
                <a:solidFill>
                  <a:srgbClr val="000000"/>
                </a:solidFill>
              </a:rPr>
              <a:t>1 </a:t>
            </a:r>
            <a:endParaRPr lang="pt-BR" sz="40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Foi feita classificação dos municípios por porte populacional numa planilha de </a:t>
            </a:r>
            <a:r>
              <a:rPr lang="pt-BR" sz="4000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excel</a:t>
            </a: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(dados TCU 2019)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</a:rPr>
              <a:t>Municípios Pequeno porte 53,8% (99 municípios)</a:t>
            </a: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</a:rPr>
              <a:t>Municípios Médio Porte 39,1% (72 municípios)</a:t>
            </a: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</a:rPr>
              <a:t>Municípios Grande Porte 7,1% (13 municípios)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Amostra com distribuição de porte populacional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Amostra Estatística Simples </a:t>
            </a: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Fórmula </a:t>
            </a:r>
            <a:r>
              <a:rPr lang="pt-BR" sz="4000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Slova</a:t>
            </a: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50 municípios – arredondamento 51 municípios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Amostra randomizada – pelo site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Sendo 3 classes para cada porte populacional</a:t>
            </a: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Na primeira seleção conseguiu-se abranger todas as macrorregiões do Estado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Pequeno porte – 27</a:t>
            </a: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Médio porte – 20 </a:t>
            </a: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Grande porte -  4 </a:t>
            </a: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endParaRPr lang="pt-BR" sz="4000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just">
              <a:buClr>
                <a:srgbClr val="000000"/>
              </a:buClr>
              <a:buSzPts val="4000"/>
            </a:pPr>
            <a:r>
              <a:rPr lang="pt-BR" sz="4000" baseline="30000" dirty="0">
                <a:solidFill>
                  <a:srgbClr val="000000"/>
                </a:solidFill>
              </a:rPr>
              <a:t>1 </a:t>
            </a:r>
            <a:r>
              <a:rPr lang="pt-BR" sz="3000" dirty="0"/>
              <a:t>pequeno porte (com menos de 25 mil habitantes), médio porte (municípios com 25 a 100 mil hab.) e grande porte (municípios com mais de 100 mil hab. (</a:t>
            </a:r>
            <a:r>
              <a:rPr lang="pt-BR" sz="3000" dirty="0" err="1"/>
              <a:t>Willemann</a:t>
            </a:r>
            <a:r>
              <a:rPr lang="pt-BR" sz="3000" dirty="0"/>
              <a:t>, MCA, Medeiros JM, Lacerda JT, Calvo MCM. Nota de pesquisa Atualização intercensitária de estratificação de municípios brasileiros para avaliação de desempenho em saúde, 2015 </a:t>
            </a:r>
            <a:r>
              <a:rPr lang="pt-BR" sz="3000" dirty="0" err="1"/>
              <a:t>Epidemiol</a:t>
            </a:r>
            <a:r>
              <a:rPr lang="pt-BR" sz="3000" dirty="0"/>
              <a:t>. Serv. Saude, Brasília, 28(3):e2018377, 2019)</a:t>
            </a:r>
            <a: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br>
              <a:rPr lang="pt-BR" sz="40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pt-BR" sz="4000" dirty="0">
              <a:solidFill>
                <a:srgbClr val="00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950" y="3086100"/>
            <a:ext cx="3662357" cy="2247465"/>
          </a:xfrm>
          <a:prstGeom prst="rect">
            <a:avLst/>
          </a:prstGeom>
        </p:spPr>
      </p:pic>
      <p:sp>
        <p:nvSpPr>
          <p:cNvPr id="9" name="Google Shape;109;p3"/>
          <p:cNvSpPr txBox="1">
            <a:spLocks/>
          </p:cNvSpPr>
          <p:nvPr/>
        </p:nvSpPr>
        <p:spPr>
          <a:xfrm>
            <a:off x="803807" y="3557"/>
            <a:ext cx="6318649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  <a:buSzPts val="3300"/>
            </a:pPr>
            <a: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Amostragem</a:t>
            </a:r>
            <a:b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pt-BR" sz="3300" b="1" dirty="0">
              <a:solidFill>
                <a:srgbClr val="00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5A3EF5-3DB2-4D6D-8AE3-A0C652EFD0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54" b="45975"/>
          <a:stretch/>
        </p:blipFill>
        <p:spPr>
          <a:xfrm>
            <a:off x="9726127" y="1195955"/>
            <a:ext cx="2156180" cy="15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99849" y="346204"/>
            <a:ext cx="6318649" cy="7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Amostragem PMS 2018-2021</a:t>
            </a:r>
            <a:endParaRPr sz="3300" b="1" dirty="0">
              <a:solidFill>
                <a:srgbClr val="000000"/>
              </a:solidFill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9844" y="387718"/>
            <a:ext cx="3205839" cy="20757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64135"/>
              </p:ext>
            </p:extLst>
          </p:nvPr>
        </p:nvGraphicFramePr>
        <p:xfrm>
          <a:off x="6232405" y="4079211"/>
          <a:ext cx="3784210" cy="2492048"/>
        </p:xfrm>
        <a:graphic>
          <a:graphicData uri="http://schemas.openxmlformats.org/drawingml/2006/table">
            <a:tbl>
              <a:tblPr/>
              <a:tblGrid>
                <a:gridCol w="78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3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3206" marR="3206" marT="3206" marB="153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Afogados da Ingazeira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Brejinho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Iguaracy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José do Egito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Inajá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Venturosa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43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3206" marR="3206" marT="3206" marB="153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Belém do São Francisco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Cedro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Serrita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Cabrobó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Maria da Boa Vista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Exu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Granito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Moreilândia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Filomena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6136"/>
              </p:ext>
            </p:extLst>
          </p:nvPr>
        </p:nvGraphicFramePr>
        <p:xfrm>
          <a:off x="1318202" y="1613607"/>
          <a:ext cx="3784210" cy="3309224"/>
        </p:xfrm>
        <a:graphic>
          <a:graphicData uri="http://schemas.openxmlformats.org/drawingml/2006/table">
            <a:tbl>
              <a:tblPr/>
              <a:tblGrid>
                <a:gridCol w="78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51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AMOSTRAGEM FINAL PARA ANÁLISE DOS PMS 2018-2021 DO ESTADO DE PERNAMBUCO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 de Saúde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32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3206" marR="3206" marT="3206" marB="153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Condado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Itambé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 de Santo Agostinho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Itapissuma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Olinda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Carpina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Casinhas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Nazaré da Mata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Salgadinho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Surubim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Tracunhaém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Jaqueira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dos Gatos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Formoso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Sirinhaém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Xexéu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06348"/>
              </p:ext>
            </p:extLst>
          </p:nvPr>
        </p:nvGraphicFramePr>
        <p:xfrm>
          <a:off x="6232405" y="1275657"/>
          <a:ext cx="3784210" cy="2803554"/>
        </p:xfrm>
        <a:graphic>
          <a:graphicData uri="http://schemas.openxmlformats.org/drawingml/2006/table">
            <a:tbl>
              <a:tblPr/>
              <a:tblGrid>
                <a:gridCol w="78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32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3206" marR="3206" marT="3206" marB="153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 de Guabiraba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Jardim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Bezerros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Brejo da Madre de Deus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Caruaru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Poção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Riacho das Almas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Cruz do Capibaribe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Caitano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Joaquim do Monte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Tacaimbó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Taquaritinga do Norte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5ª</a:t>
                      </a:r>
                    </a:p>
                  </a:txBody>
                  <a:tcPr marL="3206" marR="3206" marT="3206" marB="153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 Conselho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Calçado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Iati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Jupi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Lajedo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13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João</a:t>
                      </a:r>
                    </a:p>
                  </a:txBody>
                  <a:tcPr marL="3206" marR="3206" marT="3206" marB="153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03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rgbClr val="5A9BD5">
                  <a:alpha val="81960"/>
                </a:srgbClr>
              </a:gs>
              <a:gs pos="25000">
                <a:srgbClr val="5B9BD5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04676" y="207006"/>
            <a:ext cx="6318649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Amostragem</a:t>
            </a:r>
            <a:br>
              <a:rPr lang="pt-BR" sz="33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3300" b="1" dirty="0">
              <a:solidFill>
                <a:srgbClr val="000000"/>
              </a:solidFill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8157014" y="2"/>
            <a:ext cx="4034987" cy="3428147"/>
          </a:xfrm>
          <a:custGeom>
            <a:avLst/>
            <a:gdLst/>
            <a:ahLst/>
            <a:cxnLst/>
            <a:rect l="l" t="t" r="r" b="b"/>
            <a:pathLst>
              <a:path w="4034987" h="3428147" extrusionOk="0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9844" y="387718"/>
            <a:ext cx="3205839" cy="20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Monitor estrutura de tópic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3910" y="3478741"/>
            <a:ext cx="1606964" cy="1606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9059131" y="4258570"/>
            <a:ext cx="3132869" cy="2599430"/>
          </a:xfrm>
          <a:custGeom>
            <a:avLst/>
            <a:gdLst/>
            <a:ahLst/>
            <a:cxnLst/>
            <a:rect l="l" t="t" r="r" b="b"/>
            <a:pathLst>
              <a:path w="3061881" h="2540529" extrusionOk="0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 descr="image0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3568" y="5430639"/>
            <a:ext cx="2432116" cy="820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804676" y="1088641"/>
            <a:ext cx="10515600" cy="59133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PMS 2022-2025 todos finalizados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58652"/>
              </p:ext>
            </p:extLst>
          </p:nvPr>
        </p:nvGraphicFramePr>
        <p:xfrm>
          <a:off x="1754971" y="1714075"/>
          <a:ext cx="2069952" cy="5004295"/>
        </p:xfrm>
        <a:graphic>
          <a:graphicData uri="http://schemas.openxmlformats.org/drawingml/2006/table">
            <a:tbl>
              <a:tblPr/>
              <a:tblGrid>
                <a:gridCol w="206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2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AGUAS BELAS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ALIANCA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AMARAJI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BETANIA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BONITO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BREJAO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CORTES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DORMENTES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INGAZEIRA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MACHADOS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MORENO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POCAO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6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QUIPAPA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SALGUEIRO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5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TEREZINHA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2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JOAO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7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TUPARETAMA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3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 JARDIM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2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SERTÂNIA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VERDEJANTE</a:t>
                      </a:r>
                    </a:p>
                  </a:txBody>
                  <a:tcPr marL="1443" marR="1443" marT="1443" marB="69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17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0"/>
            <a:ext cx="954405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 descr="image0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1571" y="6375578"/>
            <a:ext cx="1331075" cy="449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Materiais e métodos:  descrição das variáveis </a:t>
            </a:r>
            <a:endParaRPr b="1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393895" y="1420837"/>
            <a:ext cx="10959905" cy="511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pt-BR" sz="1400" dirty="0"/>
              <a:t>Elaboração da planilha para coleta de dados, com as descrição das variáveis selecionadas: 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1400" dirty="0"/>
              <a:t> </a:t>
            </a:r>
            <a:endParaRPr sz="1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pt-BR" sz="1400" dirty="0"/>
              <a:t>Status do sistema DGMP em relação ao Plano de Saúde (“aprovado”, “em análise no Conselho”, “em elaboração” ou “não iniciado”). </a:t>
            </a:r>
            <a:endParaRPr sz="1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pt-BR" sz="1400" dirty="0"/>
              <a:t>Plano anexado (sim, não ou N/A).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pt-BR" sz="1400" dirty="0"/>
              <a:t>O documento anexado corresponde ao Plano (sim, não ou N/A).</a:t>
            </a:r>
            <a:endParaRPr sz="1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pt-BR" sz="1400" dirty="0"/>
              <a:t>Análise de situação de saúde (sim, não, parcialmente ou N/A).</a:t>
            </a:r>
            <a:endParaRPr sz="1400" dirty="0"/>
          </a:p>
          <a:p>
            <a:pPr marL="514350" lvl="0" indent="-514350">
              <a:buSzPct val="100000"/>
              <a:buFont typeface="Calibri"/>
              <a:buAutoNum type="romanLcPeriod"/>
            </a:pPr>
            <a:r>
              <a:rPr lang="pt-BR" sz="1400" dirty="0"/>
              <a:t>Diretrizes (</a:t>
            </a:r>
            <a:r>
              <a:rPr lang="pt-BR" sz="1400" b="1" dirty="0">
                <a:solidFill>
                  <a:srgbClr val="FF0000"/>
                </a:solidFill>
              </a:rPr>
              <a:t>D</a:t>
            </a:r>
            <a:r>
              <a:rPr lang="pt-BR" sz="1400" dirty="0"/>
              <a:t>OMI) (sim, não ou N/A).</a:t>
            </a:r>
            <a:endParaRPr sz="1400" dirty="0"/>
          </a:p>
          <a:p>
            <a:pPr marL="514350" lvl="0" indent="-514350">
              <a:buSzPct val="100000"/>
              <a:buFont typeface="Calibri"/>
              <a:buAutoNum type="romanLcPeriod"/>
            </a:pPr>
            <a:r>
              <a:rPr lang="pt-BR" sz="1400" dirty="0"/>
              <a:t>Objetivos (D</a:t>
            </a:r>
            <a:r>
              <a:rPr lang="pt-BR" sz="1400" b="1" dirty="0">
                <a:solidFill>
                  <a:srgbClr val="FF0000"/>
                </a:solidFill>
              </a:rPr>
              <a:t>O</a:t>
            </a:r>
            <a:r>
              <a:rPr lang="pt-BR" sz="1400" dirty="0"/>
              <a:t>MI) (sim, não ou N/A).</a:t>
            </a:r>
            <a:endParaRPr sz="1400" dirty="0"/>
          </a:p>
          <a:p>
            <a:pPr marL="514350" lvl="0" indent="-514350">
              <a:buSzPct val="100000"/>
              <a:buFont typeface="Calibri"/>
              <a:buAutoNum type="romanLcPeriod"/>
            </a:pPr>
            <a:r>
              <a:rPr lang="pt-BR" sz="1400" dirty="0"/>
              <a:t>Metas (DO</a:t>
            </a:r>
            <a:r>
              <a:rPr lang="pt-BR" sz="1400" b="1" dirty="0">
                <a:solidFill>
                  <a:srgbClr val="FF0000"/>
                </a:solidFill>
              </a:rPr>
              <a:t>M</a:t>
            </a:r>
            <a:r>
              <a:rPr lang="pt-BR" sz="1400" dirty="0"/>
              <a:t>I) (sim, não ou N/A).</a:t>
            </a:r>
            <a:endParaRPr sz="1400" dirty="0"/>
          </a:p>
          <a:p>
            <a:pPr marL="514350" lvl="0" indent="-514350">
              <a:buSzPct val="100000"/>
              <a:buFont typeface="Calibri"/>
              <a:buAutoNum type="romanLcPeriod"/>
            </a:pPr>
            <a:r>
              <a:rPr lang="pt-BR" sz="1400" dirty="0"/>
              <a:t>Indicadores (DOM</a:t>
            </a:r>
            <a:r>
              <a:rPr lang="pt-BR" sz="1400" b="1" dirty="0">
                <a:solidFill>
                  <a:srgbClr val="FF0000"/>
                </a:solidFill>
              </a:rPr>
              <a:t>I</a:t>
            </a:r>
            <a:r>
              <a:rPr lang="pt-BR" sz="1400" dirty="0"/>
              <a:t>) (sim, não, parcialmente ou N/A). </a:t>
            </a:r>
            <a:endParaRPr sz="1400" dirty="0"/>
          </a:p>
          <a:p>
            <a:pPr marL="514350" lvl="0" indent="-514350">
              <a:buSzPct val="100000"/>
              <a:buFont typeface="Calibri"/>
              <a:buAutoNum type="romanLcPeriod"/>
            </a:pPr>
            <a:r>
              <a:rPr lang="pt-BR" sz="1400" u="sng" dirty="0">
                <a:solidFill>
                  <a:srgbClr val="00B0F0"/>
                </a:solidFill>
              </a:rPr>
              <a:t>Processo </a:t>
            </a:r>
            <a:r>
              <a:rPr lang="pt-BR" sz="1400" u="sng" dirty="0"/>
              <a:t>de Monitoramento e Avaliação</a:t>
            </a:r>
            <a:r>
              <a:rPr lang="pt-BR" sz="1400" dirty="0"/>
              <a:t>. (sim, não, parcialmente ou N/A).</a:t>
            </a:r>
          </a:p>
          <a:p>
            <a:pPr marL="514350" indent="-514350">
              <a:buSzPct val="100000"/>
              <a:buFont typeface="Calibri"/>
              <a:buAutoNum type="romanLcPeriod"/>
            </a:pPr>
            <a:r>
              <a:rPr lang="pt-BR" sz="1400" dirty="0"/>
              <a:t>Informações sobre a COVID (sim, não ou N/A).</a:t>
            </a:r>
            <a:endParaRPr sz="1400" dirty="0"/>
          </a:p>
          <a:p>
            <a:pPr marL="514350" lvl="0" indent="-514350">
              <a:buSzPct val="100000"/>
              <a:buFont typeface="Calibri"/>
              <a:buAutoNum type="romanLcPeriod"/>
            </a:pPr>
            <a:r>
              <a:rPr lang="pt-BR" sz="1400" dirty="0"/>
              <a:t>Resolução do Conselho anexada. (sim ou não ou N/A).</a:t>
            </a:r>
            <a:endParaRPr sz="1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pt-BR" sz="1400" dirty="0"/>
              <a:t>O documento anexado corresponde à Resolução do Conselho que aprova o Plano (sim ou não ou N/A). 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lang="pt-BR" sz="1400" dirty="0"/>
              <a:t>Como a resolução está anexada (Completa, incompleta ou N/A).</a:t>
            </a:r>
            <a:endParaRPr sz="1400" dirty="0"/>
          </a:p>
          <a:p>
            <a:pPr marL="6096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None/>
            </a:pPr>
            <a:endParaRPr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44AC53F3A5F9469C625F6D5AE6B6E7" ma:contentTypeVersion="13" ma:contentTypeDescription="Crie um novo documento." ma:contentTypeScope="" ma:versionID="e6c0406fc313ecb5e67861d613eef2d0">
  <xsd:schema xmlns:xsd="http://www.w3.org/2001/XMLSchema" xmlns:xs="http://www.w3.org/2001/XMLSchema" xmlns:p="http://schemas.microsoft.com/office/2006/metadata/properties" xmlns:ns2="c6e9b840-202d-45b1-a0ac-581e587c6027" xmlns:ns3="0ba3b314-5c7a-446c-8264-390d08913d64" targetNamespace="http://schemas.microsoft.com/office/2006/metadata/properties" ma:root="true" ma:fieldsID="3f7dffb2a3c1b86e0d0974bfb345a67b" ns2:_="" ns3:_="">
    <xsd:import namespace="c6e9b840-202d-45b1-a0ac-581e587c6027"/>
    <xsd:import namespace="0ba3b314-5c7a-446c-8264-390d08913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9b840-202d-45b1-a0ac-581e587c6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3b314-5c7a-446c-8264-390d08913d6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99466-BC2A-4D1A-B382-780755639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A3C06F-C87E-4769-827B-C381432B772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6e9b840-202d-45b1-a0ac-581e587c6027"/>
    <ds:schemaRef ds:uri="0ba3b314-5c7a-446c-8264-390d08913d64"/>
  </ds:schemaRefs>
</ds:datastoreItem>
</file>

<file path=customXml/itemProps3.xml><?xml version="1.0" encoding="utf-8"?>
<ds:datastoreItem xmlns:ds="http://schemas.openxmlformats.org/officeDocument/2006/customXml" ds:itemID="{4593D977-8A34-4F18-87F3-76A26A6FA179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2280</Words>
  <Application>Microsoft Office PowerPoint</Application>
  <PresentationFormat>Widescreen</PresentationFormat>
  <Paragraphs>263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Análise Qualitativa Amostral dos Planos Municipais de Saúde em Pernambuco​</vt:lpstr>
      <vt:lpstr>Apresentação do PowerPoint</vt:lpstr>
      <vt:lpstr>Análise dos anexos do DGMP: Planos de Saúde</vt:lpstr>
      <vt:lpstr>Estudo Piloto</vt:lpstr>
      <vt:lpstr>Instrumentos analisados e período da análise   </vt:lpstr>
      <vt:lpstr>Apresentação do PowerPoint</vt:lpstr>
      <vt:lpstr>Amostragem PMS 2018-2021</vt:lpstr>
      <vt:lpstr>Amostragem </vt:lpstr>
      <vt:lpstr>Materiais e métodos:  descrição das variáveis </vt:lpstr>
      <vt:lpstr>PRC nº 1/2017</vt:lpstr>
      <vt:lpstr>Materiais e métodos:  descrição das variáveis </vt:lpstr>
      <vt:lpstr>Materiais e métodos:  descrição das variáveis </vt:lpstr>
      <vt:lpstr>Status do sistema DGMP em relação ao Plano de Saúde </vt:lpstr>
      <vt:lpstr>Plano anexado</vt:lpstr>
      <vt:lpstr>O documento anexado corresponde ao Plano</vt:lpstr>
      <vt:lpstr>Análise de Situação de Saúde</vt:lpstr>
      <vt:lpstr>Principais Conceitos DOMI</vt:lpstr>
      <vt:lpstr>Diretrizes</vt:lpstr>
      <vt:lpstr>Objetivos</vt:lpstr>
      <vt:lpstr>Metas</vt:lpstr>
      <vt:lpstr>Indicadores</vt:lpstr>
      <vt:lpstr>Processo de Monitoramento e Avaliação</vt:lpstr>
      <vt:lpstr>Informações sobre a COVID</vt:lpstr>
      <vt:lpstr>Resolução do Conselho anexada</vt:lpstr>
      <vt:lpstr>O documento anexado corresponde à Resolução do Conselho que aprova o Plano</vt:lpstr>
      <vt:lpstr>Como a resolução está anexada</vt:lpstr>
      <vt:lpstr>Erros</vt:lpstr>
      <vt:lpstr>Análise e resultados</vt:lpstr>
      <vt:lpstr>Análise e resultados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dos anexos do DGMP: Planos de Saúde</dc:title>
  <dc:creator>Luciani Martins Ricardi</dc:creator>
  <cp:lastModifiedBy>imprensa@cosemspe.org</cp:lastModifiedBy>
  <cp:revision>71</cp:revision>
  <dcterms:created xsi:type="dcterms:W3CDTF">2021-02-01T13:12:12Z</dcterms:created>
  <dcterms:modified xsi:type="dcterms:W3CDTF">2022-06-23T20:02:25Z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0x0101002E44AC53F3A5F9469C625F6D5AE6B6E7</vt:lpwstr>
  </property>
</Properties>
</file>