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3" r:id="rId2"/>
    <p:sldId id="267" r:id="rId3"/>
    <p:sldId id="276" r:id="rId4"/>
    <p:sldId id="277" r:id="rId5"/>
    <p:sldId id="278" r:id="rId6"/>
    <p:sldId id="270" r:id="rId7"/>
    <p:sldId id="279" r:id="rId8"/>
    <p:sldId id="280" r:id="rId9"/>
    <p:sldId id="282" r:id="rId10"/>
    <p:sldId id="266" r:id="rId11"/>
  </p:sldIdLst>
  <p:sldSz cx="12192000" cy="6858000"/>
  <p:notesSz cx="6797675" cy="98742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5058"/>
    <a:srgbClr val="0B1255"/>
    <a:srgbClr val="053E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89810" autoAdjust="0"/>
  </p:normalViewPr>
  <p:slideViewPr>
    <p:cSldViewPr snapToGrid="0">
      <p:cViewPr varScale="1">
        <p:scale>
          <a:sx n="71" d="100"/>
          <a:sy n="71" d="100"/>
        </p:scale>
        <p:origin x="-70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handoutMaster" Target="handoutMasters/handoutMaster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notesMaster" Target="notesMasters/notesMaster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E6FDF-31E9-433B-BC3D-77837020BC7B}" type="datetimeFigureOut">
              <a:rPr lang="pt-BR" smtClean="0"/>
              <a:t>18/05/2022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DE3D2-3304-4E10-AD1B-E2DB7E9A52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1708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3169D-CE20-458E-9BFA-293C42A26FBC}" type="datetimeFigureOut">
              <a:rPr lang="pt-BR" smtClean="0"/>
              <a:t>18/05/2022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A769F-E2A0-4BB6-B8D4-8B7AA41D61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0230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A769F-E2A0-4BB6-B8D4-8B7AA41D6129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6634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A769F-E2A0-4BB6-B8D4-8B7AA41D6129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5365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A769F-E2A0-4BB6-B8D4-8B7AA41D6129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2442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A769F-E2A0-4BB6-B8D4-8B7AA41D6129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9369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A769F-E2A0-4BB6-B8D4-8B7AA41D6129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9054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A769F-E2A0-4BB6-B8D4-8B7AA41D6129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571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A769F-E2A0-4BB6-B8D4-8B7AA41D6129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75943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A769F-E2A0-4BB6-B8D4-8B7AA41D6129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1105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F1BF-F88E-4427-98CE-21E79F4BFE97}" type="datetimeFigureOut">
              <a:rPr lang="pt-BR" smtClean="0"/>
              <a:t>18/05/2022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E1D-6B27-4E67-A944-99479B8209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544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F1BF-F88E-4427-98CE-21E79F4BFE97}" type="datetimeFigureOut">
              <a:rPr lang="pt-BR" smtClean="0"/>
              <a:t>18/05/2022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E1D-6B27-4E67-A944-99479B8209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22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F1BF-F88E-4427-98CE-21E79F4BFE97}" type="datetimeFigureOut">
              <a:rPr lang="pt-BR" smtClean="0"/>
              <a:t>18/05/2022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E1D-6B27-4E67-A944-99479B8209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485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F1BF-F88E-4427-98CE-21E79F4BFE97}" type="datetimeFigureOut">
              <a:rPr lang="pt-BR" smtClean="0"/>
              <a:t>18/05/2022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E1D-6B27-4E67-A944-99479B8209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9620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F1BF-F88E-4427-98CE-21E79F4BFE97}" type="datetimeFigureOut">
              <a:rPr lang="pt-BR" smtClean="0"/>
              <a:t>18/05/2022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E1D-6B27-4E67-A944-99479B8209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6743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F1BF-F88E-4427-98CE-21E79F4BFE97}" type="datetimeFigureOut">
              <a:rPr lang="pt-BR" smtClean="0"/>
              <a:t>18/05/2022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E1D-6B27-4E67-A944-99479B8209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8508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F1BF-F88E-4427-98CE-21E79F4BFE97}" type="datetimeFigureOut">
              <a:rPr lang="pt-BR" smtClean="0"/>
              <a:t>18/05/2022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E1D-6B27-4E67-A944-99479B8209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3387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F1BF-F88E-4427-98CE-21E79F4BFE97}" type="datetimeFigureOut">
              <a:rPr lang="pt-BR" smtClean="0"/>
              <a:t>18/05/2022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E1D-6B27-4E67-A944-99479B8209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81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F1BF-F88E-4427-98CE-21E79F4BFE97}" type="datetimeFigureOut">
              <a:rPr lang="pt-BR" smtClean="0"/>
              <a:t>18/05/2022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E1D-6B27-4E67-A944-99479B8209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966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F1BF-F88E-4427-98CE-21E79F4BFE97}" type="datetimeFigureOut">
              <a:rPr lang="pt-BR" smtClean="0"/>
              <a:t>18/05/2022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E1D-6B27-4E67-A944-99479B8209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508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F1BF-F88E-4427-98CE-21E79F4BFE97}" type="datetimeFigureOut">
              <a:rPr lang="pt-BR" smtClean="0"/>
              <a:t>18/05/2022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E1D-6B27-4E67-A944-99479B8209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1118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CF1BF-F88E-4427-98CE-21E79F4BFE97}" type="datetimeFigureOut">
              <a:rPr lang="pt-BR" smtClean="0"/>
              <a:t>18/05/2022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CAE1D-6B27-4E67-A944-99479B8209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7524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3.png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3.pn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.xml" /><Relationship Id="rId5" Type="http://schemas.openxmlformats.org/officeDocument/2006/relationships/hyperlink" Target="https://docs.google.com/forms/d/e/1FAIpQLSfE-OKmTJvy3OrYHuGgJBabyJD7gwzMH7W8FwH49VSSutGyQw/viewform?usp=sf_link" TargetMode="External" /><Relationship Id="rId4" Type="http://schemas.openxmlformats.org/officeDocument/2006/relationships/hyperlink" Target="http://desenvolveaps.com.br/#/" TargetMode="Externa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.xml" /><Relationship Id="rId4" Type="http://schemas.openxmlformats.org/officeDocument/2006/relationships/hyperlink" Target="mailto:gestor@adapsbrasil.com.br" TargetMode="Externa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1.xml" /><Relationship Id="rId4" Type="http://schemas.openxmlformats.org/officeDocument/2006/relationships/hyperlink" Target="https://docs.google.com/forms/d/e/1FAIpQLSdTOUl0uHVX7eW8Sm0buwQIT18mJ5x3AGj_kPL2OixByTX55A/viewform?usp=sf_link" TargetMode="Externa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ivisa 21"/>
          <p:cNvSpPr/>
          <p:nvPr/>
        </p:nvSpPr>
        <p:spPr>
          <a:xfrm>
            <a:off x="2285171" y="3388754"/>
            <a:ext cx="522929" cy="710161"/>
          </a:xfrm>
          <a:prstGeom prst="chevron">
            <a:avLst>
              <a:gd name="adj" fmla="val 62310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Divisa 22"/>
          <p:cNvSpPr/>
          <p:nvPr/>
        </p:nvSpPr>
        <p:spPr>
          <a:xfrm>
            <a:off x="3308765" y="3388754"/>
            <a:ext cx="522929" cy="710161"/>
          </a:xfrm>
          <a:prstGeom prst="chevron">
            <a:avLst>
              <a:gd name="adj" fmla="val 62310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Divisa 24"/>
          <p:cNvSpPr/>
          <p:nvPr/>
        </p:nvSpPr>
        <p:spPr>
          <a:xfrm>
            <a:off x="2796968" y="3388754"/>
            <a:ext cx="522929" cy="710161"/>
          </a:xfrm>
          <a:prstGeom prst="chevron">
            <a:avLst>
              <a:gd name="adj" fmla="val 62310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620" y="1357247"/>
            <a:ext cx="5134118" cy="926994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39097"/>
            <a:ext cx="12192000" cy="1046304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4332359" y="3328335"/>
            <a:ext cx="65575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Congresso COSEMS PE</a:t>
            </a:r>
          </a:p>
          <a:p>
            <a:pPr algn="ctr"/>
            <a:endParaRPr lang="pt-BR" sz="2400" b="1" dirty="0"/>
          </a:p>
          <a:p>
            <a:pPr algn="ctr"/>
            <a:r>
              <a:rPr lang="pt-BR" sz="2400" b="1" dirty="0"/>
              <a:t>11 de Maio de 2022</a:t>
            </a:r>
          </a:p>
          <a:p>
            <a:pPr algn="ctr"/>
            <a:r>
              <a:rPr lang="pt-BR" sz="2400" b="1" dirty="0"/>
              <a:t>GRAVATÁ/PE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604" y="5326862"/>
            <a:ext cx="11163422" cy="12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712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ivisa 21"/>
          <p:cNvSpPr/>
          <p:nvPr/>
        </p:nvSpPr>
        <p:spPr>
          <a:xfrm>
            <a:off x="2285171" y="3388754"/>
            <a:ext cx="522929" cy="710161"/>
          </a:xfrm>
          <a:prstGeom prst="chevron">
            <a:avLst>
              <a:gd name="adj" fmla="val 62310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Divisa 22"/>
          <p:cNvSpPr/>
          <p:nvPr/>
        </p:nvSpPr>
        <p:spPr>
          <a:xfrm>
            <a:off x="3308765" y="3388754"/>
            <a:ext cx="522929" cy="710161"/>
          </a:xfrm>
          <a:prstGeom prst="chevron">
            <a:avLst>
              <a:gd name="adj" fmla="val 62310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Divisa 24"/>
          <p:cNvSpPr/>
          <p:nvPr/>
        </p:nvSpPr>
        <p:spPr>
          <a:xfrm>
            <a:off x="2796968" y="3388754"/>
            <a:ext cx="511797" cy="710161"/>
          </a:xfrm>
          <a:prstGeom prst="chevron">
            <a:avLst>
              <a:gd name="adj" fmla="val 62310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620" y="1357247"/>
            <a:ext cx="5134118" cy="926994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39097"/>
            <a:ext cx="12192000" cy="1046304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4332359" y="3328335"/>
            <a:ext cx="65575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b="1" dirty="0"/>
              <a:t>Obrigada</a:t>
            </a:r>
          </a:p>
          <a:p>
            <a:pPr algn="r"/>
            <a:endParaRPr lang="pt-BR" sz="2400" b="1" dirty="0"/>
          </a:p>
          <a:p>
            <a:pPr algn="r"/>
            <a:r>
              <a:rPr lang="pt-BR" sz="2400" b="1" dirty="0"/>
              <a:t>Marcia Pinheiro</a:t>
            </a:r>
          </a:p>
          <a:p>
            <a:pPr algn="r"/>
            <a:r>
              <a:rPr lang="pt-BR" sz="2400" b="1" dirty="0"/>
              <a:t>Assessora técnica</a:t>
            </a:r>
          </a:p>
          <a:p>
            <a:pPr algn="r"/>
            <a:r>
              <a:rPr lang="pt-BR" sz="2400" b="1"/>
              <a:t>61.3223.0155</a:t>
            </a:r>
            <a:endParaRPr lang="pt-BR" sz="2400" b="1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604" y="5326862"/>
            <a:ext cx="11163422" cy="12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835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031"/>
            <a:ext cx="12192000" cy="6860031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149927" y="443345"/>
            <a:ext cx="82780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b="1" dirty="0">
              <a:solidFill>
                <a:srgbClr val="FF0000"/>
              </a:solidFill>
              <a:cs typeface="Trasandina Black" pitchFamily="50" charset="0"/>
            </a:endParaRPr>
          </a:p>
          <a:p>
            <a:r>
              <a:rPr lang="pt-BR" sz="2800" b="1" dirty="0">
                <a:solidFill>
                  <a:srgbClr val="FF0000"/>
                </a:solidFill>
                <a:cs typeface="Trasandina Black" pitchFamily="50" charset="0"/>
              </a:rPr>
              <a:t>Informes Programas de Provimento: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149927" y="1754347"/>
            <a:ext cx="10044545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>
                <a:solidFill>
                  <a:srgbClr val="FF0000"/>
                </a:solidFill>
                <a:cs typeface="Trasandina Black" pitchFamily="50" charset="0"/>
              </a:rPr>
              <a:t>Programa Mais Médicos </a:t>
            </a:r>
          </a:p>
          <a:p>
            <a:endParaRPr lang="pt-BR" sz="2400" b="1" dirty="0">
              <a:solidFill>
                <a:srgbClr val="002060"/>
              </a:solidFill>
              <a:cs typeface="Trasandina Black" pitchFamily="50" charset="0"/>
            </a:endParaRPr>
          </a:p>
          <a:p>
            <a:r>
              <a:rPr lang="pt-BR" sz="2400" b="1" dirty="0">
                <a:solidFill>
                  <a:srgbClr val="002060"/>
                </a:solidFill>
                <a:cs typeface="Trasandina Black" pitchFamily="50" charset="0"/>
              </a:rPr>
              <a:t>15º ciclo/2017</a:t>
            </a:r>
            <a:r>
              <a:rPr lang="pt-BR" sz="2400" dirty="0">
                <a:solidFill>
                  <a:srgbClr val="002060"/>
                </a:solidFill>
                <a:cs typeface="Trasandina Black" pitchFamily="50" charset="0"/>
              </a:rPr>
              <a:t>: 388 profissionais. Prorrogados.(</a:t>
            </a:r>
            <a:r>
              <a:rPr lang="pt-BR" sz="2400" b="1" dirty="0">
                <a:solidFill>
                  <a:srgbClr val="002060"/>
                </a:solidFill>
                <a:cs typeface="Trasandina Black" pitchFamily="50" charset="0"/>
              </a:rPr>
              <a:t>2 anos</a:t>
            </a:r>
            <a:r>
              <a:rPr lang="pt-BR" sz="2400" dirty="0">
                <a:solidFill>
                  <a:srgbClr val="002060"/>
                </a:solidFill>
                <a:cs typeface="Trasandina Black" pitchFamily="50" charset="0"/>
              </a:rPr>
              <a:t>).Dez 2021</a:t>
            </a:r>
          </a:p>
          <a:p>
            <a:r>
              <a:rPr lang="pt-BR" sz="2400" b="1" dirty="0">
                <a:solidFill>
                  <a:srgbClr val="002060"/>
                </a:solidFill>
                <a:cs typeface="Trasandina Black" pitchFamily="50" charset="0"/>
              </a:rPr>
              <a:t>16º ciclo/2018</a:t>
            </a:r>
            <a:r>
              <a:rPr lang="pt-BR" sz="2400" dirty="0">
                <a:solidFill>
                  <a:srgbClr val="002060"/>
                </a:solidFill>
                <a:cs typeface="Trasandina Black" pitchFamily="50" charset="0"/>
              </a:rPr>
              <a:t>: 2.036 profissionais. Prorrogados.(</a:t>
            </a:r>
            <a:r>
              <a:rPr lang="pt-BR" sz="2400" b="1" dirty="0">
                <a:solidFill>
                  <a:srgbClr val="002060"/>
                </a:solidFill>
                <a:cs typeface="Trasandina Black" pitchFamily="50" charset="0"/>
              </a:rPr>
              <a:t>3 anos</a:t>
            </a:r>
            <a:r>
              <a:rPr lang="pt-BR" sz="2400" dirty="0">
                <a:solidFill>
                  <a:srgbClr val="002060"/>
                </a:solidFill>
                <a:cs typeface="Trasandina Black" pitchFamily="50" charset="0"/>
              </a:rPr>
              <a:t>). Out 2021</a:t>
            </a:r>
          </a:p>
          <a:p>
            <a:r>
              <a:rPr lang="pt-BR" sz="2400" b="1" dirty="0">
                <a:solidFill>
                  <a:srgbClr val="002060"/>
                </a:solidFill>
                <a:cs typeface="Trasandina Black" pitchFamily="50" charset="0"/>
              </a:rPr>
              <a:t>17º ciclo/2018</a:t>
            </a:r>
            <a:r>
              <a:rPr lang="pt-BR" sz="2400" dirty="0">
                <a:solidFill>
                  <a:srgbClr val="002060"/>
                </a:solidFill>
                <a:cs typeface="Trasandina Black" pitchFamily="50" charset="0"/>
              </a:rPr>
              <a:t>: 1.571 profissionais. Prorrogados.(</a:t>
            </a:r>
            <a:r>
              <a:rPr lang="pt-BR" sz="2400" b="1" dirty="0">
                <a:solidFill>
                  <a:srgbClr val="002060"/>
                </a:solidFill>
                <a:cs typeface="Trasandina Black" pitchFamily="50" charset="0"/>
              </a:rPr>
              <a:t>3 anos</a:t>
            </a:r>
            <a:r>
              <a:rPr lang="pt-BR" sz="2400" dirty="0">
                <a:solidFill>
                  <a:srgbClr val="002060"/>
                </a:solidFill>
                <a:cs typeface="Trasandina Black" pitchFamily="50" charset="0"/>
              </a:rPr>
              <a:t>).Dez 2021</a:t>
            </a:r>
          </a:p>
          <a:p>
            <a:endParaRPr lang="pt-BR" sz="2400" b="1" dirty="0">
              <a:solidFill>
                <a:srgbClr val="002060"/>
              </a:solidFill>
              <a:cs typeface="Trasandina Black" pitchFamily="50" charset="0"/>
            </a:endParaRPr>
          </a:p>
          <a:p>
            <a:r>
              <a:rPr lang="pt-BR" sz="2400" b="1" dirty="0">
                <a:solidFill>
                  <a:srgbClr val="FF0000"/>
                </a:solidFill>
                <a:cs typeface="Trasandina Black" pitchFamily="50" charset="0"/>
              </a:rPr>
              <a:t>18º ciclo</a:t>
            </a:r>
            <a:r>
              <a:rPr lang="pt-BR" sz="2400" dirty="0">
                <a:solidFill>
                  <a:srgbClr val="FF0000"/>
                </a:solidFill>
                <a:cs typeface="Trasandina Black" pitchFamily="50" charset="0"/>
              </a:rPr>
              <a:t>: a partir de </a:t>
            </a:r>
            <a:r>
              <a:rPr lang="pt-BR" sz="2400" b="1" dirty="0">
                <a:solidFill>
                  <a:srgbClr val="FF0000"/>
                </a:solidFill>
                <a:cs typeface="Trasandina Black" pitchFamily="50" charset="0"/>
              </a:rPr>
              <a:t>junho</a:t>
            </a:r>
            <a:r>
              <a:rPr lang="pt-BR" sz="2400" dirty="0">
                <a:solidFill>
                  <a:srgbClr val="FF0000"/>
                </a:solidFill>
                <a:cs typeface="Trasandina Black" pitchFamily="50" charset="0"/>
              </a:rPr>
              <a:t> de 2022- 1.404 profissionais poderão ter os contratos prorrogados.</a:t>
            </a:r>
          </a:p>
          <a:p>
            <a:endParaRPr lang="pt-BR" sz="2000" b="1" dirty="0">
              <a:solidFill>
                <a:srgbClr val="7030A0"/>
              </a:solidFill>
              <a:cs typeface="Trasandina 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761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031"/>
            <a:ext cx="12192000" cy="6860031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115300" y="966952"/>
            <a:ext cx="6747641" cy="1408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82255" y="858983"/>
            <a:ext cx="10012217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sng" dirty="0">
                <a:solidFill>
                  <a:srgbClr val="FF0000"/>
                </a:solidFill>
                <a:cs typeface="Trasandina Black" pitchFamily="50" charset="0"/>
              </a:rPr>
              <a:t>Programa Mais Médicos </a:t>
            </a:r>
          </a:p>
          <a:p>
            <a:r>
              <a:rPr lang="pt-BR" sz="2000" b="1" dirty="0">
                <a:solidFill>
                  <a:srgbClr val="7030A0"/>
                </a:solidFill>
                <a:cs typeface="Trasandina Black" pitchFamily="50" charset="0"/>
              </a:rPr>
              <a:t>Março: 19º ciclo</a:t>
            </a:r>
            <a:r>
              <a:rPr lang="pt-BR" sz="2000" dirty="0">
                <a:solidFill>
                  <a:srgbClr val="7030A0"/>
                </a:solidFill>
                <a:cs typeface="Trasandina Black" pitchFamily="50" charset="0"/>
              </a:rPr>
              <a:t>: vigente em 2022. </a:t>
            </a:r>
            <a:r>
              <a:rPr lang="pt-BR" sz="2000" b="1" dirty="0">
                <a:solidFill>
                  <a:srgbClr val="7030A0"/>
                </a:solidFill>
                <a:cs typeface="Trasandina Black" pitchFamily="50" charset="0"/>
              </a:rPr>
              <a:t>2.153 profissionais ativos (1 ano). </a:t>
            </a:r>
            <a:r>
              <a:rPr lang="pt-BR" sz="2000" dirty="0">
                <a:solidFill>
                  <a:srgbClr val="7030A0"/>
                </a:solidFill>
                <a:cs typeface="Trasandina Black" pitchFamily="50" charset="0"/>
              </a:rPr>
              <a:t>Não serão prorrogados, vagas migradas para o </a:t>
            </a:r>
            <a:r>
              <a:rPr lang="pt-BR" sz="2000" dirty="0" err="1">
                <a:solidFill>
                  <a:srgbClr val="7030A0"/>
                </a:solidFill>
                <a:cs typeface="Trasandina Black" pitchFamily="50" charset="0"/>
              </a:rPr>
              <a:t>MpB</a:t>
            </a:r>
            <a:r>
              <a:rPr lang="pt-BR" sz="2000" dirty="0">
                <a:solidFill>
                  <a:srgbClr val="7030A0"/>
                </a:solidFill>
                <a:cs typeface="Trasandina Black" pitchFamily="50" charset="0"/>
              </a:rPr>
              <a:t>.</a:t>
            </a:r>
          </a:p>
          <a:p>
            <a:endParaRPr lang="pt-BR" sz="2000" b="1" dirty="0">
              <a:solidFill>
                <a:srgbClr val="FF0000"/>
              </a:solidFill>
              <a:cs typeface="Trasandina Black" pitchFamily="50" charset="0"/>
            </a:endParaRPr>
          </a:p>
          <a:p>
            <a:r>
              <a:rPr lang="pt-BR" sz="2000" b="1" dirty="0">
                <a:solidFill>
                  <a:srgbClr val="FF0000"/>
                </a:solidFill>
                <a:cs typeface="Trasandina Black" pitchFamily="50" charset="0"/>
              </a:rPr>
              <a:t>Abril:</a:t>
            </a:r>
          </a:p>
          <a:p>
            <a:r>
              <a:rPr lang="pt-BR" sz="2000" b="1" dirty="0">
                <a:solidFill>
                  <a:srgbClr val="FF0000"/>
                </a:solidFill>
                <a:cs typeface="Trasandina Black" pitchFamily="50" charset="0"/>
              </a:rPr>
              <a:t>19º ciclo</a:t>
            </a:r>
            <a:r>
              <a:rPr lang="pt-BR" sz="2000" dirty="0">
                <a:solidFill>
                  <a:srgbClr val="FF0000"/>
                </a:solidFill>
                <a:cs typeface="Trasandina Black" pitchFamily="50" charset="0"/>
              </a:rPr>
              <a:t>: 1.816 profissionais ativos. Situação das Vagas: 550 vagas p </a:t>
            </a:r>
            <a:r>
              <a:rPr lang="pt-BR" sz="2000" b="1" dirty="0">
                <a:solidFill>
                  <a:srgbClr val="FF0000"/>
                </a:solidFill>
                <a:cs typeface="Trasandina Black" pitchFamily="50" charset="0"/>
              </a:rPr>
              <a:t>Edital 1 da ADAPS </a:t>
            </a:r>
            <a:r>
              <a:rPr lang="pt-BR" sz="2000" dirty="0">
                <a:solidFill>
                  <a:srgbClr val="FF0000"/>
                </a:solidFill>
                <a:cs typeface="Trasandina Black" pitchFamily="50" charset="0"/>
              </a:rPr>
              <a:t>e 1.266 fora do Edital. Necessidade de prorrogação, seguem vagas PMM.</a:t>
            </a:r>
          </a:p>
          <a:p>
            <a:endParaRPr lang="pt-BR" sz="2000" dirty="0">
              <a:solidFill>
                <a:srgbClr val="FF0000"/>
              </a:solidFill>
              <a:cs typeface="Trasandina Black" pitchFamily="50" charset="0"/>
            </a:endParaRPr>
          </a:p>
          <a:p>
            <a:r>
              <a:rPr lang="pt-BR" sz="2000" b="1" dirty="0">
                <a:solidFill>
                  <a:srgbClr val="FF0000"/>
                </a:solidFill>
                <a:cs typeface="Trasandina Black" pitchFamily="50" charset="0"/>
              </a:rPr>
              <a:t>Edital SAPS/MS Nº8, de 14 de abril de 2022. Prorrogação excepcional do 19º ciclo.</a:t>
            </a:r>
          </a:p>
          <a:p>
            <a:r>
              <a:rPr lang="pt-BR" sz="2000" dirty="0">
                <a:solidFill>
                  <a:srgbClr val="FF0000"/>
                </a:solidFill>
                <a:cs typeface="Trasandina Black" pitchFamily="50" charset="0"/>
              </a:rPr>
              <a:t>Prorrogação pelo prazo de 3 meses, podendo ocorrer nova prorrogação, pelo prazo máximo de até 1 ano. </a:t>
            </a:r>
            <a:r>
              <a:rPr lang="pt-BR" sz="2000" b="1" dirty="0">
                <a:solidFill>
                  <a:srgbClr val="FF0000"/>
                </a:solidFill>
                <a:cs typeface="Trasandina Black" pitchFamily="50" charset="0"/>
              </a:rPr>
              <a:t>1.816 ativos</a:t>
            </a:r>
            <a:r>
              <a:rPr lang="pt-BR" sz="2000" dirty="0">
                <a:solidFill>
                  <a:srgbClr val="FF0000"/>
                </a:solidFill>
                <a:cs typeface="Trasandina Black" pitchFamily="50" charset="0"/>
              </a:rPr>
              <a:t>: 971 aptos a prorrogação e  </a:t>
            </a:r>
            <a:r>
              <a:rPr lang="pt-BR" sz="2000" b="1" dirty="0">
                <a:solidFill>
                  <a:srgbClr val="FF0000"/>
                </a:solidFill>
                <a:cs typeface="Trasandina Black" pitchFamily="50" charset="0"/>
              </a:rPr>
              <a:t>845 não aptos a prorrogação</a:t>
            </a:r>
            <a:r>
              <a:rPr lang="pt-BR" sz="2000" dirty="0">
                <a:solidFill>
                  <a:srgbClr val="FF0000"/>
                </a:solidFill>
                <a:cs typeface="Trasandina Black" pitchFamily="50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FF0000"/>
                </a:solidFill>
                <a:cs typeface="Trasandina Black" pitchFamily="50" charset="0"/>
              </a:rPr>
              <a:t>655 prorrogação por 3 meses podendo ser estendida a um ano. </a:t>
            </a:r>
            <a:r>
              <a:rPr lang="pt-BR" sz="2000" b="1" dirty="0">
                <a:solidFill>
                  <a:srgbClr val="FF0000"/>
                </a:solidFill>
                <a:cs typeface="Trasandina Black" pitchFamily="50" charset="0"/>
              </a:rPr>
              <a:t>SEM REMANEJAMENTO</a:t>
            </a:r>
            <a:r>
              <a:rPr lang="pt-BR" sz="2000" dirty="0">
                <a:solidFill>
                  <a:srgbClr val="FF0000"/>
                </a:solidFill>
                <a:cs typeface="Trasandina Black" pitchFamily="50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FF0000"/>
                </a:solidFill>
                <a:cs typeface="Trasandina Black" pitchFamily="50" charset="0"/>
              </a:rPr>
              <a:t>255 prorrogação por 3 meses com </a:t>
            </a:r>
            <a:r>
              <a:rPr lang="pt-BR" sz="2000" b="1" dirty="0">
                <a:solidFill>
                  <a:srgbClr val="FF0000"/>
                </a:solidFill>
                <a:cs typeface="Trasandina Black" pitchFamily="50" charset="0"/>
              </a:rPr>
              <a:t>remanejamento compulsório</a:t>
            </a:r>
            <a:r>
              <a:rPr lang="pt-BR" sz="2000" dirty="0">
                <a:solidFill>
                  <a:srgbClr val="FF0000"/>
                </a:solidFill>
                <a:cs typeface="Trasandina Black" pitchFamily="50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FF0000"/>
                </a:solidFill>
                <a:cs typeface="Trasandina Black" pitchFamily="50" charset="0"/>
              </a:rPr>
              <a:t> 54 prorrogação por 3 meses com </a:t>
            </a:r>
            <a:r>
              <a:rPr lang="pt-BR" sz="2000" b="1" dirty="0">
                <a:solidFill>
                  <a:srgbClr val="FF0000"/>
                </a:solidFill>
                <a:cs typeface="Trasandina Black" pitchFamily="50" charset="0"/>
              </a:rPr>
              <a:t>remanejamento compulsório PARCIAL.</a:t>
            </a:r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88080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031"/>
            <a:ext cx="12192000" cy="6860031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115300" y="966952"/>
            <a:ext cx="6747641" cy="1408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91491" y="812800"/>
            <a:ext cx="1000298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sng" dirty="0">
                <a:solidFill>
                  <a:srgbClr val="FF0000"/>
                </a:solidFill>
                <a:cs typeface="Trasandina Black" pitchFamily="50" charset="0"/>
              </a:rPr>
              <a:t>Programa Mais Médicos </a:t>
            </a:r>
          </a:p>
          <a:p>
            <a:endParaRPr lang="pt-BR" sz="2000" b="1" dirty="0">
              <a:solidFill>
                <a:srgbClr val="7030A0"/>
              </a:solidFill>
              <a:cs typeface="Trasandina Black" pitchFamily="50" charset="0"/>
            </a:endParaRPr>
          </a:p>
          <a:p>
            <a:r>
              <a:rPr lang="pt-BR" sz="2000" b="1" dirty="0">
                <a:solidFill>
                  <a:srgbClr val="002060"/>
                </a:solidFill>
                <a:cs typeface="Trasandina Black" pitchFamily="50" charset="0"/>
              </a:rPr>
              <a:t>20º ciclo</a:t>
            </a:r>
            <a:r>
              <a:rPr lang="pt-BR" sz="2000" dirty="0">
                <a:solidFill>
                  <a:srgbClr val="002060"/>
                </a:solidFill>
                <a:cs typeface="Trasandina Black" pitchFamily="50" charset="0"/>
              </a:rPr>
              <a:t>: reincorporação dos profissionais cubanos. 2022 começam a vencer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cs typeface="Trasandina Black" pitchFamily="50" charset="0"/>
              </a:rPr>
              <a:t>,</a:t>
            </a:r>
            <a:r>
              <a:rPr lang="pt-BR" sz="2000" dirty="0">
                <a:solidFill>
                  <a:srgbClr val="FF0000"/>
                </a:solidFill>
                <a:cs typeface="Trasandina Black" pitchFamily="50" charset="0"/>
              </a:rPr>
              <a:t> </a:t>
            </a:r>
            <a:r>
              <a:rPr lang="pt-BR" sz="2000" b="1" dirty="0">
                <a:solidFill>
                  <a:srgbClr val="FF0000"/>
                </a:solidFill>
                <a:cs typeface="Trasandina Black" pitchFamily="50" charset="0"/>
              </a:rPr>
              <a:t>improrrogáveis.</a:t>
            </a:r>
            <a:r>
              <a:rPr lang="pt-BR" sz="2000" b="1" dirty="0">
                <a:solidFill>
                  <a:srgbClr val="002060"/>
                </a:solidFill>
                <a:cs typeface="Trasandina Black" pitchFamily="50" charset="0"/>
              </a:rPr>
              <a:t> </a:t>
            </a:r>
            <a:r>
              <a:rPr lang="pt-BR" sz="2000" dirty="0">
                <a:solidFill>
                  <a:srgbClr val="002060"/>
                </a:solidFill>
                <a:cs typeface="Trasandina Black" pitchFamily="50" charset="0"/>
              </a:rPr>
              <a:t>2.770 profissionais ativos.</a:t>
            </a:r>
          </a:p>
          <a:p>
            <a:r>
              <a:rPr lang="pt-BR" sz="2000" b="1" dirty="0">
                <a:solidFill>
                  <a:srgbClr val="002060"/>
                </a:solidFill>
                <a:cs typeface="Trasandina Black" pitchFamily="50" charset="0"/>
              </a:rPr>
              <a:t>21º ciclo</a:t>
            </a:r>
            <a:r>
              <a:rPr lang="pt-BR" sz="2000" dirty="0">
                <a:solidFill>
                  <a:srgbClr val="002060"/>
                </a:solidFill>
                <a:cs typeface="Trasandina Black" pitchFamily="50" charset="0"/>
              </a:rPr>
              <a:t>: </a:t>
            </a:r>
            <a:r>
              <a:rPr lang="pt-BR" sz="2000" b="1" dirty="0">
                <a:solidFill>
                  <a:srgbClr val="002060"/>
                </a:solidFill>
                <a:cs typeface="Trasandina Black" pitchFamily="50" charset="0"/>
              </a:rPr>
              <a:t>Manaus. </a:t>
            </a:r>
            <a:r>
              <a:rPr lang="pt-BR" sz="2000" dirty="0">
                <a:solidFill>
                  <a:srgbClr val="002060"/>
                </a:solidFill>
                <a:cs typeface="Trasandina Black" pitchFamily="50" charset="0"/>
              </a:rPr>
              <a:t>Vigente em 2022, 18 profissionais prorrogados por mais </a:t>
            </a:r>
            <a:r>
              <a:rPr lang="pt-BR" sz="2000" b="1" dirty="0">
                <a:solidFill>
                  <a:srgbClr val="002060"/>
                </a:solidFill>
                <a:cs typeface="Trasandina Black" pitchFamily="50" charset="0"/>
              </a:rPr>
              <a:t>180 dias.</a:t>
            </a:r>
            <a:endParaRPr lang="pt-BR" sz="2000" dirty="0">
              <a:solidFill>
                <a:srgbClr val="002060"/>
              </a:solidFill>
              <a:cs typeface="Trasandina Black" pitchFamily="50" charset="0"/>
            </a:endParaRPr>
          </a:p>
          <a:p>
            <a:r>
              <a:rPr lang="pt-BR" sz="2000" b="1" dirty="0">
                <a:solidFill>
                  <a:srgbClr val="002060"/>
                </a:solidFill>
                <a:cs typeface="Trasandina Black" pitchFamily="50" charset="0"/>
              </a:rPr>
              <a:t>22º ciclo</a:t>
            </a:r>
            <a:r>
              <a:rPr lang="pt-BR" sz="2000" dirty="0">
                <a:solidFill>
                  <a:srgbClr val="002060"/>
                </a:solidFill>
                <a:cs typeface="Trasandina Black" pitchFamily="50" charset="0"/>
              </a:rPr>
              <a:t>: </a:t>
            </a:r>
            <a:r>
              <a:rPr lang="pt-BR" sz="2000" b="1" dirty="0">
                <a:solidFill>
                  <a:srgbClr val="002060"/>
                </a:solidFill>
                <a:cs typeface="Trasandina Black" pitchFamily="50" charset="0"/>
              </a:rPr>
              <a:t>Amazonas. </a:t>
            </a:r>
            <a:r>
              <a:rPr lang="pt-BR" sz="2000" dirty="0">
                <a:solidFill>
                  <a:srgbClr val="002060"/>
                </a:solidFill>
                <a:cs typeface="Trasandina Black" pitchFamily="50" charset="0"/>
              </a:rPr>
              <a:t>Vigente até 2023, 4 profissionais ativos.</a:t>
            </a:r>
          </a:p>
          <a:p>
            <a:r>
              <a:rPr lang="pt-BR" sz="2000" b="1" dirty="0">
                <a:solidFill>
                  <a:srgbClr val="002060"/>
                </a:solidFill>
                <a:cs typeface="Trasandina Black" pitchFamily="50" charset="0"/>
              </a:rPr>
              <a:t>23º ciclo</a:t>
            </a:r>
            <a:r>
              <a:rPr lang="pt-BR" sz="2000" dirty="0">
                <a:solidFill>
                  <a:srgbClr val="002060"/>
                </a:solidFill>
                <a:cs typeface="Trasandina Black" pitchFamily="50" charset="0"/>
              </a:rPr>
              <a:t>: Vigente até 2024, 1.925 profissionais ativos.</a:t>
            </a:r>
          </a:p>
          <a:p>
            <a:endParaRPr lang="pt-BR" sz="2000" dirty="0">
              <a:solidFill>
                <a:srgbClr val="002060"/>
              </a:solidFill>
              <a:cs typeface="Trasandina Black" pitchFamily="50" charset="0"/>
            </a:endParaRPr>
          </a:p>
          <a:p>
            <a:r>
              <a:rPr lang="pt-BR" sz="2400" b="1" dirty="0">
                <a:solidFill>
                  <a:srgbClr val="FF0000"/>
                </a:solidFill>
                <a:cs typeface="Trasandina Black" pitchFamily="50" charset="0"/>
              </a:rPr>
              <a:t>24º ciclo</a:t>
            </a:r>
            <a:r>
              <a:rPr lang="pt-BR" sz="2400" dirty="0">
                <a:solidFill>
                  <a:srgbClr val="FF0000"/>
                </a:solidFill>
                <a:cs typeface="Trasandina Black" pitchFamily="50" charset="0"/>
              </a:rPr>
              <a:t>:  1476 vagas , perfis 4 a 8. 1058 profissionais homologados. 418 vagas não ocupadas/ ~350 municípios. </a:t>
            </a:r>
            <a:r>
              <a:rPr lang="pt-BR" sz="2400" b="1" dirty="0">
                <a:solidFill>
                  <a:srgbClr val="FF0000"/>
                </a:solidFill>
                <a:cs typeface="Trasandina Black" pitchFamily="50" charset="0"/>
              </a:rPr>
              <a:t>Início entre Set 2021 a Abril de 2022. 3 anos</a:t>
            </a:r>
            <a:r>
              <a:rPr lang="pt-BR" sz="2400" dirty="0">
                <a:solidFill>
                  <a:srgbClr val="FF0000"/>
                </a:solidFill>
                <a:cs typeface="Trasandina Black" pitchFamily="50" charset="0"/>
              </a:rPr>
              <a:t>.</a:t>
            </a:r>
          </a:p>
          <a:p>
            <a:endParaRPr lang="pt-BR" sz="2400" dirty="0">
              <a:solidFill>
                <a:srgbClr val="FF0000"/>
              </a:solidFill>
              <a:cs typeface="Trasandina Black" pitchFamily="50" charset="0"/>
            </a:endParaRPr>
          </a:p>
          <a:p>
            <a:r>
              <a:rPr lang="pt-BR" sz="2000" b="1" dirty="0">
                <a:solidFill>
                  <a:srgbClr val="002060"/>
                </a:solidFill>
                <a:cs typeface="Trasandina Black" pitchFamily="50" charset="0"/>
              </a:rPr>
              <a:t>25º ciclo</a:t>
            </a:r>
            <a:r>
              <a:rPr lang="pt-BR" sz="2000" dirty="0">
                <a:solidFill>
                  <a:srgbClr val="002060"/>
                </a:solidFill>
                <a:cs typeface="Trasandina Black" pitchFamily="50" charset="0"/>
              </a:rPr>
              <a:t>:  Recontratação de </a:t>
            </a:r>
            <a:r>
              <a:rPr lang="pt-BR" sz="2000" dirty="0" err="1">
                <a:solidFill>
                  <a:srgbClr val="002060"/>
                </a:solidFill>
                <a:cs typeface="Trasandina Black" pitchFamily="50" charset="0"/>
              </a:rPr>
              <a:t>intercambistas</a:t>
            </a:r>
            <a:r>
              <a:rPr lang="pt-BR" sz="2000" dirty="0">
                <a:solidFill>
                  <a:srgbClr val="002060"/>
                </a:solidFill>
                <a:cs typeface="Trasandina Black" pitchFamily="50" charset="0"/>
              </a:rPr>
              <a:t>, 92 profissionais recontratados até o momento. (</a:t>
            </a:r>
            <a:r>
              <a:rPr lang="pt-BR" sz="2000" b="1" dirty="0">
                <a:solidFill>
                  <a:srgbClr val="002060"/>
                </a:solidFill>
                <a:cs typeface="Trasandina Black" pitchFamily="50" charset="0"/>
              </a:rPr>
              <a:t>1 ano</a:t>
            </a:r>
            <a:r>
              <a:rPr lang="pt-BR" sz="2000" dirty="0">
                <a:solidFill>
                  <a:srgbClr val="002060"/>
                </a:solidFill>
                <a:cs typeface="Trasandina Black" pitchFamily="50" charset="0"/>
              </a:rPr>
              <a:t>)</a:t>
            </a:r>
          </a:p>
          <a:p>
            <a:endParaRPr lang="pt-BR" dirty="0">
              <a:solidFill>
                <a:srgbClr val="FF0000"/>
              </a:solidFill>
              <a:cs typeface="Trasandina Black" pitchFamily="50" charset="0"/>
            </a:endParaRPr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73564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031"/>
            <a:ext cx="12192000" cy="6860031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115300" y="966952"/>
            <a:ext cx="6747641" cy="1408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46909" y="886691"/>
            <a:ext cx="10021454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u="sng" dirty="0">
                <a:solidFill>
                  <a:srgbClr val="FF0000"/>
                </a:solidFill>
                <a:cs typeface="Trasandina Black" pitchFamily="50" charset="0"/>
              </a:rPr>
              <a:t>Programa Médicos pelo Brasil – 1º Edital (4.652 vagas). Validade: 1 ano </a:t>
            </a:r>
          </a:p>
          <a:p>
            <a:pPr marL="342900" indent="-342900">
              <a:buAutoNum type="arabicPeriod"/>
            </a:pPr>
            <a:r>
              <a:rPr lang="pt-BR" b="1" dirty="0">
                <a:cs typeface="Trasandina Black" pitchFamily="50" charset="0"/>
              </a:rPr>
              <a:t>Processo seletivo do profissional. </a:t>
            </a:r>
            <a:r>
              <a:rPr lang="pt-BR" b="1" dirty="0">
                <a:solidFill>
                  <a:srgbClr val="FF0000"/>
                </a:solidFill>
                <a:cs typeface="Trasandina Black" pitchFamily="50" charset="0"/>
              </a:rPr>
              <a:t>8.518 aprovados</a:t>
            </a:r>
            <a:r>
              <a:rPr lang="pt-BR" b="1">
                <a:solidFill>
                  <a:srgbClr val="FF0000"/>
                </a:solidFill>
                <a:cs typeface="Trasandina Black" pitchFamily="50" charset="0"/>
              </a:rPr>
              <a:t>. </a:t>
            </a:r>
          </a:p>
          <a:p>
            <a:pPr marL="342900" indent="-342900">
              <a:buAutoNum type="arabicPeriod"/>
            </a:pPr>
            <a:r>
              <a:rPr lang="pt-BR" b="1"/>
              <a:t>Programação </a:t>
            </a:r>
            <a:r>
              <a:rPr lang="pt-BR" b="1" dirty="0"/>
              <a:t>da ocupação das vagas</a:t>
            </a:r>
            <a:r>
              <a:rPr lang="pt-BR" dirty="0"/>
              <a:t> (gestores)</a:t>
            </a:r>
          </a:p>
          <a:p>
            <a:pPr marL="342900" indent="-342900">
              <a:buAutoNum type="arabicPeriod"/>
            </a:pPr>
            <a:r>
              <a:rPr lang="pt-BR" b="1" dirty="0"/>
              <a:t>1ª chamada </a:t>
            </a:r>
            <a:r>
              <a:rPr lang="pt-BR" b="1" dirty="0">
                <a:solidFill>
                  <a:srgbClr val="FF0000"/>
                </a:solidFill>
              </a:rPr>
              <a:t>06 de abril </a:t>
            </a:r>
            <a:r>
              <a:rPr lang="pt-BR" b="1" dirty="0"/>
              <a:t>– 529 profissionais convocados. Início 20.04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b="1" dirty="0"/>
              <a:t>      392 apresentaram a documentação completa. Prazo até 06.05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b="1" dirty="0"/>
              <a:t>      310 confirmados pelos gestor  até hoje.</a:t>
            </a:r>
          </a:p>
          <a:p>
            <a:pPr marL="342900" indent="-342900">
              <a:buAutoNum type="arabicPeriod" startAt="4"/>
            </a:pPr>
            <a:r>
              <a:rPr lang="pt-BR" b="1" dirty="0"/>
              <a:t>2ª chamada </a:t>
            </a:r>
            <a:r>
              <a:rPr lang="pt-BR" b="1" dirty="0">
                <a:solidFill>
                  <a:srgbClr val="FF0000"/>
                </a:solidFill>
              </a:rPr>
              <a:t>19.04</a:t>
            </a:r>
            <a:r>
              <a:rPr lang="pt-BR" b="1" dirty="0"/>
              <a:t> – 1.248 profissionais. Início </a:t>
            </a:r>
            <a:r>
              <a:rPr lang="pt-BR" b="1" dirty="0">
                <a:solidFill>
                  <a:srgbClr val="FF0000"/>
                </a:solidFill>
              </a:rPr>
              <a:t>até</a:t>
            </a:r>
            <a:r>
              <a:rPr lang="pt-BR" b="1" dirty="0"/>
              <a:t> 19.05 (30 dias da convocação)</a:t>
            </a:r>
          </a:p>
          <a:p>
            <a:pPr marL="342900" indent="-342900">
              <a:buAutoNum type="arabicPeriod" startAt="4"/>
            </a:pPr>
            <a:r>
              <a:rPr lang="pt-BR" b="1" dirty="0"/>
              <a:t>Dos 1777 médicos convocados, 312 eram ativos no PMM. </a:t>
            </a:r>
            <a:r>
              <a:rPr lang="pt-BR" b="1" dirty="0">
                <a:solidFill>
                  <a:srgbClr val="FF0000"/>
                </a:solidFill>
              </a:rPr>
              <a:t>Edital de Transição</a:t>
            </a:r>
            <a:r>
              <a:rPr lang="pt-BR" b="1" dirty="0"/>
              <a:t>.</a:t>
            </a:r>
          </a:p>
          <a:p>
            <a:pPr>
              <a:lnSpc>
                <a:spcPct val="150000"/>
              </a:lnSpc>
            </a:pPr>
            <a:r>
              <a:rPr lang="pt-BR" b="1" dirty="0"/>
              <a:t>Processos na ADAPS:</a:t>
            </a:r>
          </a:p>
          <a:p>
            <a:pPr lvl="0"/>
            <a:r>
              <a:rPr lang="pt-BR" b="1" dirty="0"/>
              <a:t>a) Admissão digital</a:t>
            </a:r>
            <a:r>
              <a:rPr lang="pt-BR" dirty="0"/>
              <a:t> – prazo de 5 dias corridos para o profissional convocado inserir no sistema o conjunto de documentos exigidos para a admissão. </a:t>
            </a:r>
            <a:r>
              <a:rPr lang="pt-BR" b="1" dirty="0"/>
              <a:t>Validação</a:t>
            </a:r>
            <a:r>
              <a:rPr lang="pt-BR" dirty="0"/>
              <a:t> de documentos (</a:t>
            </a:r>
            <a:r>
              <a:rPr lang="pt-BR" b="1" dirty="0"/>
              <a:t>ADAPS</a:t>
            </a:r>
            <a:r>
              <a:rPr lang="pt-BR" dirty="0"/>
              <a:t>). </a:t>
            </a:r>
          </a:p>
          <a:p>
            <a:pPr lvl="0"/>
            <a:r>
              <a:rPr lang="pt-BR" dirty="0">
                <a:solidFill>
                  <a:srgbClr val="FF0000"/>
                </a:solidFill>
              </a:rPr>
              <a:t>*Diferente do PMM, todo o processo de recebimento e validação dos documentos é de responsabilidade da ADAPS*</a:t>
            </a:r>
          </a:p>
          <a:p>
            <a:pPr lvl="0"/>
            <a:r>
              <a:rPr lang="pt-BR" b="1" dirty="0"/>
              <a:t>b) </a:t>
            </a:r>
            <a:r>
              <a:rPr lang="pt-BR" dirty="0"/>
              <a:t>Concluída essa etapa de inserção dos documentos pelo profissional e a validação dessa documentação pela ADAPS é então emitida uma </a:t>
            </a:r>
            <a:r>
              <a:rPr lang="pt-BR" b="1" dirty="0"/>
              <a:t>Carta de Apresentação</a:t>
            </a:r>
            <a:r>
              <a:rPr lang="pt-BR" dirty="0"/>
              <a:t> para o profissional apresentar ao gestor municipal ao mesmo tempo em que é emitido um </a:t>
            </a:r>
            <a:r>
              <a:rPr lang="pt-BR" b="1" dirty="0">
                <a:solidFill>
                  <a:srgbClr val="FF0000"/>
                </a:solidFill>
              </a:rPr>
              <a:t>Comunicado ao Gestor Municipal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/>
              <a:t>informando a chegada do profissional (nome, CPF), prazo de apresentação e a orientação de confirmar a apresentação do profissional por meio de </a:t>
            </a:r>
            <a:r>
              <a:rPr lang="pt-BR" b="1" dirty="0">
                <a:solidFill>
                  <a:srgbClr val="FF0000"/>
                </a:solidFill>
              </a:rPr>
              <a:t>link no comunicado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4111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031"/>
            <a:ext cx="12192000" cy="6860031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115300" y="966952"/>
            <a:ext cx="6747641" cy="1408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00728" y="748145"/>
            <a:ext cx="100676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b="1" dirty="0"/>
              <a:t>c) Apresentação do profissional no município</a:t>
            </a:r>
            <a:r>
              <a:rPr lang="pt-BR" dirty="0"/>
              <a:t> – 1ª chamada – prazo </a:t>
            </a:r>
            <a:r>
              <a:rPr lang="pt-BR" b="1" dirty="0"/>
              <a:t>20.04.</a:t>
            </a:r>
            <a:endParaRPr lang="pt-BR" dirty="0"/>
          </a:p>
          <a:p>
            <a:pPr lvl="0"/>
            <a:r>
              <a:rPr lang="pt-BR" dirty="0"/>
              <a:t> A partir da apresentação do profissional e da </a:t>
            </a:r>
            <a:r>
              <a:rPr lang="pt-BR" b="1" dirty="0"/>
              <a:t>d)</a:t>
            </a:r>
            <a:r>
              <a:rPr lang="pt-BR" dirty="0"/>
              <a:t> </a:t>
            </a:r>
            <a:r>
              <a:rPr lang="pt-BR" b="1" dirty="0"/>
              <a:t>confirmação do gestor da chegada do profissional </a:t>
            </a:r>
            <a:r>
              <a:rPr lang="pt-BR" dirty="0"/>
              <a:t>(no link informado no COMUNICADO), é que de fato se iniciam os processos na ADAPS. Os links para a confirmação da chegada dos profissionais nos municípios: </a:t>
            </a:r>
          </a:p>
          <a:p>
            <a:pPr lvl="0"/>
            <a:r>
              <a:rPr lang="pt-BR" b="1" dirty="0"/>
              <a:t>Link 1</a:t>
            </a:r>
            <a:r>
              <a:rPr lang="pt-BR" dirty="0"/>
              <a:t> de confirmação de apresentação dos médicos - </a:t>
            </a:r>
            <a:r>
              <a:rPr lang="pt-BR" u="sng" dirty="0">
                <a:hlinkClick r:id="rId4"/>
              </a:rPr>
              <a:t>http://desenvolveaps.com.br/#/</a:t>
            </a:r>
            <a:endParaRPr lang="pt-BR" dirty="0"/>
          </a:p>
          <a:p>
            <a:pPr lvl="0"/>
            <a:r>
              <a:rPr lang="pt-BR" b="1" dirty="0"/>
              <a:t>Link 2</a:t>
            </a:r>
            <a:r>
              <a:rPr lang="pt-BR" dirty="0"/>
              <a:t> </a:t>
            </a:r>
            <a:r>
              <a:rPr lang="pt-BR" dirty="0" err="1"/>
              <a:t>google</a:t>
            </a:r>
            <a:r>
              <a:rPr lang="pt-BR" dirty="0"/>
              <a:t> </a:t>
            </a:r>
            <a:r>
              <a:rPr lang="pt-BR" dirty="0" err="1"/>
              <a:t>form</a:t>
            </a:r>
            <a:r>
              <a:rPr lang="pt-BR" dirty="0"/>
              <a:t> (2ª opção) -</a:t>
            </a:r>
            <a:r>
              <a:rPr lang="pt-BR" u="sng" dirty="0">
                <a:hlinkClick r:id="rId5"/>
              </a:rPr>
              <a:t>https://docs.google.com/forms/d/e/1FAIpQLSfE-OKmTJvy3OrYHuGgJBabyJD7gwzMH7W8FwH49VSSutGyQw/viewform?usp=sf_link</a:t>
            </a:r>
            <a:endParaRPr lang="pt-BR" dirty="0"/>
          </a:p>
          <a:p>
            <a:pPr lvl="0"/>
            <a:r>
              <a:rPr lang="pt-BR" dirty="0"/>
              <a:t>Após a confirmação de chegada do profissional no município (links informados acima) inicia-se com a ADAPS o processo de </a:t>
            </a:r>
            <a:r>
              <a:rPr lang="pt-BR" b="1" dirty="0"/>
              <a:t>e)</a:t>
            </a:r>
            <a:r>
              <a:rPr lang="pt-BR" dirty="0"/>
              <a:t> </a:t>
            </a:r>
            <a:r>
              <a:rPr lang="pt-BR" b="1" dirty="0"/>
              <a:t>cadastramento desse profissional no e-social</a:t>
            </a:r>
            <a:r>
              <a:rPr lang="pt-BR" dirty="0"/>
              <a:t>, cujo prazo é de </a:t>
            </a:r>
            <a:r>
              <a:rPr lang="pt-BR" b="1" dirty="0"/>
              <a:t>3 dias úteis</a:t>
            </a:r>
            <a:r>
              <a:rPr lang="pt-BR" dirty="0"/>
              <a:t>. Só após finalizar o processo no e-social é que a ADAPS poderá seguir com a </a:t>
            </a:r>
            <a:r>
              <a:rPr lang="pt-BR" b="1" dirty="0"/>
              <a:t>f)</a:t>
            </a:r>
            <a:r>
              <a:rPr lang="pt-BR" dirty="0"/>
              <a:t> contratação do tutor ou do termo de bolsa para o bolsista. Os profissionais </a:t>
            </a:r>
            <a:r>
              <a:rPr lang="pt-BR" b="1" dirty="0">
                <a:solidFill>
                  <a:srgbClr val="FF0000"/>
                </a:solidFill>
              </a:rPr>
              <a:t>só DEVERÃO </a:t>
            </a:r>
            <a:r>
              <a:rPr lang="pt-BR" dirty="0"/>
              <a:t>iniciar o trabalho no município </a:t>
            </a:r>
            <a:r>
              <a:rPr lang="pt-BR" b="1" dirty="0">
                <a:solidFill>
                  <a:srgbClr val="FF0000"/>
                </a:solidFill>
              </a:rPr>
              <a:t>depois de ter g) ASSINADO o contrato ou o termo de bolsa com a ADAPS</a:t>
            </a:r>
            <a:r>
              <a:rPr lang="pt-BR" dirty="0"/>
              <a:t>. Espera-se que no </a:t>
            </a:r>
            <a:r>
              <a:rPr lang="pt-BR" b="1" dirty="0"/>
              <a:t>4º dia útil após a apresentação</a:t>
            </a:r>
            <a:r>
              <a:rPr lang="pt-BR" dirty="0"/>
              <a:t> do profissional no município, todo esse processo esteja concluído, o profissional já tenha assinado o contrato ou o termo de bolsa e esteja então apto a </a:t>
            </a:r>
            <a:r>
              <a:rPr lang="pt-BR" b="1" dirty="0"/>
              <a:t>h)</a:t>
            </a:r>
            <a:r>
              <a:rPr lang="pt-BR" dirty="0"/>
              <a:t> iniciar suas atividades no município. </a:t>
            </a:r>
            <a:r>
              <a:rPr lang="pt-BR" dirty="0">
                <a:solidFill>
                  <a:srgbClr val="FF0000"/>
                </a:solidFill>
              </a:rPr>
              <a:t>Portanto para maior segurança no processo, é pertinente que o gestor solicite ao profissional que apresente o contrato ou o termo de bolsa devidamente assinado.</a:t>
            </a:r>
          </a:p>
        </p:txBody>
      </p:sp>
    </p:spTree>
    <p:extLst>
      <p:ext uri="{BB962C8B-B14F-4D97-AF65-F5344CB8AC3E}">
        <p14:creationId xmlns:p14="http://schemas.microsoft.com/office/powerpoint/2010/main" val="1202332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031"/>
            <a:ext cx="12192000" cy="6860031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115300" y="966952"/>
            <a:ext cx="6747641" cy="1408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37673" y="966953"/>
            <a:ext cx="1003069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pt-BR" dirty="0"/>
          </a:p>
          <a:p>
            <a:pPr lvl="0"/>
            <a:r>
              <a:rPr lang="pt-BR" dirty="0"/>
              <a:t>Segundo os Editais, entre o período de </a:t>
            </a:r>
            <a:r>
              <a:rPr lang="pt-BR" b="1" dirty="0"/>
              <a:t>convocação</a:t>
            </a:r>
            <a:r>
              <a:rPr lang="pt-BR" dirty="0"/>
              <a:t> e o </a:t>
            </a:r>
            <a:r>
              <a:rPr lang="pt-BR" b="1" dirty="0"/>
              <a:t>início</a:t>
            </a:r>
            <a:r>
              <a:rPr lang="pt-BR" dirty="0"/>
              <a:t> do profissional no município </a:t>
            </a:r>
            <a:r>
              <a:rPr lang="pt-BR" b="1" dirty="0">
                <a:solidFill>
                  <a:srgbClr val="FF0000"/>
                </a:solidFill>
              </a:rPr>
              <a:t>não pode ultrapassar 30 dias</a:t>
            </a:r>
            <a:r>
              <a:rPr lang="pt-BR" dirty="0">
                <a:solidFill>
                  <a:srgbClr val="FF0000"/>
                </a:solidFill>
              </a:rPr>
              <a:t>. </a:t>
            </a:r>
          </a:p>
          <a:p>
            <a:pPr lvl="0"/>
            <a:endParaRPr lang="pt-BR" dirty="0"/>
          </a:p>
          <a:p>
            <a:pPr lvl="0"/>
            <a:r>
              <a:rPr lang="pt-BR" b="1" dirty="0"/>
              <a:t>i)</a:t>
            </a:r>
            <a:r>
              <a:rPr lang="pt-BR" dirty="0"/>
              <a:t> O gestor precisa registrar o médico no </a:t>
            </a:r>
            <a:r>
              <a:rPr lang="pt-BR" b="1" dirty="0"/>
              <a:t>CNES em até 72 h após sua apresentação </a:t>
            </a:r>
            <a:r>
              <a:rPr lang="pt-BR" dirty="0"/>
              <a:t>(Portaria Nº 3.352): O CNPJ a ser vinculado é o da ADAPS. Carga horária 40 horas.</a:t>
            </a:r>
          </a:p>
          <a:p>
            <a:pPr lvl="0"/>
            <a:endParaRPr lang="pt-BR" dirty="0"/>
          </a:p>
          <a:p>
            <a:pPr lvl="0"/>
            <a:r>
              <a:rPr lang="pt-BR" dirty="0"/>
              <a:t>A informação de CNES e INE serão solicitadas posteriormente aos gestores.</a:t>
            </a:r>
          </a:p>
          <a:p>
            <a:pPr lvl="0"/>
            <a:r>
              <a:rPr lang="pt-BR" dirty="0"/>
              <a:t>Documento com orientações aos gestores será disponibilizada em breve (em fase de construção pela ADAPS)</a:t>
            </a:r>
          </a:p>
          <a:p>
            <a:pPr lvl="0"/>
            <a:r>
              <a:rPr lang="pt-BR" dirty="0"/>
              <a:t>Cadastro do gestor no sistema do ponto eletrônico da ADAPS (</a:t>
            </a:r>
            <a:r>
              <a:rPr lang="pt-BR" dirty="0" err="1"/>
              <a:t>georeferência</a:t>
            </a:r>
            <a:r>
              <a:rPr lang="pt-BR" dirty="0"/>
              <a:t>) será efetivado e as instruções sobre o manuseio do sistema serão enviados aos gerentes das vagas. O gestor vai validar a frequência do profissional no aplicativo. Poderá usar </a:t>
            </a:r>
            <a:r>
              <a:rPr lang="pt-BR" b="1" dirty="0">
                <a:solidFill>
                  <a:srgbClr val="FF0000"/>
                </a:solidFill>
              </a:rPr>
              <a:t>também</a:t>
            </a:r>
            <a:r>
              <a:rPr lang="pt-BR" dirty="0"/>
              <a:t> o sistema de controle de frequência do município.</a:t>
            </a:r>
          </a:p>
          <a:p>
            <a:pPr lvl="0"/>
            <a:r>
              <a:rPr lang="pt-BR" dirty="0"/>
              <a:t>Portaria orientando sobre a contrapartida está em construção. </a:t>
            </a:r>
          </a:p>
          <a:p>
            <a:pPr lvl="0"/>
            <a:endParaRPr lang="pt-BR" dirty="0"/>
          </a:p>
          <a:p>
            <a:pPr lvl="0"/>
            <a:r>
              <a:rPr lang="pt-BR" dirty="0"/>
              <a:t>Dúvidas diretamente com a ADAPS podem ser encaminhadas para o e-mail: </a:t>
            </a:r>
            <a:r>
              <a:rPr lang="pt-BR" u="sng" dirty="0">
                <a:hlinkClick r:id="rId4"/>
              </a:rPr>
              <a:t>gestor@adapsbrasil.com.br</a:t>
            </a:r>
            <a:endParaRPr lang="pt-BR" dirty="0"/>
          </a:p>
          <a:p>
            <a:r>
              <a:rPr lang="pt-BR" b="1" dirty="0"/>
              <a:t> </a:t>
            </a:r>
            <a:endParaRPr lang="pt-BR" dirty="0"/>
          </a:p>
          <a:p>
            <a:pPr>
              <a:lnSpc>
                <a:spcPct val="150000"/>
              </a:lnSpc>
            </a:pPr>
            <a:endParaRPr lang="pt-BR" b="1" dirty="0"/>
          </a:p>
          <a:p>
            <a:pPr>
              <a:lnSpc>
                <a:spcPct val="150000"/>
              </a:lnSpc>
            </a:pPr>
            <a:endParaRPr lang="pt-BR" b="1" dirty="0"/>
          </a:p>
          <a:p>
            <a:pPr>
              <a:lnSpc>
                <a:spcPct val="150000"/>
              </a:lnSpc>
            </a:pPr>
            <a:r>
              <a:rPr lang="pt-BR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324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031"/>
            <a:ext cx="12192000" cy="6860031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115300" y="966952"/>
            <a:ext cx="6747641" cy="1408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37673" y="966953"/>
            <a:ext cx="1003069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u="sng" dirty="0"/>
              <a:t>Programação de ocupação de vagas:</a:t>
            </a:r>
            <a:endParaRPr lang="pt-BR" dirty="0"/>
          </a:p>
          <a:p>
            <a:r>
              <a:rPr lang="pt-BR" dirty="0"/>
              <a:t>Passos e etapas:</a:t>
            </a:r>
          </a:p>
          <a:p>
            <a:pPr lvl="0"/>
            <a:r>
              <a:rPr lang="pt-BR" dirty="0"/>
              <a:t>Programação realizada em março e abril de 2022.</a:t>
            </a:r>
          </a:p>
          <a:p>
            <a:pPr lvl="0"/>
            <a:r>
              <a:rPr lang="pt-BR" dirty="0"/>
              <a:t>80 municípios não responderam no prazo o primeiro planejamento de ocupação das vagas.</a:t>
            </a:r>
          </a:p>
          <a:p>
            <a:pPr lvl="0"/>
            <a:r>
              <a:rPr lang="pt-BR" dirty="0"/>
              <a:t>Nova data para os gestores informarem sua programação: até o final do mês de abril.</a:t>
            </a:r>
          </a:p>
          <a:p>
            <a:pPr lvl="0"/>
            <a:r>
              <a:rPr lang="pt-BR" dirty="0"/>
              <a:t>Reprogramação da ocupação das vagas: abertura do sistema considerando um prazo mínimo de alteração de 60 dias para viabilizar a convocação dos médicos.</a:t>
            </a:r>
          </a:p>
          <a:p>
            <a:endParaRPr lang="pt-BR" b="1" dirty="0"/>
          </a:p>
          <a:p>
            <a:r>
              <a:rPr lang="pt-BR" b="1" dirty="0"/>
              <a:t>Convocação dos médicos considera:</a:t>
            </a:r>
            <a:endParaRPr lang="pt-BR" dirty="0"/>
          </a:p>
          <a:p>
            <a:pPr lvl="0"/>
            <a:r>
              <a:rPr lang="pt-BR" dirty="0"/>
              <a:t>Planejamento da ocupação das vagas pactuado com o MS</a:t>
            </a:r>
          </a:p>
          <a:p>
            <a:pPr lvl="0"/>
            <a:r>
              <a:rPr lang="pt-BR" b="1" dirty="0">
                <a:solidFill>
                  <a:srgbClr val="FF0000"/>
                </a:solidFill>
              </a:rPr>
              <a:t>Programação da ocupação das vagas realizada pelos gestores</a:t>
            </a:r>
          </a:p>
          <a:p>
            <a:pPr lvl="0"/>
            <a:r>
              <a:rPr lang="pt-BR" dirty="0"/>
              <a:t>Resultado e classificação do processo seletivo</a:t>
            </a:r>
          </a:p>
          <a:p>
            <a:endParaRPr lang="pt-BR" dirty="0"/>
          </a:p>
          <a:p>
            <a:r>
              <a:rPr lang="pt-BR" dirty="0"/>
              <a:t>OBS _ Vagas ADAPS 2022 considerou a substituição de vagas do projeto Mais Médicos para o Brasil e as </a:t>
            </a:r>
            <a:r>
              <a:rPr lang="pt-BR" dirty="0" err="1"/>
              <a:t>eSF</a:t>
            </a:r>
            <a:r>
              <a:rPr lang="pt-BR" dirty="0"/>
              <a:t> sem médicos cadastradas no CNES.   </a:t>
            </a:r>
            <a:endParaRPr lang="pt-BR" b="1" dirty="0"/>
          </a:p>
          <a:p>
            <a:pPr>
              <a:lnSpc>
                <a:spcPct val="150000"/>
              </a:lnSpc>
            </a:pPr>
            <a:r>
              <a:rPr lang="pt-BR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7832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031"/>
            <a:ext cx="12192000" cy="6860031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115300" y="966952"/>
            <a:ext cx="6747641" cy="1408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37673" y="966953"/>
            <a:ext cx="1003069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u="sng" dirty="0"/>
              <a:t>Dúvidas e Encaminhamentos:</a:t>
            </a:r>
            <a:endParaRPr lang="pt-BR" sz="2000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pt-BR" sz="2000" dirty="0"/>
              <a:t>Lista dos municípios que não fizeram o planejamento das vagas</a:t>
            </a:r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r>
              <a:rPr lang="pt-BR" sz="2000" dirty="0"/>
              <a:t>Como será o processo de trabalho do tutor com os bolsistas no município onde ele atua? IMPORTANTE esclarecer e orientar os gestores sobre essa peculiaridade do trabalho do médico/tutor.</a:t>
            </a:r>
          </a:p>
          <a:p>
            <a:pPr>
              <a:lnSpc>
                <a:spcPct val="150000"/>
              </a:lnSpc>
            </a:pPr>
            <a:r>
              <a:rPr lang="pt-BR" sz="2000" dirty="0"/>
              <a:t>3. Atualização de contato do gestor:</a:t>
            </a:r>
          </a:p>
          <a:p>
            <a:pPr>
              <a:lnSpc>
                <a:spcPct val="150000"/>
              </a:lnSpc>
            </a:pPr>
            <a:r>
              <a:rPr lang="pt-BR" sz="2000" u="sng" dirty="0">
                <a:hlinkClick r:id="rId4"/>
              </a:rPr>
              <a:t>https://docs.google.com/forms/d/e/1FAIpQLSdTOUl0uHVX7eW8Sm0buwQIT18mJ5x3AGj_kPL2OixByTX55A/viewform?usp=sf_link</a:t>
            </a:r>
            <a:endParaRPr lang="pt-BR" sz="2000" dirty="0"/>
          </a:p>
          <a:p>
            <a:pPr marL="342900" indent="-342900">
              <a:buAutoNum type="arabicPeriod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05252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1160</TotalTime>
  <Words>1174</Words>
  <Application>Microsoft Office PowerPoint</Application>
  <PresentationFormat>Widescreen</PresentationFormat>
  <Paragraphs>98</Paragraphs>
  <Slides>10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Talita Carvalho</dc:creator>
  <cp:lastModifiedBy>imprensa@cosemspe.org</cp:lastModifiedBy>
  <cp:revision>77</cp:revision>
  <cp:lastPrinted>2022-04-26T19:11:19Z</cp:lastPrinted>
  <dcterms:created xsi:type="dcterms:W3CDTF">2019-09-04T14:50:24Z</dcterms:created>
  <dcterms:modified xsi:type="dcterms:W3CDTF">2022-05-18T17:47:53Z</dcterms:modified>
</cp:coreProperties>
</file>